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handoutMasterIdLst>
    <p:handoutMasterId r:id="rId38"/>
  </p:handoutMasterIdLst>
  <p:sldIdLst>
    <p:sldId id="1442" r:id="rId2"/>
    <p:sldId id="1546" r:id="rId3"/>
    <p:sldId id="1559" r:id="rId4"/>
    <p:sldId id="1560" r:id="rId5"/>
    <p:sldId id="1518" r:id="rId6"/>
    <p:sldId id="1519" r:id="rId7"/>
    <p:sldId id="1569" r:id="rId8"/>
    <p:sldId id="1576" r:id="rId9"/>
    <p:sldId id="1593" r:id="rId10"/>
    <p:sldId id="1526" r:id="rId11"/>
    <p:sldId id="1528" r:id="rId12"/>
    <p:sldId id="1584" r:id="rId13"/>
    <p:sldId id="1580" r:id="rId14"/>
    <p:sldId id="1583" r:id="rId15"/>
    <p:sldId id="1590" r:id="rId16"/>
    <p:sldId id="1592" r:id="rId17"/>
    <p:sldId id="1540" r:id="rId18"/>
    <p:sldId id="1585" r:id="rId19"/>
    <p:sldId id="1595" r:id="rId20"/>
    <p:sldId id="1547" r:id="rId21"/>
    <p:sldId id="1551" r:id="rId22"/>
    <p:sldId id="1553" r:id="rId23"/>
    <p:sldId id="1573" r:id="rId24"/>
    <p:sldId id="1556" r:id="rId25"/>
    <p:sldId id="1554" r:id="rId26"/>
    <p:sldId id="1594" r:id="rId27"/>
    <p:sldId id="1549" r:id="rId28"/>
    <p:sldId id="1566" r:id="rId29"/>
    <p:sldId id="1578" r:id="rId30"/>
    <p:sldId id="1570" r:id="rId31"/>
    <p:sldId id="1571" r:id="rId32"/>
    <p:sldId id="1588" r:id="rId33"/>
    <p:sldId id="1572" r:id="rId34"/>
    <p:sldId id="1557" r:id="rId35"/>
    <p:sldId id="1545" r:id="rId3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CE10C-87FA-FCA0-B32F-32010A3323EC}" name="J Labuschagne" initials="J" userId="J Labuschag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ctor Eliott" initials="HE" lastIdx="1" clrIdx="0"/>
  <p:cmAuthor id="2" name="Kerry Gibbs" initials="KG" lastIdx="9" clrIdx="1">
    <p:extLst>
      <p:ext uri="{19B8F6BF-5375-455C-9EA6-DF929625EA0E}">
        <p15:presenceInfo xmlns:p15="http://schemas.microsoft.com/office/powerpoint/2012/main" userId="S-1-5-21-1141132434-301294435-860360866-272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3398"/>
    <a:srgbClr val="996633"/>
    <a:srgbClr val="001484"/>
    <a:srgbClr val="71A1A7"/>
    <a:srgbClr val="D5E3E5"/>
    <a:srgbClr val="DFF0CB"/>
    <a:srgbClr val="A6A6A6"/>
    <a:srgbClr val="CBDF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C5C65-A299-44FD-830A-935EDFD83E4B}" v="2" dt="2023-07-15T09:13:04.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5501" autoAdjust="0"/>
  </p:normalViewPr>
  <p:slideViewPr>
    <p:cSldViewPr snapToGrid="0">
      <p:cViewPr varScale="1">
        <p:scale>
          <a:sx n="95" d="100"/>
          <a:sy n="95" d="100"/>
        </p:scale>
        <p:origin x="1051" y="72"/>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buschagne, J, Dr [jlabuschagne@sun.ac.za]" userId="e5d788df-6c7d-4739-8617-de0428979276" providerId="ADAL" clId="{52DC5C65-A299-44FD-830A-935EDFD83E4B}"/>
    <pc:docChg chg="undo custSel addSld modSld">
      <pc:chgData name="Labuschagne, J, Dr [jlabuschagne@sun.ac.za]" userId="e5d788df-6c7d-4739-8617-de0428979276" providerId="ADAL" clId="{52DC5C65-A299-44FD-830A-935EDFD83E4B}" dt="2023-07-15T09:17:10.426" v="25"/>
      <pc:docMkLst>
        <pc:docMk/>
      </pc:docMkLst>
      <pc:sldChg chg="addCm">
        <pc:chgData name="Labuschagne, J, Dr [jlabuschagne@sun.ac.za]" userId="e5d788df-6c7d-4739-8617-de0428979276" providerId="ADAL" clId="{52DC5C65-A299-44FD-830A-935EDFD83E4B}" dt="2023-07-15T09:17:10.426" v="25"/>
        <pc:sldMkLst>
          <pc:docMk/>
          <pc:sldMk cId="544693801" sldId="1510"/>
        </pc:sldMkLst>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9:17:10.426" v="25"/>
              <pc2:cmMkLst xmlns:pc2="http://schemas.microsoft.com/office/powerpoint/2019/9/main/command">
                <pc:docMk/>
                <pc:sldMk cId="544693801" sldId="1510"/>
                <pc2:cmMk id="{B5C71DDA-902F-4D06-BA2D-29C798CFBA11}"/>
              </pc2:cmMkLst>
            </pc226:cmChg>
          </p:ext>
        </pc:extLst>
      </pc:sldChg>
      <pc:sldChg chg="addCm modCm">
        <pc:chgData name="Labuschagne, J, Dr [jlabuschagne@sun.ac.za]" userId="e5d788df-6c7d-4739-8617-de0428979276" providerId="ADAL" clId="{52DC5C65-A299-44FD-830A-935EDFD83E4B}" dt="2023-07-15T06:47:37.369" v="2"/>
        <pc:sldMkLst>
          <pc:docMk/>
          <pc:sldMk cId="552858822" sldId="1518"/>
        </pc:sldMkLst>
        <pc:extLst>
          <p:ext xmlns:p="http://schemas.openxmlformats.org/presentationml/2006/main" uri="{D6D511B9-2390-475A-947B-AFAB55BFBCF1}">
            <pc226:cmChg xmlns:pc226="http://schemas.microsoft.com/office/powerpoint/2022/06/main/command" chg="add mod">
              <pc226:chgData name="Labuschagne, J, Dr [jlabuschagne@sun.ac.za]" userId="e5d788df-6c7d-4739-8617-de0428979276" providerId="ADAL" clId="{52DC5C65-A299-44FD-830A-935EDFD83E4B}" dt="2023-07-15T06:47:37.369" v="2"/>
              <pc2:cmMkLst xmlns:pc2="http://schemas.microsoft.com/office/powerpoint/2019/9/main/command">
                <pc:docMk/>
                <pc:sldMk cId="552858822" sldId="1518"/>
                <pc2:cmMk id="{A26C7809-3B40-4B8C-953A-C806E63047B7}"/>
              </pc2:cmMkLst>
            </pc226:cmChg>
          </p:ext>
        </pc:extLst>
      </pc:sldChg>
      <pc:sldChg chg="modSp mod addCm">
        <pc:chgData name="Labuschagne, J, Dr [jlabuschagne@sun.ac.za]" userId="e5d788df-6c7d-4739-8617-de0428979276" providerId="ADAL" clId="{52DC5C65-A299-44FD-830A-935EDFD83E4B}" dt="2023-07-15T09:03:33.243" v="19"/>
        <pc:sldMkLst>
          <pc:docMk/>
          <pc:sldMk cId="735372901" sldId="1525"/>
        </pc:sldMkLst>
        <pc:spChg chg="mod">
          <ac:chgData name="Labuschagne, J, Dr [jlabuschagne@sun.ac.za]" userId="e5d788df-6c7d-4739-8617-de0428979276" providerId="ADAL" clId="{52DC5C65-A299-44FD-830A-935EDFD83E4B}" dt="2023-07-15T09:03:09.682" v="18" actId="20577"/>
          <ac:spMkLst>
            <pc:docMk/>
            <pc:sldMk cId="735372901" sldId="1525"/>
            <ac:spMk id="6" creationId="{00000000-0000-0000-0000-000000000000}"/>
          </ac:spMkLst>
        </pc:spChg>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9:03:33.243" v="19"/>
              <pc2:cmMkLst xmlns:pc2="http://schemas.microsoft.com/office/powerpoint/2019/9/main/command">
                <pc:docMk/>
                <pc:sldMk cId="735372901" sldId="1525"/>
                <pc2:cmMk id="{8D5C6992-A8B7-4F2B-AF5F-98B3AB57DBCF}"/>
              </pc2:cmMkLst>
            </pc226:cmChg>
          </p:ext>
        </pc:extLst>
      </pc:sldChg>
      <pc:sldChg chg="addCm modCm">
        <pc:chgData name="Labuschagne, J, Dr [jlabuschagne@sun.ac.za]" userId="e5d788df-6c7d-4739-8617-de0428979276" providerId="ADAL" clId="{52DC5C65-A299-44FD-830A-935EDFD83E4B}" dt="2023-07-15T08:50:19.173" v="8"/>
        <pc:sldMkLst>
          <pc:docMk/>
          <pc:sldMk cId="1010287518" sldId="1526"/>
        </pc:sldMkLst>
        <pc:extLst>
          <p:ext xmlns:p="http://schemas.openxmlformats.org/presentationml/2006/main" uri="{D6D511B9-2390-475A-947B-AFAB55BFBCF1}">
            <pc226:cmChg xmlns:pc226="http://schemas.microsoft.com/office/powerpoint/2022/06/main/command" chg="add mod">
              <pc226:chgData name="Labuschagne, J, Dr [jlabuschagne@sun.ac.za]" userId="e5d788df-6c7d-4739-8617-de0428979276" providerId="ADAL" clId="{52DC5C65-A299-44FD-830A-935EDFD83E4B}" dt="2023-07-15T08:50:19.173" v="8"/>
              <pc2:cmMkLst xmlns:pc2="http://schemas.microsoft.com/office/powerpoint/2019/9/main/command">
                <pc:docMk/>
                <pc:sldMk cId="1010287518" sldId="1526"/>
                <pc2:cmMk id="{7560C5E2-0979-4916-AC48-BC9EF61DCE5F}"/>
              </pc2:cmMkLst>
            </pc226:cmChg>
          </p:ext>
        </pc:extLst>
      </pc:sldChg>
      <pc:sldChg chg="addCm">
        <pc:chgData name="Labuschagne, J, Dr [jlabuschagne@sun.ac.za]" userId="e5d788df-6c7d-4739-8617-de0428979276" providerId="ADAL" clId="{52DC5C65-A299-44FD-830A-935EDFD83E4B}" dt="2023-07-15T09:04:55" v="20"/>
        <pc:sldMkLst>
          <pc:docMk/>
          <pc:sldMk cId="688326460" sldId="1527"/>
        </pc:sldMkLst>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9:04:55" v="20"/>
              <pc2:cmMkLst xmlns:pc2="http://schemas.microsoft.com/office/powerpoint/2019/9/main/command">
                <pc:docMk/>
                <pc:sldMk cId="688326460" sldId="1527"/>
                <pc2:cmMk id="{C6762836-C36D-4912-8CA0-F0DEFC8AA4AA}"/>
              </pc2:cmMkLst>
            </pc226:cmChg>
          </p:ext>
        </pc:extLst>
      </pc:sldChg>
      <pc:sldChg chg="addCm modCm">
        <pc:chgData name="Labuschagne, J, Dr [jlabuschagne@sun.ac.za]" userId="e5d788df-6c7d-4739-8617-de0428979276" providerId="ADAL" clId="{52DC5C65-A299-44FD-830A-935EDFD83E4B}" dt="2023-07-15T08:43:43.496" v="6"/>
        <pc:sldMkLst>
          <pc:docMk/>
          <pc:sldMk cId="654402394" sldId="1528"/>
        </pc:sldMkLst>
        <pc:extLst>
          <p:ext xmlns:p="http://schemas.openxmlformats.org/presentationml/2006/main" uri="{D6D511B9-2390-475A-947B-AFAB55BFBCF1}">
            <pc226:cmChg xmlns:pc226="http://schemas.microsoft.com/office/powerpoint/2022/06/main/command" chg="add mod">
              <pc226:chgData name="Labuschagne, J, Dr [jlabuschagne@sun.ac.za]" userId="e5d788df-6c7d-4739-8617-de0428979276" providerId="ADAL" clId="{52DC5C65-A299-44FD-830A-935EDFD83E4B}" dt="2023-07-15T08:42:16.071" v="5"/>
              <pc2:cmMkLst xmlns:pc2="http://schemas.microsoft.com/office/powerpoint/2019/9/main/command">
                <pc:docMk/>
                <pc:sldMk cId="654402394" sldId="1528"/>
                <pc2:cmMk id="{541EC6C5-2670-4E34-AC26-259F121820C1}"/>
              </pc2:cmMkLst>
            </pc226:cmChg>
            <pc226:cmChg xmlns:pc226="http://schemas.microsoft.com/office/powerpoint/2022/06/main/command" chg="add">
              <pc226:chgData name="Labuschagne, J, Dr [jlabuschagne@sun.ac.za]" userId="e5d788df-6c7d-4739-8617-de0428979276" providerId="ADAL" clId="{52DC5C65-A299-44FD-830A-935EDFD83E4B}" dt="2023-07-15T08:43:43.496" v="6"/>
              <pc2:cmMkLst xmlns:pc2="http://schemas.microsoft.com/office/powerpoint/2019/9/main/command">
                <pc:docMk/>
                <pc:sldMk cId="654402394" sldId="1528"/>
                <pc2:cmMk id="{05E698E1-B959-4F33-A3AC-3B768C55B435}"/>
              </pc2:cmMkLst>
            </pc226:cmChg>
            <pc226:cmChg xmlns:pc226="http://schemas.microsoft.com/office/powerpoint/2022/06/main/command" chg="add">
              <pc226:chgData name="Labuschagne, J, Dr [jlabuschagne@sun.ac.za]" userId="e5d788df-6c7d-4739-8617-de0428979276" providerId="ADAL" clId="{52DC5C65-A299-44FD-830A-935EDFD83E4B}" dt="2023-07-15T08:41:11.324" v="3"/>
              <pc2:cmMkLst xmlns:pc2="http://schemas.microsoft.com/office/powerpoint/2019/9/main/command">
                <pc:docMk/>
                <pc:sldMk cId="654402394" sldId="1528"/>
                <pc2:cmMk id="{7EDD10FB-A811-4B8A-88E9-BB6EBAC4E955}"/>
              </pc2:cmMkLst>
            </pc226:cmChg>
          </p:ext>
        </pc:extLst>
      </pc:sldChg>
      <pc:sldChg chg="addCm">
        <pc:chgData name="Labuschagne, J, Dr [jlabuschagne@sun.ac.za]" userId="e5d788df-6c7d-4739-8617-de0428979276" providerId="ADAL" clId="{52DC5C65-A299-44FD-830A-935EDFD83E4B}" dt="2023-07-15T06:45:44.244" v="1"/>
        <pc:sldMkLst>
          <pc:docMk/>
          <pc:sldMk cId="1703141102" sldId="1529"/>
        </pc:sldMkLst>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6:45:44.244" v="1"/>
              <pc2:cmMkLst xmlns:pc2="http://schemas.microsoft.com/office/powerpoint/2019/9/main/command">
                <pc:docMk/>
                <pc:sldMk cId="1703141102" sldId="1529"/>
                <pc2:cmMk id="{62A0D0CC-B699-4EC9-AE24-959A4F85290A}"/>
              </pc2:cmMkLst>
            </pc226:cmChg>
          </p:ext>
        </pc:extLst>
      </pc:sldChg>
      <pc:sldChg chg="addCm">
        <pc:chgData name="Labuschagne, J, Dr [jlabuschagne@sun.ac.za]" userId="e5d788df-6c7d-4739-8617-de0428979276" providerId="ADAL" clId="{52DC5C65-A299-44FD-830A-935EDFD83E4B}" dt="2023-07-15T08:58:12.049" v="15"/>
        <pc:sldMkLst>
          <pc:docMk/>
          <pc:sldMk cId="3224337572" sldId="1530"/>
        </pc:sldMkLst>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8:58:12.049" v="15"/>
              <pc2:cmMkLst xmlns:pc2="http://schemas.microsoft.com/office/powerpoint/2019/9/main/command">
                <pc:docMk/>
                <pc:sldMk cId="3224337572" sldId="1530"/>
                <pc2:cmMk id="{1728AFC6-402D-403B-82FB-114B5F3D9C64}"/>
              </pc2:cmMkLst>
            </pc226:cmChg>
          </p:ext>
        </pc:extLst>
      </pc:sldChg>
      <pc:sldChg chg="modSp mod addCm delCm">
        <pc:chgData name="Labuschagne, J, Dr [jlabuschagne@sun.ac.za]" userId="e5d788df-6c7d-4739-8617-de0428979276" providerId="ADAL" clId="{52DC5C65-A299-44FD-830A-935EDFD83E4B}" dt="2023-07-15T08:57:42.862" v="14"/>
        <pc:sldMkLst>
          <pc:docMk/>
          <pc:sldMk cId="1340222375" sldId="1531"/>
        </pc:sldMkLst>
        <pc:spChg chg="mod">
          <ac:chgData name="Labuschagne, J, Dr [jlabuschagne@sun.ac.za]" userId="e5d788df-6c7d-4739-8617-de0428979276" providerId="ADAL" clId="{52DC5C65-A299-44FD-830A-935EDFD83E4B}" dt="2023-07-15T08:51:12.915" v="10" actId="6549"/>
          <ac:spMkLst>
            <pc:docMk/>
            <pc:sldMk cId="1340222375" sldId="1531"/>
            <ac:spMk id="6" creationId="{00000000-0000-0000-0000-000000000000}"/>
          </ac:spMkLst>
        </pc:spChg>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8:50:54.173" v="9"/>
              <pc2:cmMkLst xmlns:pc2="http://schemas.microsoft.com/office/powerpoint/2019/9/main/command">
                <pc:docMk/>
                <pc:sldMk cId="1340222375" sldId="1531"/>
                <pc2:cmMk id="{45C8248C-B1A2-45C9-8698-1B5B1D5E6712}"/>
              </pc2:cmMkLst>
            </pc226:cmChg>
            <pc226:cmChg xmlns:pc226="http://schemas.microsoft.com/office/powerpoint/2022/06/main/command" chg="add del">
              <pc226:chgData name="Labuschagne, J, Dr [jlabuschagne@sun.ac.za]" userId="e5d788df-6c7d-4739-8617-de0428979276" providerId="ADAL" clId="{52DC5C65-A299-44FD-830A-935EDFD83E4B}" dt="2023-07-15T08:57:42.862" v="14"/>
              <pc2:cmMkLst xmlns:pc2="http://schemas.microsoft.com/office/powerpoint/2019/9/main/command">
                <pc:docMk/>
                <pc:sldMk cId="1340222375" sldId="1531"/>
                <pc2:cmMk id="{1E8ED4B5-0915-45E9-AAFC-A8F9EA49592C}"/>
              </pc2:cmMkLst>
            </pc226:cmChg>
          </p:ext>
        </pc:extLst>
      </pc:sldChg>
      <pc:sldChg chg="modSp mod addCm">
        <pc:chgData name="Labuschagne, J, Dr [jlabuschagne@sun.ac.za]" userId="e5d788df-6c7d-4739-8617-de0428979276" providerId="ADAL" clId="{52DC5C65-A299-44FD-830A-935EDFD83E4B}" dt="2023-07-15T09:02:08.464" v="17"/>
        <pc:sldMkLst>
          <pc:docMk/>
          <pc:sldMk cId="817496071" sldId="1532"/>
        </pc:sldMkLst>
        <pc:spChg chg="mod">
          <ac:chgData name="Labuschagne, J, Dr [jlabuschagne@sun.ac.za]" userId="e5d788df-6c7d-4739-8617-de0428979276" providerId="ADAL" clId="{52DC5C65-A299-44FD-830A-935EDFD83E4B}" dt="2023-07-15T08:57:27.148" v="13" actId="6549"/>
          <ac:spMkLst>
            <pc:docMk/>
            <pc:sldMk cId="817496071" sldId="1532"/>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Labuschagne, J, Dr [jlabuschagne@sun.ac.za]" userId="e5d788df-6c7d-4739-8617-de0428979276" providerId="ADAL" clId="{52DC5C65-A299-44FD-830A-935EDFD83E4B}" dt="2023-07-15T09:02:08.464" v="17"/>
              <pc2:cmMkLst xmlns:pc2="http://schemas.microsoft.com/office/powerpoint/2019/9/main/command">
                <pc:docMk/>
                <pc:sldMk cId="817496071" sldId="1532"/>
                <pc2:cmMk id="{05588A4D-8E9E-4F8B-A8B9-859E7BF5CA3E}"/>
              </pc2:cmMkLst>
            </pc226:cmChg>
            <pc226:cmChg xmlns:pc226="http://schemas.microsoft.com/office/powerpoint/2022/06/main/command" chg="add">
              <pc226:chgData name="Labuschagne, J, Dr [jlabuschagne@sun.ac.za]" userId="e5d788df-6c7d-4739-8617-de0428979276" providerId="ADAL" clId="{52DC5C65-A299-44FD-830A-935EDFD83E4B}" dt="2023-07-15T08:59:01.695" v="16"/>
              <pc2:cmMkLst xmlns:pc2="http://schemas.microsoft.com/office/powerpoint/2019/9/main/command">
                <pc:docMk/>
                <pc:sldMk cId="817496071" sldId="1532"/>
                <pc2:cmMk id="{44B47DD2-0745-4BAE-BB04-78A03A3195E0}"/>
              </pc2:cmMkLst>
            </pc226:cmChg>
          </p:ext>
        </pc:extLst>
      </pc:sldChg>
      <pc:sldChg chg="addSp modSp new">
        <pc:chgData name="Labuschagne, J, Dr [jlabuschagne@sun.ac.za]" userId="e5d788df-6c7d-4739-8617-de0428979276" providerId="ADAL" clId="{52DC5C65-A299-44FD-830A-935EDFD83E4B}" dt="2023-07-15T09:10:01.039" v="22"/>
        <pc:sldMkLst>
          <pc:docMk/>
          <pc:sldMk cId="999100977" sldId="1534"/>
        </pc:sldMkLst>
        <pc:picChg chg="add mod">
          <ac:chgData name="Labuschagne, J, Dr [jlabuschagne@sun.ac.za]" userId="e5d788df-6c7d-4739-8617-de0428979276" providerId="ADAL" clId="{52DC5C65-A299-44FD-830A-935EDFD83E4B}" dt="2023-07-15T09:10:01.039" v="22"/>
          <ac:picMkLst>
            <pc:docMk/>
            <pc:sldMk cId="999100977" sldId="1534"/>
            <ac:picMk id="5" creationId="{D5ACDCFB-59CB-8456-910A-76E923D4CD11}"/>
          </ac:picMkLst>
        </pc:picChg>
      </pc:sldChg>
      <pc:sldChg chg="addSp modSp new">
        <pc:chgData name="Labuschagne, J, Dr [jlabuschagne@sun.ac.za]" userId="e5d788df-6c7d-4739-8617-de0428979276" providerId="ADAL" clId="{52DC5C65-A299-44FD-830A-935EDFD83E4B}" dt="2023-07-15T09:13:04.234" v="24"/>
        <pc:sldMkLst>
          <pc:docMk/>
          <pc:sldMk cId="1441971824" sldId="1535"/>
        </pc:sldMkLst>
        <pc:picChg chg="add mod">
          <ac:chgData name="Labuschagne, J, Dr [jlabuschagne@sun.ac.za]" userId="e5d788df-6c7d-4739-8617-de0428979276" providerId="ADAL" clId="{52DC5C65-A299-44FD-830A-935EDFD83E4B}" dt="2023-07-15T09:13:04.234" v="24"/>
          <ac:picMkLst>
            <pc:docMk/>
            <pc:sldMk cId="1441971824" sldId="1535"/>
            <ac:picMk id="5" creationId="{E2EEB515-1A92-BFE9-F191-FE5956660D8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johanl\Documents\2015%20WGT%20Pta\Book1.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Century Gothic" panose="020B0502020202020204" pitchFamily="34" charset="0"/>
                <a:ea typeface="+mn-ea"/>
                <a:cs typeface="+mn-cs"/>
              </a:defRPr>
            </a:pPr>
            <a:r>
              <a:rPr lang="en-US" sz="1800" dirty="0">
                <a:solidFill>
                  <a:schemeClr val="tx1"/>
                </a:solidFill>
              </a:rPr>
              <a:t>Rainfall in mm per year during growing season (Apr-Sept)</a:t>
            </a:r>
          </a:p>
        </c:rich>
      </c:tx>
      <c:layout>
        <c:manualLayout>
          <c:xMode val="edge"/>
          <c:yMode val="edge"/>
          <c:x val="0.19365223377260768"/>
          <c:y val="1.816441657538769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1"/>
          <c:order val="0"/>
          <c:tx>
            <c:strRef>
              <c:f>Sheet1!$B$1</c:f>
              <c:strCache>
                <c:ptCount val="1"/>
                <c:pt idx="0">
                  <c:v>Winter Rainfall</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Sheet1!$B$2:$B$22</c:f>
              <c:numCache>
                <c:formatCode>General</c:formatCode>
                <c:ptCount val="21"/>
                <c:pt idx="0">
                  <c:v>342</c:v>
                </c:pt>
                <c:pt idx="1">
                  <c:v>211</c:v>
                </c:pt>
                <c:pt idx="2">
                  <c:v>198</c:v>
                </c:pt>
                <c:pt idx="3">
                  <c:v>336</c:v>
                </c:pt>
                <c:pt idx="4">
                  <c:v>324</c:v>
                </c:pt>
                <c:pt idx="5">
                  <c:v>567.00000000000011</c:v>
                </c:pt>
                <c:pt idx="6">
                  <c:v>412</c:v>
                </c:pt>
                <c:pt idx="7">
                  <c:v>303</c:v>
                </c:pt>
                <c:pt idx="8">
                  <c:v>375</c:v>
                </c:pt>
                <c:pt idx="9">
                  <c:v>327</c:v>
                </c:pt>
                <c:pt idx="10">
                  <c:v>339</c:v>
                </c:pt>
                <c:pt idx="11">
                  <c:v>422</c:v>
                </c:pt>
                <c:pt idx="12">
                  <c:v>278</c:v>
                </c:pt>
                <c:pt idx="13">
                  <c:v>170</c:v>
                </c:pt>
                <c:pt idx="14">
                  <c:v>304</c:v>
                </c:pt>
                <c:pt idx="15">
                  <c:v>171</c:v>
                </c:pt>
                <c:pt idx="16">
                  <c:v>309</c:v>
                </c:pt>
                <c:pt idx="17">
                  <c:v>187</c:v>
                </c:pt>
                <c:pt idx="18">
                  <c:v>299</c:v>
                </c:pt>
                <c:pt idx="19">
                  <c:v>263</c:v>
                </c:pt>
                <c:pt idx="20">
                  <c:v>176</c:v>
                </c:pt>
              </c:numCache>
            </c:numRef>
          </c:val>
          <c:extLst>
            <c:ext xmlns:c16="http://schemas.microsoft.com/office/drawing/2014/chart" uri="{C3380CC4-5D6E-409C-BE32-E72D297353CC}">
              <c16:uniqueId val="{00000000-34D4-4B82-8D2B-5A9B460C978E}"/>
            </c:ext>
          </c:extLst>
        </c:ser>
        <c:dLbls>
          <c:showLegendKey val="0"/>
          <c:showVal val="0"/>
          <c:showCatName val="0"/>
          <c:showSerName val="0"/>
          <c:showPercent val="0"/>
          <c:showBubbleSize val="0"/>
        </c:dLbls>
        <c:gapWidth val="100"/>
        <c:overlap val="-27"/>
        <c:axId val="1392311504"/>
        <c:axId val="1392312752"/>
      </c:barChart>
      <c:catAx>
        <c:axId val="139231150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r>
                  <a:rPr lang="en-US">
                    <a:solidFill>
                      <a:schemeClr val="tx1"/>
                    </a:solidFill>
                  </a:rPr>
                  <a:t>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endParaRPr lang="en-US"/>
          </a:p>
        </c:txPr>
        <c:crossAx val="1392312752"/>
        <c:crosses val="autoZero"/>
        <c:auto val="1"/>
        <c:lblAlgn val="ctr"/>
        <c:lblOffset val="100"/>
        <c:noMultiLvlLbl val="0"/>
      </c:catAx>
      <c:valAx>
        <c:axId val="1392312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r>
                  <a:rPr lang="en-US" sz="1800">
                    <a:solidFill>
                      <a:schemeClr val="tx1"/>
                    </a:solidFill>
                  </a:rPr>
                  <a:t>Rain (mm)</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mn-cs"/>
              </a:defRPr>
            </a:pPr>
            <a:endParaRPr lang="en-US"/>
          </a:p>
        </c:txPr>
        <c:crossAx val="139231150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Century Gothic" panose="020B0502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data!$B$71</c:f>
              <c:strCache>
                <c:ptCount val="1"/>
                <c:pt idx="0">
                  <c:v>Cultivated</c:v>
                </c:pt>
              </c:strCache>
            </c:strRef>
          </c:tx>
          <c:marker>
            <c:symbol val="none"/>
          </c:marker>
          <c:cat>
            <c:strRef>
              <c:f>data!$A$72:$A$76</c:f>
              <c:strCache>
                <c:ptCount val="5"/>
                <c:pt idx="0">
                  <c:v>0-5</c:v>
                </c:pt>
                <c:pt idx="1">
                  <c:v>5-10</c:v>
                </c:pt>
                <c:pt idx="2">
                  <c:v>10-15</c:v>
                </c:pt>
                <c:pt idx="3">
                  <c:v>15-20</c:v>
                </c:pt>
                <c:pt idx="4">
                  <c:v>20-30</c:v>
                </c:pt>
              </c:strCache>
            </c:strRef>
          </c:cat>
          <c:val>
            <c:numRef>
              <c:f>data!$B$72:$B$76</c:f>
              <c:numCache>
                <c:formatCode>0.0</c:formatCode>
                <c:ptCount val="5"/>
                <c:pt idx="0">
                  <c:v>104.5</c:v>
                </c:pt>
                <c:pt idx="1">
                  <c:v>59</c:v>
                </c:pt>
                <c:pt idx="2">
                  <c:v>43.25</c:v>
                </c:pt>
                <c:pt idx="3">
                  <c:v>38.75</c:v>
                </c:pt>
                <c:pt idx="4">
                  <c:v>21.25</c:v>
                </c:pt>
              </c:numCache>
            </c:numRef>
          </c:val>
          <c:smooth val="0"/>
          <c:extLst>
            <c:ext xmlns:c16="http://schemas.microsoft.com/office/drawing/2014/chart" uri="{C3380CC4-5D6E-409C-BE32-E72D297353CC}">
              <c16:uniqueId val="{00000000-8EDF-42C3-8025-D2F504B8552D}"/>
            </c:ext>
          </c:extLst>
        </c:ser>
        <c:ser>
          <c:idx val="1"/>
          <c:order val="1"/>
          <c:tx>
            <c:strRef>
              <c:f>data!$C$71</c:f>
              <c:strCache>
                <c:ptCount val="1"/>
                <c:pt idx="0">
                  <c:v>Veld</c:v>
                </c:pt>
              </c:strCache>
            </c:strRef>
          </c:tx>
          <c:spPr>
            <a:ln>
              <a:prstDash val="dash"/>
            </a:ln>
          </c:spPr>
          <c:marker>
            <c:symbol val="none"/>
          </c:marker>
          <c:cat>
            <c:strRef>
              <c:f>data!$A$72:$A$76</c:f>
              <c:strCache>
                <c:ptCount val="5"/>
                <c:pt idx="0">
                  <c:v>0-5</c:v>
                </c:pt>
                <c:pt idx="1">
                  <c:v>5-10</c:v>
                </c:pt>
                <c:pt idx="2">
                  <c:v>10-15</c:v>
                </c:pt>
                <c:pt idx="3">
                  <c:v>15-20</c:v>
                </c:pt>
                <c:pt idx="4">
                  <c:v>20-30</c:v>
                </c:pt>
              </c:strCache>
            </c:strRef>
          </c:cat>
          <c:val>
            <c:numRef>
              <c:f>data!$C$72:$C$76</c:f>
              <c:numCache>
                <c:formatCode>0.0</c:formatCode>
                <c:ptCount val="5"/>
                <c:pt idx="0">
                  <c:v>36.25</c:v>
                </c:pt>
                <c:pt idx="1">
                  <c:v>22.25</c:v>
                </c:pt>
                <c:pt idx="2">
                  <c:v>17.75</c:v>
                </c:pt>
                <c:pt idx="3">
                  <c:v>14.5</c:v>
                </c:pt>
                <c:pt idx="4">
                  <c:v>10</c:v>
                </c:pt>
              </c:numCache>
            </c:numRef>
          </c:val>
          <c:smooth val="0"/>
          <c:extLst>
            <c:ext xmlns:c16="http://schemas.microsoft.com/office/drawing/2014/chart" uri="{C3380CC4-5D6E-409C-BE32-E72D297353CC}">
              <c16:uniqueId val="{00000001-8EDF-42C3-8025-D2F504B8552D}"/>
            </c:ext>
          </c:extLst>
        </c:ser>
        <c:dLbls>
          <c:showLegendKey val="0"/>
          <c:showVal val="0"/>
          <c:showCatName val="0"/>
          <c:showSerName val="0"/>
          <c:showPercent val="0"/>
          <c:showBubbleSize val="0"/>
        </c:dLbls>
        <c:smooth val="0"/>
        <c:axId val="104027136"/>
        <c:axId val="103995584"/>
      </c:lineChart>
      <c:catAx>
        <c:axId val="104027136"/>
        <c:scaling>
          <c:orientation val="minMax"/>
        </c:scaling>
        <c:delete val="0"/>
        <c:axPos val="b"/>
        <c:title>
          <c:tx>
            <c:rich>
              <a:bodyPr/>
              <a:lstStyle/>
              <a:p>
                <a:pPr>
                  <a:defRPr/>
                </a:pPr>
                <a:r>
                  <a:rPr lang="en-US"/>
                  <a:t>Depth (cm)</a:t>
                </a:r>
              </a:p>
            </c:rich>
          </c:tx>
          <c:overlay val="0"/>
        </c:title>
        <c:numFmt formatCode="General" sourceLinked="0"/>
        <c:majorTickMark val="none"/>
        <c:minorTickMark val="none"/>
        <c:tickLblPos val="nextTo"/>
        <c:crossAx val="103995584"/>
        <c:crosses val="autoZero"/>
        <c:auto val="1"/>
        <c:lblAlgn val="ctr"/>
        <c:lblOffset val="100"/>
        <c:noMultiLvlLbl val="0"/>
      </c:catAx>
      <c:valAx>
        <c:axId val="103995584"/>
        <c:scaling>
          <c:orientation val="minMax"/>
        </c:scaling>
        <c:delete val="0"/>
        <c:axPos val="l"/>
        <c:majorGridlines/>
        <c:title>
          <c:tx>
            <c:rich>
              <a:bodyPr/>
              <a:lstStyle/>
              <a:p>
                <a:pPr>
                  <a:defRPr/>
                </a:pPr>
                <a:r>
                  <a:rPr lang="en-US"/>
                  <a:t>Phosphurus (mg/kg)</a:t>
                </a:r>
              </a:p>
            </c:rich>
          </c:tx>
          <c:overlay val="0"/>
        </c:title>
        <c:numFmt formatCode="0.0" sourceLinked="1"/>
        <c:majorTickMark val="out"/>
        <c:minorTickMark val="none"/>
        <c:tickLblPos val="nextTo"/>
        <c:crossAx val="104027136"/>
        <c:crosses val="autoZero"/>
        <c:crossBetween val="between"/>
      </c:valAx>
    </c:plotArea>
    <c:legend>
      <c:legendPos val="r"/>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data!$L$54:$L$55</c:f>
              <c:strCache>
                <c:ptCount val="2"/>
                <c:pt idx="0">
                  <c:v>K</c:v>
                </c:pt>
                <c:pt idx="1">
                  <c:v>Cultivated</c:v>
                </c:pt>
              </c:strCache>
            </c:strRef>
          </c:tx>
          <c:marker>
            <c:symbol val="none"/>
          </c:marker>
          <c:cat>
            <c:strRef>
              <c:f>data!$K$56:$K$60</c:f>
              <c:strCache>
                <c:ptCount val="5"/>
                <c:pt idx="0">
                  <c:v>0-5</c:v>
                </c:pt>
                <c:pt idx="1">
                  <c:v>5-10</c:v>
                </c:pt>
                <c:pt idx="2">
                  <c:v>10-15</c:v>
                </c:pt>
                <c:pt idx="3">
                  <c:v>15-20</c:v>
                </c:pt>
                <c:pt idx="4">
                  <c:v>20-30</c:v>
                </c:pt>
              </c:strCache>
            </c:strRef>
          </c:cat>
          <c:val>
            <c:numRef>
              <c:f>data!$L$56:$L$60</c:f>
              <c:numCache>
                <c:formatCode>0</c:formatCode>
                <c:ptCount val="5"/>
                <c:pt idx="0">
                  <c:v>353.5</c:v>
                </c:pt>
                <c:pt idx="1">
                  <c:v>194.5</c:v>
                </c:pt>
                <c:pt idx="2">
                  <c:v>118.5</c:v>
                </c:pt>
                <c:pt idx="3">
                  <c:v>85.75</c:v>
                </c:pt>
                <c:pt idx="4">
                  <c:v>64.25</c:v>
                </c:pt>
              </c:numCache>
            </c:numRef>
          </c:val>
          <c:smooth val="0"/>
          <c:extLst>
            <c:ext xmlns:c16="http://schemas.microsoft.com/office/drawing/2014/chart" uri="{C3380CC4-5D6E-409C-BE32-E72D297353CC}">
              <c16:uniqueId val="{00000000-0F73-4441-8F0A-6F8A63AC9F56}"/>
            </c:ext>
          </c:extLst>
        </c:ser>
        <c:ser>
          <c:idx val="1"/>
          <c:order val="1"/>
          <c:tx>
            <c:strRef>
              <c:f>data!$M$54:$M$55</c:f>
              <c:strCache>
                <c:ptCount val="2"/>
                <c:pt idx="0">
                  <c:v>K</c:v>
                </c:pt>
                <c:pt idx="1">
                  <c:v> Veld</c:v>
                </c:pt>
              </c:strCache>
            </c:strRef>
          </c:tx>
          <c:spPr>
            <a:ln>
              <a:prstDash val="dash"/>
            </a:ln>
          </c:spPr>
          <c:marker>
            <c:symbol val="none"/>
          </c:marker>
          <c:cat>
            <c:strRef>
              <c:f>data!$K$56:$K$60</c:f>
              <c:strCache>
                <c:ptCount val="5"/>
                <c:pt idx="0">
                  <c:v>0-5</c:v>
                </c:pt>
                <c:pt idx="1">
                  <c:v>5-10</c:v>
                </c:pt>
                <c:pt idx="2">
                  <c:v>10-15</c:v>
                </c:pt>
                <c:pt idx="3">
                  <c:v>15-20</c:v>
                </c:pt>
                <c:pt idx="4">
                  <c:v>20-30</c:v>
                </c:pt>
              </c:strCache>
            </c:strRef>
          </c:cat>
          <c:val>
            <c:numRef>
              <c:f>data!$M$56:$M$60</c:f>
              <c:numCache>
                <c:formatCode>0</c:formatCode>
                <c:ptCount val="5"/>
                <c:pt idx="0">
                  <c:v>216.25</c:v>
                </c:pt>
                <c:pt idx="1">
                  <c:v>145</c:v>
                </c:pt>
                <c:pt idx="2">
                  <c:v>120.75</c:v>
                </c:pt>
                <c:pt idx="3">
                  <c:v>102.75</c:v>
                </c:pt>
                <c:pt idx="4">
                  <c:v>100</c:v>
                </c:pt>
              </c:numCache>
            </c:numRef>
          </c:val>
          <c:smooth val="0"/>
          <c:extLst>
            <c:ext xmlns:c16="http://schemas.microsoft.com/office/drawing/2014/chart" uri="{C3380CC4-5D6E-409C-BE32-E72D297353CC}">
              <c16:uniqueId val="{00000001-0F73-4441-8F0A-6F8A63AC9F56}"/>
            </c:ext>
          </c:extLst>
        </c:ser>
        <c:dLbls>
          <c:showLegendKey val="0"/>
          <c:showVal val="0"/>
          <c:showCatName val="0"/>
          <c:showSerName val="0"/>
          <c:showPercent val="0"/>
          <c:showBubbleSize val="0"/>
        </c:dLbls>
        <c:smooth val="0"/>
        <c:axId val="57612800"/>
        <c:axId val="103041856"/>
      </c:lineChart>
      <c:catAx>
        <c:axId val="57612800"/>
        <c:scaling>
          <c:orientation val="minMax"/>
        </c:scaling>
        <c:delete val="0"/>
        <c:axPos val="b"/>
        <c:title>
          <c:tx>
            <c:rich>
              <a:bodyPr/>
              <a:lstStyle/>
              <a:p>
                <a:pPr>
                  <a:defRPr/>
                </a:pPr>
                <a:r>
                  <a:rPr lang="en-US"/>
                  <a:t>Depth (cm)</a:t>
                </a:r>
              </a:p>
            </c:rich>
          </c:tx>
          <c:overlay val="0"/>
        </c:title>
        <c:numFmt formatCode="General" sourceLinked="0"/>
        <c:majorTickMark val="none"/>
        <c:minorTickMark val="none"/>
        <c:tickLblPos val="nextTo"/>
        <c:crossAx val="103041856"/>
        <c:crosses val="autoZero"/>
        <c:auto val="1"/>
        <c:lblAlgn val="ctr"/>
        <c:lblOffset val="100"/>
        <c:noMultiLvlLbl val="0"/>
      </c:catAx>
      <c:valAx>
        <c:axId val="103041856"/>
        <c:scaling>
          <c:orientation val="minMax"/>
        </c:scaling>
        <c:delete val="0"/>
        <c:axPos val="l"/>
        <c:majorGridlines/>
        <c:title>
          <c:tx>
            <c:rich>
              <a:bodyPr/>
              <a:lstStyle/>
              <a:p>
                <a:pPr>
                  <a:defRPr/>
                </a:pPr>
                <a:r>
                  <a:rPr lang="en-US"/>
                  <a:t>Potassium (mg/kg)</a:t>
                </a:r>
              </a:p>
            </c:rich>
          </c:tx>
          <c:overlay val="0"/>
        </c:title>
        <c:numFmt formatCode="0" sourceLinked="1"/>
        <c:majorTickMark val="out"/>
        <c:minorTickMark val="none"/>
        <c:tickLblPos val="nextTo"/>
        <c:crossAx val="5761280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a:noFill/>
            </a:ln>
          </c:spPr>
          <c:trendline>
            <c:trendlineType val="poly"/>
            <c:order val="2"/>
            <c:dispRSqr val="1"/>
            <c:dispEq val="1"/>
            <c:trendlineLbl>
              <c:layout>
                <c:manualLayout>
                  <c:x val="0.12686067366579176"/>
                  <c:y val="0.33512941090696996"/>
                </c:manualLayout>
              </c:layout>
              <c:numFmt formatCode="General" sourceLinked="0"/>
            </c:trendlineLbl>
          </c:trendline>
          <c:xVal>
            <c:numRef>
              <c:f>Sheet1!$G$21:$G$27</c:f>
              <c:numCache>
                <c:formatCode>General</c:formatCode>
                <c:ptCount val="7"/>
                <c:pt idx="0">
                  <c:v>0</c:v>
                </c:pt>
                <c:pt idx="1">
                  <c:v>20</c:v>
                </c:pt>
                <c:pt idx="2">
                  <c:v>40</c:v>
                </c:pt>
                <c:pt idx="3">
                  <c:v>60</c:v>
                </c:pt>
                <c:pt idx="4">
                  <c:v>80</c:v>
                </c:pt>
                <c:pt idx="5">
                  <c:v>100</c:v>
                </c:pt>
                <c:pt idx="6">
                  <c:v>120</c:v>
                </c:pt>
              </c:numCache>
            </c:numRef>
          </c:xVal>
          <c:yVal>
            <c:numRef>
              <c:f>Sheet1!$H$21:$H$27</c:f>
              <c:numCache>
                <c:formatCode>General</c:formatCode>
                <c:ptCount val="7"/>
                <c:pt idx="0">
                  <c:v>25</c:v>
                </c:pt>
                <c:pt idx="1">
                  <c:v>50</c:v>
                </c:pt>
                <c:pt idx="2">
                  <c:v>70</c:v>
                </c:pt>
                <c:pt idx="3">
                  <c:v>90</c:v>
                </c:pt>
                <c:pt idx="4">
                  <c:v>95</c:v>
                </c:pt>
                <c:pt idx="5">
                  <c:v>100</c:v>
                </c:pt>
                <c:pt idx="6">
                  <c:v>80</c:v>
                </c:pt>
              </c:numCache>
            </c:numRef>
          </c:yVal>
          <c:smooth val="0"/>
          <c:extLst>
            <c:ext xmlns:c16="http://schemas.microsoft.com/office/drawing/2014/chart" uri="{C3380CC4-5D6E-409C-BE32-E72D297353CC}">
              <c16:uniqueId val="{00000000-4DD8-401B-BC6E-D1E7A135BA72}"/>
            </c:ext>
          </c:extLst>
        </c:ser>
        <c:dLbls>
          <c:showLegendKey val="0"/>
          <c:showVal val="0"/>
          <c:showCatName val="0"/>
          <c:showSerName val="0"/>
          <c:showPercent val="0"/>
          <c:showBubbleSize val="0"/>
        </c:dLbls>
        <c:axId val="91842816"/>
        <c:axId val="91843392"/>
      </c:scatterChart>
      <c:valAx>
        <c:axId val="91842816"/>
        <c:scaling>
          <c:orientation val="minMax"/>
        </c:scaling>
        <c:delete val="0"/>
        <c:axPos val="b"/>
        <c:title>
          <c:tx>
            <c:rich>
              <a:bodyPr/>
              <a:lstStyle/>
              <a:p>
                <a:pPr>
                  <a:defRPr sz="1400"/>
                </a:pPr>
                <a:r>
                  <a:rPr lang="en-ZA" sz="1400" dirty="0"/>
                  <a:t>Mineral N (kg ha</a:t>
                </a:r>
                <a:r>
                  <a:rPr lang="en-ZA" sz="1400" baseline="30000" dirty="0"/>
                  <a:t>-1</a:t>
                </a:r>
                <a:r>
                  <a:rPr lang="en-ZA" sz="1400" dirty="0"/>
                  <a:t>)</a:t>
                </a:r>
              </a:p>
            </c:rich>
          </c:tx>
          <c:overlay val="0"/>
        </c:title>
        <c:numFmt formatCode="General" sourceLinked="1"/>
        <c:majorTickMark val="none"/>
        <c:minorTickMark val="none"/>
        <c:tickLblPos val="nextTo"/>
        <c:crossAx val="91843392"/>
        <c:crosses val="autoZero"/>
        <c:crossBetween val="midCat"/>
      </c:valAx>
      <c:valAx>
        <c:axId val="91843392"/>
        <c:scaling>
          <c:orientation val="minMax"/>
        </c:scaling>
        <c:delete val="0"/>
        <c:axPos val="l"/>
        <c:majorGridlines/>
        <c:title>
          <c:tx>
            <c:rich>
              <a:bodyPr/>
              <a:lstStyle/>
              <a:p>
                <a:pPr>
                  <a:defRPr sz="1400"/>
                </a:pPr>
                <a:r>
                  <a:rPr lang="en-ZA" sz="1400"/>
                  <a:t>Relative yield (%)</a:t>
                </a:r>
              </a:p>
            </c:rich>
          </c:tx>
          <c:overlay val="0"/>
        </c:title>
        <c:numFmt formatCode="General" sourceLinked="1"/>
        <c:majorTickMark val="none"/>
        <c:minorTickMark val="none"/>
        <c:tickLblPos val="nextTo"/>
        <c:crossAx val="91842816"/>
        <c:crosses val="autoZero"/>
        <c:crossBetween val="midCat"/>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'Means SD SE'!$N$133</c:f>
              <c:strCache>
                <c:ptCount val="1"/>
                <c:pt idx="0">
                  <c:v>Alle N tydens plant</c:v>
                </c:pt>
              </c:strCache>
            </c:strRef>
          </c:tx>
          <c:spPr>
            <a:solidFill>
              <a:schemeClr val="accent1"/>
            </a:solidFill>
            <a:ln>
              <a:noFill/>
            </a:ln>
            <a:effectLst/>
          </c:spPr>
          <c:invertIfNegative val="0"/>
          <c:dLbls>
            <c:dLbl>
              <c:idx val="0"/>
              <c:tx>
                <c:rich>
                  <a:bodyPr/>
                  <a:lstStyle/>
                  <a:p>
                    <a:fld id="{87498BCC-0E00-45B1-951C-A1F0879D7C6A}" type="CELLRANGE">
                      <a:rPr lang="en-US"/>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FA7-41DA-953E-7243973DBD03}"/>
                </c:ext>
              </c:extLst>
            </c:dLbl>
            <c:dLbl>
              <c:idx val="1"/>
              <c:tx>
                <c:rich>
                  <a:bodyPr/>
                  <a:lstStyle/>
                  <a:p>
                    <a:fld id="{4A72556F-7921-4C95-A9D1-B962DD1E7269}"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FA7-41DA-953E-7243973DBD03}"/>
                </c:ext>
              </c:extLst>
            </c:dLbl>
            <c:dLbl>
              <c:idx val="2"/>
              <c:tx>
                <c:rich>
                  <a:bodyPr/>
                  <a:lstStyle/>
                  <a:p>
                    <a:fld id="{D2E55A11-82B4-4500-96CE-595C8A98602B}"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FA7-41DA-953E-7243973DBD03}"/>
                </c:ext>
              </c:extLst>
            </c:dLbl>
            <c:dLbl>
              <c:idx val="3"/>
              <c:tx>
                <c:rich>
                  <a:bodyPr/>
                  <a:lstStyle/>
                  <a:p>
                    <a:fld id="{09458FA8-BAFA-471D-BD0D-7C6AE4C7691C}"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FA7-41DA-953E-7243973DBD03}"/>
                </c:ext>
              </c:extLst>
            </c:dLbl>
            <c:dLbl>
              <c:idx val="4"/>
              <c:tx>
                <c:rich>
                  <a:bodyPr/>
                  <a:lstStyle/>
                  <a:p>
                    <a:fld id="{510F0BBB-9052-4F93-988A-1BAE479B96F8}"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FA7-41DA-953E-7243973DBD0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'Means SD SE'!$O$132:$S$132</c:f>
              <c:numCache>
                <c:formatCode>General</c:formatCode>
                <c:ptCount val="5"/>
                <c:pt idx="0">
                  <c:v>2016</c:v>
                </c:pt>
                <c:pt idx="1">
                  <c:v>2017</c:v>
                </c:pt>
                <c:pt idx="2">
                  <c:v>2018</c:v>
                </c:pt>
                <c:pt idx="3">
                  <c:v>2019</c:v>
                </c:pt>
                <c:pt idx="4">
                  <c:v>2020</c:v>
                </c:pt>
              </c:numCache>
            </c:numRef>
          </c:cat>
          <c:val>
            <c:numRef>
              <c:f>'Means SD SE'!$O$133:$S$133</c:f>
              <c:numCache>
                <c:formatCode>0</c:formatCode>
                <c:ptCount val="5"/>
                <c:pt idx="0">
                  <c:v>6040.75</c:v>
                </c:pt>
                <c:pt idx="1">
                  <c:v>2301.5</c:v>
                </c:pt>
                <c:pt idx="2">
                  <c:v>2583.5</c:v>
                </c:pt>
                <c:pt idx="3">
                  <c:v>2713.25</c:v>
                </c:pt>
                <c:pt idx="4">
                  <c:v>4065.25</c:v>
                </c:pt>
              </c:numCache>
            </c:numRef>
          </c:val>
          <c:extLst>
            <c:ext xmlns:c15="http://schemas.microsoft.com/office/drawing/2012/chart" uri="{02D57815-91ED-43cb-92C2-25804820EDAC}">
              <c15:datalabelsRange>
                <c15:f>'Means SD SE'!$U$133:$Y$133</c15:f>
                <c15:dlblRangeCache>
                  <c:ptCount val="5"/>
                  <c:pt idx="0">
                    <c:v>ab</c:v>
                  </c:pt>
                  <c:pt idx="1">
                    <c:v>a</c:v>
                  </c:pt>
                  <c:pt idx="2">
                    <c:v>a</c:v>
                  </c:pt>
                  <c:pt idx="3">
                    <c:v>ab</c:v>
                  </c:pt>
                  <c:pt idx="4">
                    <c:v>a</c:v>
                  </c:pt>
                </c15:dlblRangeCache>
              </c15:datalabelsRange>
            </c:ext>
            <c:ext xmlns:c16="http://schemas.microsoft.com/office/drawing/2014/chart" uri="{C3380CC4-5D6E-409C-BE32-E72D297353CC}">
              <c16:uniqueId val="{00000005-CFA7-41DA-953E-7243973DBD03}"/>
            </c:ext>
          </c:extLst>
        </c:ser>
        <c:ser>
          <c:idx val="1"/>
          <c:order val="1"/>
          <c:tx>
            <c:strRef>
              <c:f>'Means SD SE'!$N$134</c:f>
              <c:strCache>
                <c:ptCount val="1"/>
                <c:pt idx="0">
                  <c:v>Ammoniumsulfaat</c:v>
                </c:pt>
              </c:strCache>
            </c:strRef>
          </c:tx>
          <c:spPr>
            <a:solidFill>
              <a:schemeClr val="accent2"/>
            </a:solidFill>
            <a:ln>
              <a:noFill/>
            </a:ln>
            <a:effectLst/>
          </c:spPr>
          <c:invertIfNegative val="0"/>
          <c:dLbls>
            <c:dLbl>
              <c:idx val="0"/>
              <c:tx>
                <c:rich>
                  <a:bodyPr/>
                  <a:lstStyle/>
                  <a:p>
                    <a:fld id="{E615F48E-54F7-4216-9190-149289D1E7AD}" type="CELLRANGE">
                      <a:rPr lang="en-US"/>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FA7-41DA-953E-7243973DBD03}"/>
                </c:ext>
              </c:extLst>
            </c:dLbl>
            <c:dLbl>
              <c:idx val="1"/>
              <c:tx>
                <c:rich>
                  <a:bodyPr/>
                  <a:lstStyle/>
                  <a:p>
                    <a:fld id="{783146CB-A654-4417-844B-AC44FAE11DC0}"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FA7-41DA-953E-7243973DBD03}"/>
                </c:ext>
              </c:extLst>
            </c:dLbl>
            <c:dLbl>
              <c:idx val="2"/>
              <c:tx>
                <c:rich>
                  <a:bodyPr/>
                  <a:lstStyle/>
                  <a:p>
                    <a:fld id="{2BFF2C5A-9CD4-4348-82D8-1E9CF63D0E80}"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FA7-41DA-953E-7243973DBD03}"/>
                </c:ext>
              </c:extLst>
            </c:dLbl>
            <c:dLbl>
              <c:idx val="3"/>
              <c:tx>
                <c:rich>
                  <a:bodyPr/>
                  <a:lstStyle/>
                  <a:p>
                    <a:fld id="{7F19FDCF-2393-44D1-9D06-B32C325868CD}"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FA7-41DA-953E-7243973DBD03}"/>
                </c:ext>
              </c:extLst>
            </c:dLbl>
            <c:dLbl>
              <c:idx val="4"/>
              <c:tx>
                <c:rich>
                  <a:bodyPr/>
                  <a:lstStyle/>
                  <a:p>
                    <a:fld id="{AD92A224-45D0-4643-8981-C299336CCE91}"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FA7-41DA-953E-7243973DBD0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'Means SD SE'!$O$132:$S$132</c:f>
              <c:numCache>
                <c:formatCode>General</c:formatCode>
                <c:ptCount val="5"/>
                <c:pt idx="0">
                  <c:v>2016</c:v>
                </c:pt>
                <c:pt idx="1">
                  <c:v>2017</c:v>
                </c:pt>
                <c:pt idx="2">
                  <c:v>2018</c:v>
                </c:pt>
                <c:pt idx="3">
                  <c:v>2019</c:v>
                </c:pt>
                <c:pt idx="4">
                  <c:v>2020</c:v>
                </c:pt>
              </c:numCache>
            </c:numRef>
          </c:cat>
          <c:val>
            <c:numRef>
              <c:f>'Means SD SE'!$O$134:$S$134</c:f>
              <c:numCache>
                <c:formatCode>0</c:formatCode>
                <c:ptCount val="5"/>
                <c:pt idx="0">
                  <c:v>6149.75</c:v>
                </c:pt>
                <c:pt idx="1">
                  <c:v>2070.75</c:v>
                </c:pt>
                <c:pt idx="2">
                  <c:v>2634.25</c:v>
                </c:pt>
                <c:pt idx="3">
                  <c:v>2554.75</c:v>
                </c:pt>
                <c:pt idx="4">
                  <c:v>3724.75</c:v>
                </c:pt>
              </c:numCache>
            </c:numRef>
          </c:val>
          <c:extLst>
            <c:ext xmlns:c15="http://schemas.microsoft.com/office/drawing/2012/chart" uri="{02D57815-91ED-43cb-92C2-25804820EDAC}">
              <c15:datalabelsRange>
                <c15:f>'Means SD SE'!$U$134:$Y$134</c15:f>
                <c15:dlblRangeCache>
                  <c:ptCount val="5"/>
                  <c:pt idx="0">
                    <c:v>ab</c:v>
                  </c:pt>
                  <c:pt idx="1">
                    <c:v>ab</c:v>
                  </c:pt>
                  <c:pt idx="2">
                    <c:v>a</c:v>
                  </c:pt>
                  <c:pt idx="3">
                    <c:v>ab</c:v>
                  </c:pt>
                  <c:pt idx="4">
                    <c:v>a</c:v>
                  </c:pt>
                </c15:dlblRangeCache>
              </c15:datalabelsRange>
            </c:ext>
            <c:ext xmlns:c16="http://schemas.microsoft.com/office/drawing/2014/chart" uri="{C3380CC4-5D6E-409C-BE32-E72D297353CC}">
              <c16:uniqueId val="{0000000B-CFA7-41DA-953E-7243973DBD03}"/>
            </c:ext>
          </c:extLst>
        </c:ser>
        <c:ser>
          <c:idx val="2"/>
          <c:order val="2"/>
          <c:tx>
            <c:strRef>
              <c:f>'Means SD SE'!$N$135</c:f>
              <c:strCache>
                <c:ptCount val="1"/>
                <c:pt idx="0">
                  <c:v>KAN</c:v>
                </c:pt>
              </c:strCache>
            </c:strRef>
          </c:tx>
          <c:spPr>
            <a:solidFill>
              <a:schemeClr val="accent3"/>
            </a:solidFill>
            <a:ln>
              <a:noFill/>
            </a:ln>
            <a:effectLst/>
          </c:spPr>
          <c:invertIfNegative val="0"/>
          <c:dLbls>
            <c:dLbl>
              <c:idx val="0"/>
              <c:tx>
                <c:rich>
                  <a:bodyPr/>
                  <a:lstStyle/>
                  <a:p>
                    <a:fld id="{7BCD9746-BE46-443A-8206-E5B4F89D3FC0}" type="CELLRANGE">
                      <a:rPr lang="en-US"/>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CFA7-41DA-953E-7243973DBD03}"/>
                </c:ext>
              </c:extLst>
            </c:dLbl>
            <c:dLbl>
              <c:idx val="1"/>
              <c:tx>
                <c:rich>
                  <a:bodyPr/>
                  <a:lstStyle/>
                  <a:p>
                    <a:fld id="{858A058E-AE7D-4142-9BDA-93FBB5B5A413}"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FA7-41DA-953E-7243973DBD03}"/>
                </c:ext>
              </c:extLst>
            </c:dLbl>
            <c:dLbl>
              <c:idx val="2"/>
              <c:tx>
                <c:rich>
                  <a:bodyPr/>
                  <a:lstStyle/>
                  <a:p>
                    <a:fld id="{E19D3C08-EF2B-4AF7-9CEF-B0E9B13945EB}"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CFA7-41DA-953E-7243973DBD03}"/>
                </c:ext>
              </c:extLst>
            </c:dLbl>
            <c:dLbl>
              <c:idx val="3"/>
              <c:tx>
                <c:rich>
                  <a:bodyPr/>
                  <a:lstStyle/>
                  <a:p>
                    <a:fld id="{B2839CFC-540D-440C-8491-30F1788935D4}"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FA7-41DA-953E-7243973DBD03}"/>
                </c:ext>
              </c:extLst>
            </c:dLbl>
            <c:dLbl>
              <c:idx val="4"/>
              <c:tx>
                <c:rich>
                  <a:bodyPr/>
                  <a:lstStyle/>
                  <a:p>
                    <a:fld id="{AB69DFDB-5189-4BF1-8156-140B59466DDE}"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CFA7-41DA-953E-7243973DBD0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'Means SD SE'!$O$132:$S$132</c:f>
              <c:numCache>
                <c:formatCode>General</c:formatCode>
                <c:ptCount val="5"/>
                <c:pt idx="0">
                  <c:v>2016</c:v>
                </c:pt>
                <c:pt idx="1">
                  <c:v>2017</c:v>
                </c:pt>
                <c:pt idx="2">
                  <c:v>2018</c:v>
                </c:pt>
                <c:pt idx="3">
                  <c:v>2019</c:v>
                </c:pt>
                <c:pt idx="4">
                  <c:v>2020</c:v>
                </c:pt>
              </c:numCache>
            </c:numRef>
          </c:cat>
          <c:val>
            <c:numRef>
              <c:f>'Means SD SE'!$O$135:$S$135</c:f>
              <c:numCache>
                <c:formatCode>0</c:formatCode>
                <c:ptCount val="5"/>
                <c:pt idx="0">
                  <c:v>5623.25</c:v>
                </c:pt>
                <c:pt idx="1">
                  <c:v>2210.25</c:v>
                </c:pt>
                <c:pt idx="2">
                  <c:v>2365.25</c:v>
                </c:pt>
                <c:pt idx="3">
                  <c:v>2859</c:v>
                </c:pt>
                <c:pt idx="4">
                  <c:v>3887</c:v>
                </c:pt>
              </c:numCache>
            </c:numRef>
          </c:val>
          <c:extLst>
            <c:ext xmlns:c15="http://schemas.microsoft.com/office/drawing/2012/chart" uri="{02D57815-91ED-43cb-92C2-25804820EDAC}">
              <c15:datalabelsRange>
                <c15:f>'Means SD SE'!$U$135:$Y$135</c15:f>
                <c15:dlblRangeCache>
                  <c:ptCount val="5"/>
                  <c:pt idx="0">
                    <c:v>b</c:v>
                  </c:pt>
                  <c:pt idx="1">
                    <c:v>ab</c:v>
                  </c:pt>
                  <c:pt idx="2">
                    <c:v>a</c:v>
                  </c:pt>
                  <c:pt idx="3">
                    <c:v>a</c:v>
                  </c:pt>
                  <c:pt idx="4">
                    <c:v>a</c:v>
                  </c:pt>
                </c15:dlblRangeCache>
              </c15:datalabelsRange>
            </c:ext>
            <c:ext xmlns:c16="http://schemas.microsoft.com/office/drawing/2014/chart" uri="{C3380CC4-5D6E-409C-BE32-E72D297353CC}">
              <c16:uniqueId val="{00000011-CFA7-41DA-953E-7243973DBD03}"/>
            </c:ext>
          </c:extLst>
        </c:ser>
        <c:ser>
          <c:idx val="3"/>
          <c:order val="3"/>
          <c:tx>
            <c:strRef>
              <c:f>'Means SD SE'!$N$136</c:f>
              <c:strCache>
                <c:ptCount val="1"/>
                <c:pt idx="0">
                  <c:v>KAN + S</c:v>
                </c:pt>
              </c:strCache>
            </c:strRef>
          </c:tx>
          <c:spPr>
            <a:solidFill>
              <a:schemeClr val="accent4"/>
            </a:solidFill>
            <a:ln>
              <a:noFill/>
            </a:ln>
            <a:effectLst/>
          </c:spPr>
          <c:invertIfNegative val="0"/>
          <c:dLbls>
            <c:dLbl>
              <c:idx val="0"/>
              <c:tx>
                <c:rich>
                  <a:bodyPr/>
                  <a:lstStyle/>
                  <a:p>
                    <a:fld id="{A3B4FBF5-F191-42D4-82A3-E829560BD461}" type="CELLRANGE">
                      <a:rPr lang="en-US"/>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CFA7-41DA-953E-7243973DBD03}"/>
                </c:ext>
              </c:extLst>
            </c:dLbl>
            <c:dLbl>
              <c:idx val="1"/>
              <c:tx>
                <c:rich>
                  <a:bodyPr/>
                  <a:lstStyle/>
                  <a:p>
                    <a:fld id="{60DF2A50-AB48-458F-B662-41CC019F6D51}"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FA7-41DA-953E-7243973DBD03}"/>
                </c:ext>
              </c:extLst>
            </c:dLbl>
            <c:dLbl>
              <c:idx val="2"/>
              <c:tx>
                <c:rich>
                  <a:bodyPr/>
                  <a:lstStyle/>
                  <a:p>
                    <a:fld id="{2A6320E7-D8C2-4869-A65F-E9853AAB9CA6}"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CFA7-41DA-953E-7243973DBD03}"/>
                </c:ext>
              </c:extLst>
            </c:dLbl>
            <c:dLbl>
              <c:idx val="3"/>
              <c:tx>
                <c:rich>
                  <a:bodyPr/>
                  <a:lstStyle/>
                  <a:p>
                    <a:fld id="{35F69BDF-3C43-4DD4-9970-8E42C5C3C601}"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CFA7-41DA-953E-7243973DBD03}"/>
                </c:ext>
              </c:extLst>
            </c:dLbl>
            <c:dLbl>
              <c:idx val="4"/>
              <c:tx>
                <c:rich>
                  <a:bodyPr/>
                  <a:lstStyle/>
                  <a:p>
                    <a:fld id="{08E05DBF-3D7F-4984-B9D6-263FAC05B052}"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FA7-41DA-953E-7243973DBD0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'Means SD SE'!$O$132:$S$132</c:f>
              <c:numCache>
                <c:formatCode>General</c:formatCode>
                <c:ptCount val="5"/>
                <c:pt idx="0">
                  <c:v>2016</c:v>
                </c:pt>
                <c:pt idx="1">
                  <c:v>2017</c:v>
                </c:pt>
                <c:pt idx="2">
                  <c:v>2018</c:v>
                </c:pt>
                <c:pt idx="3">
                  <c:v>2019</c:v>
                </c:pt>
                <c:pt idx="4">
                  <c:v>2020</c:v>
                </c:pt>
              </c:numCache>
            </c:numRef>
          </c:cat>
          <c:val>
            <c:numRef>
              <c:f>'Means SD SE'!$O$136:$S$136</c:f>
              <c:numCache>
                <c:formatCode>0</c:formatCode>
                <c:ptCount val="5"/>
                <c:pt idx="0">
                  <c:v>6450.5</c:v>
                </c:pt>
                <c:pt idx="1">
                  <c:v>1869.75</c:v>
                </c:pt>
                <c:pt idx="2">
                  <c:v>2210.75</c:v>
                </c:pt>
                <c:pt idx="3">
                  <c:v>2693.75</c:v>
                </c:pt>
                <c:pt idx="4">
                  <c:v>4023.25</c:v>
                </c:pt>
              </c:numCache>
            </c:numRef>
          </c:val>
          <c:extLst>
            <c:ext xmlns:c15="http://schemas.microsoft.com/office/drawing/2012/chart" uri="{02D57815-91ED-43cb-92C2-25804820EDAC}">
              <c15:datalabelsRange>
                <c15:f>'Means SD SE'!$U$136:$Y$136</c15:f>
                <c15:dlblRangeCache>
                  <c:ptCount val="5"/>
                  <c:pt idx="0">
                    <c:v>a</c:v>
                  </c:pt>
                  <c:pt idx="1">
                    <c:v>b</c:v>
                  </c:pt>
                  <c:pt idx="2">
                    <c:v>a</c:v>
                  </c:pt>
                  <c:pt idx="3">
                    <c:v>ab</c:v>
                  </c:pt>
                  <c:pt idx="4">
                    <c:v>a</c:v>
                  </c:pt>
                </c15:dlblRangeCache>
              </c15:datalabelsRange>
            </c:ext>
            <c:ext xmlns:c16="http://schemas.microsoft.com/office/drawing/2014/chart" uri="{C3380CC4-5D6E-409C-BE32-E72D297353CC}">
              <c16:uniqueId val="{00000017-CFA7-41DA-953E-7243973DBD03}"/>
            </c:ext>
          </c:extLst>
        </c:ser>
        <c:ser>
          <c:idx val="4"/>
          <c:order val="4"/>
          <c:tx>
            <c:strRef>
              <c:f>'Means SD SE'!$N$137</c:f>
              <c:strCache>
                <c:ptCount val="1"/>
                <c:pt idx="0">
                  <c:v>Ureum</c:v>
                </c:pt>
              </c:strCache>
            </c:strRef>
          </c:tx>
          <c:spPr>
            <a:solidFill>
              <a:schemeClr val="accent5"/>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2BF9F4DB-643A-42A3-A9C4-B5077553DB96}" type="CELLRANGE">
                      <a:rPr lang="en-US"/>
                      <a:pPr>
                        <a:defRPr sz="1200" b="1" i="0" u="none" strike="noStrike" kern="1200" baseline="0">
                          <a:solidFill>
                            <a:schemeClr val="tx1">
                              <a:lumMod val="75000"/>
                              <a:lumOff val="25000"/>
                            </a:schemeClr>
                          </a:solidFill>
                          <a:latin typeface="+mn-lt"/>
                          <a:ea typeface="+mn-ea"/>
                          <a:cs typeface="+mn-cs"/>
                        </a:defRPr>
                      </a:pPr>
                      <a:t>[CELLRANGE]</a:t>
                    </a:fld>
                    <a:endParaRPr lang="en-ZA"/>
                  </a:p>
                </c:rich>
              </c:tx>
              <c:spPr>
                <a:noFill/>
                <a:ln>
                  <a:noFill/>
                </a:ln>
                <a:effectLst/>
              </c:sp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8-CFA7-41DA-953E-7243973DBD03}"/>
                </c:ext>
              </c:extLst>
            </c:dLbl>
            <c:dLbl>
              <c:idx val="1"/>
              <c:tx>
                <c:rich>
                  <a:bodyPr/>
                  <a:lstStyle/>
                  <a:p>
                    <a:fld id="{A41EDD89-A930-4E15-BF68-926B293B93E2}"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CFA7-41DA-953E-7243973DBD03}"/>
                </c:ext>
              </c:extLst>
            </c:dLbl>
            <c:dLbl>
              <c:idx val="2"/>
              <c:tx>
                <c:rich>
                  <a:bodyPr/>
                  <a:lstStyle/>
                  <a:p>
                    <a:fld id="{8E7485D0-21A0-4C75-AE2E-36C21073B026}"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FA7-41DA-953E-7243973DBD03}"/>
                </c:ext>
              </c:extLst>
            </c:dLbl>
            <c:dLbl>
              <c:idx val="3"/>
              <c:tx>
                <c:rich>
                  <a:bodyPr/>
                  <a:lstStyle/>
                  <a:p>
                    <a:fld id="{F251850B-49D6-4F66-9A44-A1DE5647C9E2}"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CFA7-41DA-953E-7243973DBD03}"/>
                </c:ext>
              </c:extLst>
            </c:dLbl>
            <c:dLbl>
              <c:idx val="4"/>
              <c:tx>
                <c:rich>
                  <a:bodyPr/>
                  <a:lstStyle/>
                  <a:p>
                    <a:fld id="{A7DF86B8-9B6B-4993-B30B-69404226C26C}"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FA7-41DA-953E-7243973DBD0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'Means SD SE'!$O$132:$S$132</c:f>
              <c:numCache>
                <c:formatCode>General</c:formatCode>
                <c:ptCount val="5"/>
                <c:pt idx="0">
                  <c:v>2016</c:v>
                </c:pt>
                <c:pt idx="1">
                  <c:v>2017</c:v>
                </c:pt>
                <c:pt idx="2">
                  <c:v>2018</c:v>
                </c:pt>
                <c:pt idx="3">
                  <c:v>2019</c:v>
                </c:pt>
                <c:pt idx="4">
                  <c:v>2020</c:v>
                </c:pt>
              </c:numCache>
            </c:numRef>
          </c:cat>
          <c:val>
            <c:numRef>
              <c:f>'Means SD SE'!$O$137:$S$137</c:f>
              <c:numCache>
                <c:formatCode>0</c:formatCode>
                <c:ptCount val="5"/>
                <c:pt idx="0">
                  <c:v>5681.75</c:v>
                </c:pt>
                <c:pt idx="1">
                  <c:v>1878.5</c:v>
                </c:pt>
                <c:pt idx="2">
                  <c:v>2693</c:v>
                </c:pt>
                <c:pt idx="3">
                  <c:v>2443.75</c:v>
                </c:pt>
                <c:pt idx="4">
                  <c:v>3708</c:v>
                </c:pt>
              </c:numCache>
            </c:numRef>
          </c:val>
          <c:extLst>
            <c:ext xmlns:c15="http://schemas.microsoft.com/office/drawing/2012/chart" uri="{02D57815-91ED-43cb-92C2-25804820EDAC}">
              <c15:datalabelsRange>
                <c15:f>'Means SD SE'!$U$137:$Y$137</c15:f>
                <c15:dlblRangeCache>
                  <c:ptCount val="5"/>
                  <c:pt idx="0">
                    <c:v>b</c:v>
                  </c:pt>
                  <c:pt idx="1">
                    <c:v>b</c:v>
                  </c:pt>
                  <c:pt idx="2">
                    <c:v>a</c:v>
                  </c:pt>
                  <c:pt idx="3">
                    <c:v>b</c:v>
                  </c:pt>
                  <c:pt idx="4">
                    <c:v>a</c:v>
                  </c:pt>
                </c15:dlblRangeCache>
              </c15:datalabelsRange>
            </c:ext>
            <c:ext xmlns:c16="http://schemas.microsoft.com/office/drawing/2014/chart" uri="{C3380CC4-5D6E-409C-BE32-E72D297353CC}">
              <c16:uniqueId val="{0000001D-CFA7-41DA-953E-7243973DBD03}"/>
            </c:ext>
          </c:extLst>
        </c:ser>
        <c:ser>
          <c:idx val="5"/>
          <c:order val="5"/>
          <c:tx>
            <c:strRef>
              <c:f>'Means SD SE'!$N$138</c:f>
              <c:strCache>
                <c:ptCount val="1"/>
                <c:pt idx="0">
                  <c:v>Ureum + inhibeerder</c:v>
                </c:pt>
              </c:strCache>
            </c:strRef>
          </c:tx>
          <c:spPr>
            <a:solidFill>
              <a:schemeClr val="accent6"/>
            </a:solidFill>
            <a:ln>
              <a:noFill/>
            </a:ln>
            <a:effectLst/>
          </c:spPr>
          <c:invertIfNegative val="0"/>
          <c:dLbls>
            <c:dLbl>
              <c:idx val="0"/>
              <c:tx>
                <c:rich>
                  <a:bodyPr/>
                  <a:lstStyle/>
                  <a:p>
                    <a:fld id="{4248F761-6E6E-4775-BD63-59112A01B8C9}" type="CELLRANGE">
                      <a:rPr lang="en-US"/>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CFA7-41DA-953E-7243973DBD03}"/>
                </c:ext>
              </c:extLst>
            </c:dLbl>
            <c:dLbl>
              <c:idx val="1"/>
              <c:tx>
                <c:rich>
                  <a:bodyPr/>
                  <a:lstStyle/>
                  <a:p>
                    <a:fld id="{EAD5B83C-E5AC-4734-A4F2-99F9B044384C}"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FA7-41DA-953E-7243973DBD03}"/>
                </c:ext>
              </c:extLst>
            </c:dLbl>
            <c:dLbl>
              <c:idx val="2"/>
              <c:tx>
                <c:rich>
                  <a:bodyPr/>
                  <a:lstStyle/>
                  <a:p>
                    <a:fld id="{13B85F01-3039-4192-A009-2FBD82242BF3}"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FA7-41DA-953E-7243973DBD03}"/>
                </c:ext>
              </c:extLst>
            </c:dLbl>
            <c:dLbl>
              <c:idx val="3"/>
              <c:tx>
                <c:rich>
                  <a:bodyPr/>
                  <a:lstStyle/>
                  <a:p>
                    <a:fld id="{49DB262D-309A-46E1-8AB4-F8A0D8004012}"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FA7-41DA-953E-7243973DBD03}"/>
                </c:ext>
              </c:extLst>
            </c:dLbl>
            <c:dLbl>
              <c:idx val="4"/>
              <c:tx>
                <c:rich>
                  <a:bodyPr/>
                  <a:lstStyle/>
                  <a:p>
                    <a:fld id="{F334F8C8-6C6F-4E15-AED5-FCAC375ED992}"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FA7-41DA-953E-7243973DBD0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'Means SD SE'!$O$132:$S$132</c:f>
              <c:numCache>
                <c:formatCode>General</c:formatCode>
                <c:ptCount val="5"/>
                <c:pt idx="0">
                  <c:v>2016</c:v>
                </c:pt>
                <c:pt idx="1">
                  <c:v>2017</c:v>
                </c:pt>
                <c:pt idx="2">
                  <c:v>2018</c:v>
                </c:pt>
                <c:pt idx="3">
                  <c:v>2019</c:v>
                </c:pt>
                <c:pt idx="4">
                  <c:v>2020</c:v>
                </c:pt>
              </c:numCache>
            </c:numRef>
          </c:cat>
          <c:val>
            <c:numRef>
              <c:f>'Means SD SE'!$O$138:$S$138</c:f>
              <c:numCache>
                <c:formatCode>0</c:formatCode>
                <c:ptCount val="5"/>
                <c:pt idx="0">
                  <c:v>5646.5</c:v>
                </c:pt>
                <c:pt idx="1">
                  <c:v>1870</c:v>
                </c:pt>
                <c:pt idx="2">
                  <c:v>2583.71</c:v>
                </c:pt>
                <c:pt idx="3">
                  <c:v>2689.25</c:v>
                </c:pt>
                <c:pt idx="4">
                  <c:v>3857.75</c:v>
                </c:pt>
              </c:numCache>
            </c:numRef>
          </c:val>
          <c:extLst>
            <c:ext xmlns:c15="http://schemas.microsoft.com/office/drawing/2012/chart" uri="{02D57815-91ED-43cb-92C2-25804820EDAC}">
              <c15:datalabelsRange>
                <c15:f>'Means SD SE'!$U$138:$Y$138</c15:f>
                <c15:dlblRangeCache>
                  <c:ptCount val="5"/>
                  <c:pt idx="0">
                    <c:v>b</c:v>
                  </c:pt>
                  <c:pt idx="1">
                    <c:v>b</c:v>
                  </c:pt>
                  <c:pt idx="2">
                    <c:v>a</c:v>
                  </c:pt>
                  <c:pt idx="3">
                    <c:v>ab</c:v>
                  </c:pt>
                  <c:pt idx="4">
                    <c:v>a</c:v>
                  </c:pt>
                </c15:dlblRangeCache>
              </c15:datalabelsRange>
            </c:ext>
            <c:ext xmlns:c16="http://schemas.microsoft.com/office/drawing/2014/chart" uri="{C3380CC4-5D6E-409C-BE32-E72D297353CC}">
              <c16:uniqueId val="{00000023-CFA7-41DA-953E-7243973DBD03}"/>
            </c:ext>
          </c:extLst>
        </c:ser>
        <c:dLbls>
          <c:showLegendKey val="0"/>
          <c:showVal val="0"/>
          <c:showCatName val="0"/>
          <c:showSerName val="0"/>
          <c:showPercent val="0"/>
          <c:showBubbleSize val="0"/>
        </c:dLbls>
        <c:gapWidth val="219"/>
        <c:overlap val="-27"/>
        <c:axId val="2136821664"/>
        <c:axId val="2136822080"/>
      </c:barChart>
      <c:catAx>
        <c:axId val="213682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136822080"/>
        <c:crosses val="autoZero"/>
        <c:auto val="1"/>
        <c:lblAlgn val="ctr"/>
        <c:lblOffset val="100"/>
        <c:noMultiLvlLbl val="0"/>
      </c:catAx>
      <c:valAx>
        <c:axId val="2136822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dirty="0"/>
                  <a:t>Yield (kg ha</a:t>
                </a:r>
                <a:r>
                  <a:rPr lang="en-US" sz="1600" baseline="30000" dirty="0"/>
                  <a:t>-1</a:t>
                </a:r>
                <a:r>
                  <a:rPr lang="en-US" sz="1600" dirty="0"/>
                  <a:t>)</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136821664"/>
        <c:crosses val="autoZero"/>
        <c:crossBetween val="between"/>
      </c:valAx>
      <c:spPr>
        <a:noFill/>
        <a:ln>
          <a:noFill/>
        </a:ln>
        <a:effectLst/>
      </c:spPr>
    </c:plotArea>
    <c:legend>
      <c:legendPos val="b"/>
      <c:layout>
        <c:manualLayout>
          <c:xMode val="edge"/>
          <c:yMode val="edge"/>
          <c:x val="3.7327401130076696E-2"/>
          <c:y val="0.88699560935283983"/>
          <c:w val="0.96138177646398126"/>
          <c:h val="0.1130043906471602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Wheat yield in different crop rotation systems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fld id="{F5E59563-FA2C-4B94-BCE0-81E5EA8DBD6C}"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2DB-43EC-BC14-614B0B9EA6B6}"/>
                </c:ext>
              </c:extLst>
            </c:dLbl>
            <c:dLbl>
              <c:idx val="1"/>
              <c:tx>
                <c:rich>
                  <a:bodyPr/>
                  <a:lstStyle/>
                  <a:p>
                    <a:fld id="{5F53A2FF-A58C-4306-AB59-D755CA9A123B}"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2DB-43EC-BC14-614B0B9EA6B6}"/>
                </c:ext>
              </c:extLst>
            </c:dLbl>
            <c:dLbl>
              <c:idx val="2"/>
              <c:tx>
                <c:rich>
                  <a:bodyPr/>
                  <a:lstStyle/>
                  <a:p>
                    <a:fld id="{F4F813B5-4BC1-413A-A9AA-C9405094F6C6}"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2DB-43EC-BC14-614B0B9EA6B6}"/>
                </c:ext>
              </c:extLst>
            </c:dLbl>
            <c:dLbl>
              <c:idx val="3"/>
              <c:tx>
                <c:rich>
                  <a:bodyPr/>
                  <a:lstStyle/>
                  <a:p>
                    <a:fld id="{8671CA1C-C3DE-4525-A754-14FB5AF2FB7D}"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2DB-43EC-BC14-614B0B9EA6B6}"/>
                </c:ext>
              </c:extLst>
            </c:dLbl>
            <c:dLbl>
              <c:idx val="4"/>
              <c:tx>
                <c:rich>
                  <a:bodyPr/>
                  <a:lstStyle/>
                  <a:p>
                    <a:fld id="{0765FC29-6E02-4353-B6D1-84EF081348C3}"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32DB-43EC-BC14-614B0B9EA6B6}"/>
                </c:ext>
              </c:extLst>
            </c:dLbl>
            <c:dLbl>
              <c:idx val="5"/>
              <c:tx>
                <c:rich>
                  <a:bodyPr/>
                  <a:lstStyle/>
                  <a:p>
                    <a:fld id="{E1BAD6EB-6C4D-4F16-A291-B4933BC438AD}"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2DB-43EC-BC14-614B0B9EA6B6}"/>
                </c:ext>
              </c:extLst>
            </c:dLbl>
            <c:dLbl>
              <c:idx val="6"/>
              <c:tx>
                <c:rich>
                  <a:bodyPr/>
                  <a:lstStyle/>
                  <a:p>
                    <a:fld id="{43435CF4-8E58-43B2-80B7-8FD25D9A030A}"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2DB-43EC-BC14-614B0B9EA6B6}"/>
                </c:ext>
              </c:extLst>
            </c:dLbl>
            <c:dLbl>
              <c:idx val="7"/>
              <c:tx>
                <c:rich>
                  <a:bodyPr/>
                  <a:lstStyle/>
                  <a:p>
                    <a:fld id="{E8B1ED13-3C97-429C-8F34-FA87A8FA5870}"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2DB-43EC-BC14-614B0B9EA6B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Sheet2!$A$1:$A$8</c:f>
              <c:strCache>
                <c:ptCount val="8"/>
                <c:pt idx="0">
                  <c:v>H</c:v>
                </c:pt>
                <c:pt idx="1">
                  <c:v>G</c:v>
                </c:pt>
                <c:pt idx="2">
                  <c:v>E</c:v>
                </c:pt>
                <c:pt idx="3">
                  <c:v>C</c:v>
                </c:pt>
                <c:pt idx="4">
                  <c:v>D</c:v>
                </c:pt>
                <c:pt idx="5">
                  <c:v>F</c:v>
                </c:pt>
                <c:pt idx="6">
                  <c:v>B</c:v>
                </c:pt>
                <c:pt idx="7">
                  <c:v>A</c:v>
                </c:pt>
              </c:strCache>
            </c:strRef>
          </c:cat>
          <c:val>
            <c:numRef>
              <c:f>Sheet2!$B$1:$B$8</c:f>
              <c:numCache>
                <c:formatCode>General</c:formatCode>
                <c:ptCount val="8"/>
                <c:pt idx="0">
                  <c:v>3655</c:v>
                </c:pt>
                <c:pt idx="1">
                  <c:v>3649</c:v>
                </c:pt>
                <c:pt idx="2">
                  <c:v>3580</c:v>
                </c:pt>
                <c:pt idx="3">
                  <c:v>3565</c:v>
                </c:pt>
                <c:pt idx="4">
                  <c:v>3475</c:v>
                </c:pt>
                <c:pt idx="5">
                  <c:v>3324</c:v>
                </c:pt>
                <c:pt idx="6">
                  <c:v>3097</c:v>
                </c:pt>
                <c:pt idx="7">
                  <c:v>2818</c:v>
                </c:pt>
              </c:numCache>
            </c:numRef>
          </c:val>
          <c:extLst>
            <c:ext xmlns:c15="http://schemas.microsoft.com/office/drawing/2012/chart" uri="{02D57815-91ED-43cb-92C2-25804820EDAC}">
              <c15:datalabelsRange>
                <c15:f>Sheet2!$C$1:$C$8</c15:f>
                <c15:dlblRangeCache>
                  <c:ptCount val="8"/>
                  <c:pt idx="0">
                    <c:v>a</c:v>
                  </c:pt>
                  <c:pt idx="1">
                    <c:v>a</c:v>
                  </c:pt>
                  <c:pt idx="2">
                    <c:v>ab</c:v>
                  </c:pt>
                  <c:pt idx="3">
                    <c:v>ab</c:v>
                  </c:pt>
                  <c:pt idx="4">
                    <c:v>ab</c:v>
                  </c:pt>
                  <c:pt idx="5">
                    <c:v>abc</c:v>
                  </c:pt>
                  <c:pt idx="6">
                    <c:v>bc</c:v>
                  </c:pt>
                  <c:pt idx="7">
                    <c:v>c</c:v>
                  </c:pt>
                </c15:dlblRangeCache>
              </c15:datalabelsRange>
            </c:ext>
            <c:ext xmlns:c16="http://schemas.microsoft.com/office/drawing/2014/chart" uri="{C3380CC4-5D6E-409C-BE32-E72D297353CC}">
              <c16:uniqueId val="{00000000-32DB-43EC-BC14-614B0B9EA6B6}"/>
            </c:ext>
          </c:extLst>
        </c:ser>
        <c:dLbls>
          <c:showLegendKey val="0"/>
          <c:showVal val="0"/>
          <c:showCatName val="0"/>
          <c:showSerName val="0"/>
          <c:showPercent val="0"/>
          <c:showBubbleSize val="0"/>
        </c:dLbls>
        <c:gapWidth val="100"/>
        <c:overlap val="-27"/>
        <c:axId val="533400943"/>
        <c:axId val="533404271"/>
      </c:barChart>
      <c:catAx>
        <c:axId val="53340094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Crop rotation system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404271"/>
        <c:crosses val="autoZero"/>
        <c:auto val="1"/>
        <c:lblAlgn val="ctr"/>
        <c:lblOffset val="100"/>
        <c:noMultiLvlLbl val="0"/>
      </c:catAx>
      <c:valAx>
        <c:axId val="533404271"/>
        <c:scaling>
          <c:orientation val="minMax"/>
          <c:min val="20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Wheat yield (kg/ha)</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400943"/>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Wheat protein content in different crop rotation systems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fld id="{DA6C157F-9B1F-4499-BDE5-AD7D63B789F8}"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BE4-4070-B0D2-CCCD307DBB80}"/>
                </c:ext>
              </c:extLst>
            </c:dLbl>
            <c:dLbl>
              <c:idx val="1"/>
              <c:tx>
                <c:rich>
                  <a:bodyPr/>
                  <a:lstStyle/>
                  <a:p>
                    <a:fld id="{924E369B-5C63-4E4B-8DBF-B0542E6A612F}"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BE4-4070-B0D2-CCCD307DBB80}"/>
                </c:ext>
              </c:extLst>
            </c:dLbl>
            <c:dLbl>
              <c:idx val="2"/>
              <c:tx>
                <c:rich>
                  <a:bodyPr/>
                  <a:lstStyle/>
                  <a:p>
                    <a:fld id="{273F4B05-00C8-4B9F-8F76-8998192BBED8}"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BE4-4070-B0D2-CCCD307DBB80}"/>
                </c:ext>
              </c:extLst>
            </c:dLbl>
            <c:dLbl>
              <c:idx val="3"/>
              <c:tx>
                <c:rich>
                  <a:bodyPr/>
                  <a:lstStyle/>
                  <a:p>
                    <a:fld id="{8FDA5862-B496-4EA7-B164-D9F02145FFB2}"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BE4-4070-B0D2-CCCD307DBB80}"/>
                </c:ext>
              </c:extLst>
            </c:dLbl>
            <c:dLbl>
              <c:idx val="4"/>
              <c:tx>
                <c:rich>
                  <a:bodyPr/>
                  <a:lstStyle/>
                  <a:p>
                    <a:fld id="{29A0A8AF-8597-4F4F-B9E5-6E63BC747C8E}"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BE4-4070-B0D2-CCCD307DBB80}"/>
                </c:ext>
              </c:extLst>
            </c:dLbl>
            <c:dLbl>
              <c:idx val="5"/>
              <c:tx>
                <c:rich>
                  <a:bodyPr/>
                  <a:lstStyle/>
                  <a:p>
                    <a:fld id="{806CDDAB-CAD1-417C-88A7-085FE914BCCE}"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BE4-4070-B0D2-CCCD307DBB80}"/>
                </c:ext>
              </c:extLst>
            </c:dLbl>
            <c:dLbl>
              <c:idx val="6"/>
              <c:tx>
                <c:rich>
                  <a:bodyPr/>
                  <a:lstStyle/>
                  <a:p>
                    <a:fld id="{72DDE455-DCE1-4D3F-8085-EA29C455B824}"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BE4-4070-B0D2-CCCD307DBB80}"/>
                </c:ext>
              </c:extLst>
            </c:dLbl>
            <c:dLbl>
              <c:idx val="7"/>
              <c:tx>
                <c:rich>
                  <a:bodyPr/>
                  <a:lstStyle/>
                  <a:p>
                    <a:fld id="{90079120-0177-4143-8C28-C501DAF39D79}"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BE4-4070-B0D2-CCCD307DBB8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Sheet2!$A$11:$A$18</c:f>
              <c:strCache>
                <c:ptCount val="8"/>
                <c:pt idx="0">
                  <c:v>G</c:v>
                </c:pt>
                <c:pt idx="1">
                  <c:v>H</c:v>
                </c:pt>
                <c:pt idx="2">
                  <c:v>F</c:v>
                </c:pt>
                <c:pt idx="3">
                  <c:v>E</c:v>
                </c:pt>
                <c:pt idx="4">
                  <c:v>C</c:v>
                </c:pt>
                <c:pt idx="5">
                  <c:v>D</c:v>
                </c:pt>
                <c:pt idx="6">
                  <c:v>B</c:v>
                </c:pt>
                <c:pt idx="7">
                  <c:v>A</c:v>
                </c:pt>
              </c:strCache>
            </c:strRef>
          </c:cat>
          <c:val>
            <c:numRef>
              <c:f>Sheet2!$B$11:$B$18</c:f>
              <c:numCache>
                <c:formatCode>General</c:formatCode>
                <c:ptCount val="8"/>
                <c:pt idx="0">
                  <c:v>13.2</c:v>
                </c:pt>
                <c:pt idx="1">
                  <c:v>13.16</c:v>
                </c:pt>
                <c:pt idx="2">
                  <c:v>12.9</c:v>
                </c:pt>
                <c:pt idx="3">
                  <c:v>12.74</c:v>
                </c:pt>
                <c:pt idx="4">
                  <c:v>12.23</c:v>
                </c:pt>
                <c:pt idx="5">
                  <c:v>12.21</c:v>
                </c:pt>
                <c:pt idx="6">
                  <c:v>11.49</c:v>
                </c:pt>
                <c:pt idx="7">
                  <c:v>11.3</c:v>
                </c:pt>
              </c:numCache>
            </c:numRef>
          </c:val>
          <c:extLst>
            <c:ext xmlns:c15="http://schemas.microsoft.com/office/drawing/2012/chart" uri="{02D57815-91ED-43cb-92C2-25804820EDAC}">
              <c15:datalabelsRange>
                <c15:f>Sheet2!$C$11:$C$18</c15:f>
                <c15:dlblRangeCache>
                  <c:ptCount val="8"/>
                  <c:pt idx="0">
                    <c:v>a</c:v>
                  </c:pt>
                  <c:pt idx="1">
                    <c:v>a</c:v>
                  </c:pt>
                  <c:pt idx="2">
                    <c:v>a</c:v>
                  </c:pt>
                  <c:pt idx="3">
                    <c:v>ab</c:v>
                  </c:pt>
                  <c:pt idx="4">
                    <c:v>b</c:v>
                  </c:pt>
                  <c:pt idx="5">
                    <c:v>b</c:v>
                  </c:pt>
                  <c:pt idx="6">
                    <c:v>c</c:v>
                  </c:pt>
                  <c:pt idx="7">
                    <c:v>c</c:v>
                  </c:pt>
                </c15:dlblRangeCache>
              </c15:datalabelsRange>
            </c:ext>
            <c:ext xmlns:c16="http://schemas.microsoft.com/office/drawing/2014/chart" uri="{C3380CC4-5D6E-409C-BE32-E72D297353CC}">
              <c16:uniqueId val="{00000000-6BE4-4070-B0D2-CCCD307DBB80}"/>
            </c:ext>
          </c:extLst>
        </c:ser>
        <c:dLbls>
          <c:dLblPos val="outEnd"/>
          <c:showLegendKey val="0"/>
          <c:showVal val="1"/>
          <c:showCatName val="0"/>
          <c:showSerName val="0"/>
          <c:showPercent val="0"/>
          <c:showBubbleSize val="0"/>
        </c:dLbls>
        <c:gapWidth val="100"/>
        <c:overlap val="-27"/>
        <c:axId val="469346703"/>
        <c:axId val="469347535"/>
      </c:barChart>
      <c:catAx>
        <c:axId val="46934670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Crop rotation system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9347535"/>
        <c:crosses val="autoZero"/>
        <c:auto val="1"/>
        <c:lblAlgn val="ctr"/>
        <c:lblOffset val="100"/>
        <c:noMultiLvlLbl val="0"/>
      </c:catAx>
      <c:valAx>
        <c:axId val="46934753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Wheat protein content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9346703"/>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Wheat yield in different crop rotation systems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fld id="{8DB97010-C804-4678-8DA6-D077386D6CD1}"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2DB-43EC-BC14-614B0B9EA6B6}"/>
                </c:ext>
              </c:extLst>
            </c:dLbl>
            <c:dLbl>
              <c:idx val="1"/>
              <c:tx>
                <c:rich>
                  <a:bodyPr/>
                  <a:lstStyle/>
                  <a:p>
                    <a:fld id="{382A6F8B-215F-4FF9-9E25-1ABF3705A936}"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2DB-43EC-BC14-614B0B9EA6B6}"/>
                </c:ext>
              </c:extLst>
            </c:dLbl>
            <c:dLbl>
              <c:idx val="2"/>
              <c:tx>
                <c:rich>
                  <a:bodyPr/>
                  <a:lstStyle/>
                  <a:p>
                    <a:fld id="{A7F8CC0E-B948-4573-8209-EFBA12159C16}"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2DB-43EC-BC14-614B0B9EA6B6}"/>
                </c:ext>
              </c:extLst>
            </c:dLbl>
            <c:dLbl>
              <c:idx val="3"/>
              <c:tx>
                <c:rich>
                  <a:bodyPr/>
                  <a:lstStyle/>
                  <a:p>
                    <a:fld id="{F8B9CF55-3628-402D-A91D-D147C35745C2}"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2DB-43EC-BC14-614B0B9EA6B6}"/>
                </c:ext>
              </c:extLst>
            </c:dLbl>
            <c:dLbl>
              <c:idx val="4"/>
              <c:tx>
                <c:rich>
                  <a:bodyPr/>
                  <a:lstStyle/>
                  <a:p>
                    <a:fld id="{F9512868-E1F5-41D4-B317-FD75A1548195}"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32DB-43EC-BC14-614B0B9EA6B6}"/>
                </c:ext>
              </c:extLst>
            </c:dLbl>
            <c:dLbl>
              <c:idx val="5"/>
              <c:tx>
                <c:rich>
                  <a:bodyPr/>
                  <a:lstStyle/>
                  <a:p>
                    <a:fld id="{F040076F-48D5-428B-AFB1-552F34CDA077}"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2DB-43EC-BC14-614B0B9EA6B6}"/>
                </c:ext>
              </c:extLst>
            </c:dLbl>
            <c:dLbl>
              <c:idx val="6"/>
              <c:tx>
                <c:rich>
                  <a:bodyPr/>
                  <a:lstStyle/>
                  <a:p>
                    <a:fld id="{90D5A238-07EF-4ABC-A689-B1631E5410C0}"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2DB-43EC-BC14-614B0B9EA6B6}"/>
                </c:ext>
              </c:extLst>
            </c:dLbl>
            <c:dLbl>
              <c:idx val="7"/>
              <c:tx>
                <c:rich>
                  <a:bodyPr/>
                  <a:lstStyle/>
                  <a:p>
                    <a:fld id="{9696266B-A6A8-4B08-9EEB-A4E35C65A868}" type="CELLRANGE">
                      <a:rPr lang="en-ZA"/>
                      <a:pPr/>
                      <a:t>[CELLRANGE]</a:t>
                    </a:fld>
                    <a:endParaRPr lang="en-Z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2DB-43EC-BC14-614B0B9EA6B6}"/>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Sheet2!$A$1:$A$8</c:f>
              <c:strCache>
                <c:ptCount val="8"/>
                <c:pt idx="0">
                  <c:v>H</c:v>
                </c:pt>
                <c:pt idx="1">
                  <c:v>G</c:v>
                </c:pt>
                <c:pt idx="2">
                  <c:v>E</c:v>
                </c:pt>
                <c:pt idx="3">
                  <c:v>C</c:v>
                </c:pt>
                <c:pt idx="4">
                  <c:v>D</c:v>
                </c:pt>
                <c:pt idx="5">
                  <c:v>F</c:v>
                </c:pt>
                <c:pt idx="6">
                  <c:v>B</c:v>
                </c:pt>
                <c:pt idx="7">
                  <c:v>A</c:v>
                </c:pt>
              </c:strCache>
            </c:strRef>
          </c:cat>
          <c:val>
            <c:numRef>
              <c:f>Sheet2!$B$1:$B$8</c:f>
              <c:numCache>
                <c:formatCode>General</c:formatCode>
                <c:ptCount val="8"/>
                <c:pt idx="0">
                  <c:v>3655</c:v>
                </c:pt>
                <c:pt idx="1">
                  <c:v>3649</c:v>
                </c:pt>
                <c:pt idx="2">
                  <c:v>3580</c:v>
                </c:pt>
                <c:pt idx="3">
                  <c:v>3565</c:v>
                </c:pt>
                <c:pt idx="4">
                  <c:v>3475</c:v>
                </c:pt>
                <c:pt idx="5">
                  <c:v>3324</c:v>
                </c:pt>
                <c:pt idx="6">
                  <c:v>3097</c:v>
                </c:pt>
                <c:pt idx="7">
                  <c:v>2818</c:v>
                </c:pt>
              </c:numCache>
            </c:numRef>
          </c:val>
          <c:extLst>
            <c:ext xmlns:c15="http://schemas.microsoft.com/office/drawing/2012/chart" uri="{02D57815-91ED-43cb-92C2-25804820EDAC}">
              <c15:datalabelsRange>
                <c15:f>Sheet2!$C$1:$C$8</c15:f>
                <c15:dlblRangeCache>
                  <c:ptCount val="8"/>
                  <c:pt idx="0">
                    <c:v>a</c:v>
                  </c:pt>
                  <c:pt idx="1">
                    <c:v>a</c:v>
                  </c:pt>
                  <c:pt idx="2">
                    <c:v>ab</c:v>
                  </c:pt>
                  <c:pt idx="3">
                    <c:v>ab</c:v>
                  </c:pt>
                  <c:pt idx="4">
                    <c:v>ab</c:v>
                  </c:pt>
                  <c:pt idx="5">
                    <c:v>abc</c:v>
                  </c:pt>
                  <c:pt idx="6">
                    <c:v>bc</c:v>
                  </c:pt>
                  <c:pt idx="7">
                    <c:v>c</c:v>
                  </c:pt>
                </c15:dlblRangeCache>
              </c15:datalabelsRange>
            </c:ext>
            <c:ext xmlns:c16="http://schemas.microsoft.com/office/drawing/2014/chart" uri="{C3380CC4-5D6E-409C-BE32-E72D297353CC}">
              <c16:uniqueId val="{00000000-32DB-43EC-BC14-614B0B9EA6B6}"/>
            </c:ext>
          </c:extLst>
        </c:ser>
        <c:dLbls>
          <c:showLegendKey val="0"/>
          <c:showVal val="0"/>
          <c:showCatName val="0"/>
          <c:showSerName val="0"/>
          <c:showPercent val="0"/>
          <c:showBubbleSize val="0"/>
        </c:dLbls>
        <c:gapWidth val="100"/>
        <c:overlap val="-27"/>
        <c:axId val="533400943"/>
        <c:axId val="533404271"/>
      </c:barChart>
      <c:catAx>
        <c:axId val="53340094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Crop rotation system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404271"/>
        <c:crosses val="autoZero"/>
        <c:auto val="1"/>
        <c:lblAlgn val="ctr"/>
        <c:lblOffset val="100"/>
        <c:noMultiLvlLbl val="0"/>
      </c:catAx>
      <c:valAx>
        <c:axId val="533404271"/>
        <c:scaling>
          <c:orientation val="minMax"/>
          <c:min val="20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Wheat yield (kg/ha)</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400943"/>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Wheat protein content in different crop rotation systems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fld id="{922298CF-D252-44EA-BC4D-BD8FA842DDCA}"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BE4-4070-B0D2-CCCD307DBB80}"/>
                </c:ext>
              </c:extLst>
            </c:dLbl>
            <c:dLbl>
              <c:idx val="1"/>
              <c:tx>
                <c:rich>
                  <a:bodyPr/>
                  <a:lstStyle/>
                  <a:p>
                    <a:fld id="{6E3C7EC9-38F9-461C-B17F-278748AFF129}"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BE4-4070-B0D2-CCCD307DBB80}"/>
                </c:ext>
              </c:extLst>
            </c:dLbl>
            <c:dLbl>
              <c:idx val="2"/>
              <c:tx>
                <c:rich>
                  <a:bodyPr/>
                  <a:lstStyle/>
                  <a:p>
                    <a:fld id="{CDE07041-2756-4B1C-B857-FFBB0D8CD4BB}"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BE4-4070-B0D2-CCCD307DBB80}"/>
                </c:ext>
              </c:extLst>
            </c:dLbl>
            <c:dLbl>
              <c:idx val="3"/>
              <c:tx>
                <c:rich>
                  <a:bodyPr/>
                  <a:lstStyle/>
                  <a:p>
                    <a:fld id="{3149C738-F45D-494C-9195-58710BEC3245}"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BE4-4070-B0D2-CCCD307DBB80}"/>
                </c:ext>
              </c:extLst>
            </c:dLbl>
            <c:dLbl>
              <c:idx val="4"/>
              <c:tx>
                <c:rich>
                  <a:bodyPr/>
                  <a:lstStyle/>
                  <a:p>
                    <a:fld id="{29D2F29E-DAA5-4EED-A7B9-C6FC845A6DDE}"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BE4-4070-B0D2-CCCD307DBB80}"/>
                </c:ext>
              </c:extLst>
            </c:dLbl>
            <c:dLbl>
              <c:idx val="5"/>
              <c:tx>
                <c:rich>
                  <a:bodyPr/>
                  <a:lstStyle/>
                  <a:p>
                    <a:fld id="{F84A322A-B1FC-468B-85D0-AD0FC7A7D810}"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BE4-4070-B0D2-CCCD307DBB80}"/>
                </c:ext>
              </c:extLst>
            </c:dLbl>
            <c:dLbl>
              <c:idx val="6"/>
              <c:tx>
                <c:rich>
                  <a:bodyPr/>
                  <a:lstStyle/>
                  <a:p>
                    <a:fld id="{F782C2C1-E344-4574-B2F3-DEF3DC10A80C}"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BE4-4070-B0D2-CCCD307DBB80}"/>
                </c:ext>
              </c:extLst>
            </c:dLbl>
            <c:dLbl>
              <c:idx val="7"/>
              <c:tx>
                <c:rich>
                  <a:bodyPr/>
                  <a:lstStyle/>
                  <a:p>
                    <a:fld id="{DE7252E2-A134-45A4-B239-F81370536C7C}" type="CELLRANGE">
                      <a:rPr lang="en-ZA"/>
                      <a:pPr/>
                      <a:t>[CELLRANGE]</a:t>
                    </a:fld>
                    <a:endParaRPr lang="en-ZA"/>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BE4-4070-B0D2-CCCD307DBB8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Sheet2!$A$11:$A$18</c:f>
              <c:strCache>
                <c:ptCount val="8"/>
                <c:pt idx="0">
                  <c:v>G</c:v>
                </c:pt>
                <c:pt idx="1">
                  <c:v>H</c:v>
                </c:pt>
                <c:pt idx="2">
                  <c:v>F</c:v>
                </c:pt>
                <c:pt idx="3">
                  <c:v>E</c:v>
                </c:pt>
                <c:pt idx="4">
                  <c:v>C</c:v>
                </c:pt>
                <c:pt idx="5">
                  <c:v>D</c:v>
                </c:pt>
                <c:pt idx="6">
                  <c:v>B</c:v>
                </c:pt>
                <c:pt idx="7">
                  <c:v>A</c:v>
                </c:pt>
              </c:strCache>
            </c:strRef>
          </c:cat>
          <c:val>
            <c:numRef>
              <c:f>Sheet2!$B$11:$B$18</c:f>
              <c:numCache>
                <c:formatCode>General</c:formatCode>
                <c:ptCount val="8"/>
                <c:pt idx="0">
                  <c:v>13.2</c:v>
                </c:pt>
                <c:pt idx="1">
                  <c:v>13.16</c:v>
                </c:pt>
                <c:pt idx="2">
                  <c:v>12.9</c:v>
                </c:pt>
                <c:pt idx="3">
                  <c:v>12.74</c:v>
                </c:pt>
                <c:pt idx="4">
                  <c:v>12.23</c:v>
                </c:pt>
                <c:pt idx="5">
                  <c:v>12.21</c:v>
                </c:pt>
                <c:pt idx="6">
                  <c:v>11.49</c:v>
                </c:pt>
                <c:pt idx="7">
                  <c:v>11.3</c:v>
                </c:pt>
              </c:numCache>
            </c:numRef>
          </c:val>
          <c:extLst>
            <c:ext xmlns:c15="http://schemas.microsoft.com/office/drawing/2012/chart" uri="{02D57815-91ED-43cb-92C2-25804820EDAC}">
              <c15:datalabelsRange>
                <c15:f>Sheet2!$C$11:$C$18</c15:f>
                <c15:dlblRangeCache>
                  <c:ptCount val="8"/>
                  <c:pt idx="0">
                    <c:v>a</c:v>
                  </c:pt>
                  <c:pt idx="1">
                    <c:v>a</c:v>
                  </c:pt>
                  <c:pt idx="2">
                    <c:v>a</c:v>
                  </c:pt>
                  <c:pt idx="3">
                    <c:v>ab</c:v>
                  </c:pt>
                  <c:pt idx="4">
                    <c:v>b</c:v>
                  </c:pt>
                  <c:pt idx="5">
                    <c:v>b</c:v>
                  </c:pt>
                  <c:pt idx="6">
                    <c:v>c</c:v>
                  </c:pt>
                  <c:pt idx="7">
                    <c:v>c</c:v>
                  </c:pt>
                </c15:dlblRangeCache>
              </c15:datalabelsRange>
            </c:ext>
            <c:ext xmlns:c16="http://schemas.microsoft.com/office/drawing/2014/chart" uri="{C3380CC4-5D6E-409C-BE32-E72D297353CC}">
              <c16:uniqueId val="{00000000-6BE4-4070-B0D2-CCCD307DBB80}"/>
            </c:ext>
          </c:extLst>
        </c:ser>
        <c:dLbls>
          <c:dLblPos val="outEnd"/>
          <c:showLegendKey val="0"/>
          <c:showVal val="1"/>
          <c:showCatName val="0"/>
          <c:showSerName val="0"/>
          <c:showPercent val="0"/>
          <c:showBubbleSize val="0"/>
        </c:dLbls>
        <c:gapWidth val="100"/>
        <c:overlap val="-27"/>
        <c:axId val="469346703"/>
        <c:axId val="469347535"/>
      </c:barChart>
      <c:catAx>
        <c:axId val="46934670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Crop rotation system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9347535"/>
        <c:crosses val="autoZero"/>
        <c:auto val="1"/>
        <c:lblAlgn val="ctr"/>
        <c:lblOffset val="100"/>
        <c:noMultiLvlLbl val="0"/>
      </c:catAx>
      <c:valAx>
        <c:axId val="46934753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Wheat protein content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9346703"/>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data!$L$46:$L$47</c:f>
              <c:strCache>
                <c:ptCount val="2"/>
                <c:pt idx="0">
                  <c:v>C</c:v>
                </c:pt>
                <c:pt idx="1">
                  <c:v>Cultivated</c:v>
                </c:pt>
              </c:strCache>
            </c:strRef>
          </c:tx>
          <c:marker>
            <c:symbol val="none"/>
          </c:marker>
          <c:cat>
            <c:strRef>
              <c:f>data!$K$48:$K$52</c:f>
              <c:strCache>
                <c:ptCount val="5"/>
                <c:pt idx="0">
                  <c:v>0-5</c:v>
                </c:pt>
                <c:pt idx="1">
                  <c:v>5-10</c:v>
                </c:pt>
                <c:pt idx="2">
                  <c:v>10-15</c:v>
                </c:pt>
                <c:pt idx="3">
                  <c:v>15-20</c:v>
                </c:pt>
                <c:pt idx="4">
                  <c:v>20-30</c:v>
                </c:pt>
              </c:strCache>
            </c:strRef>
          </c:cat>
          <c:val>
            <c:numRef>
              <c:f>data!$L$48:$L$52</c:f>
              <c:numCache>
                <c:formatCode>0.0</c:formatCode>
                <c:ptCount val="5"/>
                <c:pt idx="0">
                  <c:v>2.6850000000000001</c:v>
                </c:pt>
                <c:pt idx="1">
                  <c:v>1.5225</c:v>
                </c:pt>
                <c:pt idx="2">
                  <c:v>1.0175000000000001</c:v>
                </c:pt>
                <c:pt idx="3">
                  <c:v>0.77</c:v>
                </c:pt>
                <c:pt idx="4">
                  <c:v>0.63249999999999995</c:v>
                </c:pt>
              </c:numCache>
            </c:numRef>
          </c:val>
          <c:smooth val="0"/>
          <c:extLst>
            <c:ext xmlns:c16="http://schemas.microsoft.com/office/drawing/2014/chart" uri="{C3380CC4-5D6E-409C-BE32-E72D297353CC}">
              <c16:uniqueId val="{00000000-309F-4BEB-8D78-CCB6DA7DEB65}"/>
            </c:ext>
          </c:extLst>
        </c:ser>
        <c:ser>
          <c:idx val="1"/>
          <c:order val="1"/>
          <c:tx>
            <c:strRef>
              <c:f>data!$M$46:$M$47</c:f>
              <c:strCache>
                <c:ptCount val="2"/>
                <c:pt idx="0">
                  <c:v>C</c:v>
                </c:pt>
                <c:pt idx="1">
                  <c:v> Veld</c:v>
                </c:pt>
              </c:strCache>
            </c:strRef>
          </c:tx>
          <c:spPr>
            <a:ln>
              <a:prstDash val="dash"/>
            </a:ln>
          </c:spPr>
          <c:marker>
            <c:symbol val="none"/>
          </c:marker>
          <c:cat>
            <c:strRef>
              <c:f>data!$K$48:$K$52</c:f>
              <c:strCache>
                <c:ptCount val="5"/>
                <c:pt idx="0">
                  <c:v>0-5</c:v>
                </c:pt>
                <c:pt idx="1">
                  <c:v>5-10</c:v>
                </c:pt>
                <c:pt idx="2">
                  <c:v>10-15</c:v>
                </c:pt>
                <c:pt idx="3">
                  <c:v>15-20</c:v>
                </c:pt>
                <c:pt idx="4">
                  <c:v>20-30</c:v>
                </c:pt>
              </c:strCache>
            </c:strRef>
          </c:cat>
          <c:val>
            <c:numRef>
              <c:f>data!$M$48:$M$52</c:f>
              <c:numCache>
                <c:formatCode>0.0</c:formatCode>
                <c:ptCount val="5"/>
                <c:pt idx="0">
                  <c:v>1.9125000000000001</c:v>
                </c:pt>
                <c:pt idx="1">
                  <c:v>1.0825</c:v>
                </c:pt>
                <c:pt idx="2">
                  <c:v>0.75749999999999995</c:v>
                </c:pt>
                <c:pt idx="3">
                  <c:v>0.62250000000000005</c:v>
                </c:pt>
                <c:pt idx="4">
                  <c:v>0.4425</c:v>
                </c:pt>
              </c:numCache>
            </c:numRef>
          </c:val>
          <c:smooth val="0"/>
          <c:extLst>
            <c:ext xmlns:c16="http://schemas.microsoft.com/office/drawing/2014/chart" uri="{C3380CC4-5D6E-409C-BE32-E72D297353CC}">
              <c16:uniqueId val="{00000001-309F-4BEB-8D78-CCB6DA7DEB65}"/>
            </c:ext>
          </c:extLst>
        </c:ser>
        <c:dLbls>
          <c:showLegendKey val="0"/>
          <c:showVal val="0"/>
          <c:showCatName val="0"/>
          <c:showSerName val="0"/>
          <c:showPercent val="0"/>
          <c:showBubbleSize val="0"/>
        </c:dLbls>
        <c:smooth val="0"/>
        <c:axId val="57612288"/>
        <c:axId val="103039552"/>
      </c:lineChart>
      <c:catAx>
        <c:axId val="57612288"/>
        <c:scaling>
          <c:orientation val="minMax"/>
        </c:scaling>
        <c:delete val="0"/>
        <c:axPos val="b"/>
        <c:title>
          <c:tx>
            <c:rich>
              <a:bodyPr/>
              <a:lstStyle/>
              <a:p>
                <a:pPr>
                  <a:defRPr/>
                </a:pPr>
                <a:r>
                  <a:rPr lang="en-US"/>
                  <a:t>Depth (cm)</a:t>
                </a:r>
              </a:p>
            </c:rich>
          </c:tx>
          <c:overlay val="0"/>
        </c:title>
        <c:numFmt formatCode="General" sourceLinked="0"/>
        <c:majorTickMark val="none"/>
        <c:minorTickMark val="none"/>
        <c:tickLblPos val="nextTo"/>
        <c:crossAx val="103039552"/>
        <c:crosses val="autoZero"/>
        <c:auto val="1"/>
        <c:lblAlgn val="ctr"/>
        <c:lblOffset val="100"/>
        <c:noMultiLvlLbl val="0"/>
      </c:catAx>
      <c:valAx>
        <c:axId val="103039552"/>
        <c:scaling>
          <c:orientation val="minMax"/>
        </c:scaling>
        <c:delete val="0"/>
        <c:axPos val="l"/>
        <c:majorGridlines/>
        <c:title>
          <c:tx>
            <c:rich>
              <a:bodyPr/>
              <a:lstStyle/>
              <a:p>
                <a:pPr>
                  <a:defRPr/>
                </a:pPr>
                <a:r>
                  <a:rPr lang="en-US"/>
                  <a:t>Carbon (%)</a:t>
                </a:r>
              </a:p>
            </c:rich>
          </c:tx>
          <c:overlay val="0"/>
        </c:title>
        <c:numFmt formatCode="0.0" sourceLinked="1"/>
        <c:majorTickMark val="out"/>
        <c:minorTickMark val="none"/>
        <c:tickLblPos val="nextTo"/>
        <c:crossAx val="57612288"/>
        <c:crosses val="autoZero"/>
        <c:crossBetween val="between"/>
      </c:valAx>
    </c:plotArea>
    <c:legend>
      <c:legendPos val="r"/>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data!$L$38:$L$39</c:f>
              <c:strCache>
                <c:ptCount val="2"/>
                <c:pt idx="0">
                  <c:v>pH</c:v>
                </c:pt>
                <c:pt idx="1">
                  <c:v>Cultivated</c:v>
                </c:pt>
              </c:strCache>
            </c:strRef>
          </c:tx>
          <c:marker>
            <c:symbol val="none"/>
          </c:marker>
          <c:cat>
            <c:strRef>
              <c:f>data!$K$40:$K$44</c:f>
              <c:strCache>
                <c:ptCount val="5"/>
                <c:pt idx="0">
                  <c:v>0-5</c:v>
                </c:pt>
                <c:pt idx="1">
                  <c:v>5-10</c:v>
                </c:pt>
                <c:pt idx="2">
                  <c:v>10-15</c:v>
                </c:pt>
                <c:pt idx="3">
                  <c:v>15-20</c:v>
                </c:pt>
                <c:pt idx="4">
                  <c:v>20-30</c:v>
                </c:pt>
              </c:strCache>
            </c:strRef>
          </c:cat>
          <c:val>
            <c:numRef>
              <c:f>data!$L$40:$L$44</c:f>
              <c:numCache>
                <c:formatCode>0.0</c:formatCode>
                <c:ptCount val="5"/>
                <c:pt idx="0">
                  <c:v>6.25</c:v>
                </c:pt>
                <c:pt idx="1">
                  <c:v>5.875</c:v>
                </c:pt>
                <c:pt idx="2">
                  <c:v>5.7249999999999996</c:v>
                </c:pt>
                <c:pt idx="3">
                  <c:v>5.5250000000000004</c:v>
                </c:pt>
                <c:pt idx="4">
                  <c:v>5.4249999999999998</c:v>
                </c:pt>
              </c:numCache>
            </c:numRef>
          </c:val>
          <c:smooth val="0"/>
          <c:extLst>
            <c:ext xmlns:c16="http://schemas.microsoft.com/office/drawing/2014/chart" uri="{C3380CC4-5D6E-409C-BE32-E72D297353CC}">
              <c16:uniqueId val="{00000000-DA38-4312-8721-616C6AEEDDB7}"/>
            </c:ext>
          </c:extLst>
        </c:ser>
        <c:ser>
          <c:idx val="1"/>
          <c:order val="1"/>
          <c:tx>
            <c:strRef>
              <c:f>data!$M$38:$M$39</c:f>
              <c:strCache>
                <c:ptCount val="2"/>
                <c:pt idx="0">
                  <c:v>pH</c:v>
                </c:pt>
                <c:pt idx="1">
                  <c:v> Veld</c:v>
                </c:pt>
              </c:strCache>
            </c:strRef>
          </c:tx>
          <c:spPr>
            <a:ln>
              <a:prstDash val="dash"/>
            </a:ln>
          </c:spPr>
          <c:marker>
            <c:symbol val="none"/>
          </c:marker>
          <c:cat>
            <c:strRef>
              <c:f>data!$K$40:$K$44</c:f>
              <c:strCache>
                <c:ptCount val="5"/>
                <c:pt idx="0">
                  <c:v>0-5</c:v>
                </c:pt>
                <c:pt idx="1">
                  <c:v>5-10</c:v>
                </c:pt>
                <c:pt idx="2">
                  <c:v>10-15</c:v>
                </c:pt>
                <c:pt idx="3">
                  <c:v>15-20</c:v>
                </c:pt>
                <c:pt idx="4">
                  <c:v>20-30</c:v>
                </c:pt>
              </c:strCache>
            </c:strRef>
          </c:cat>
          <c:val>
            <c:numRef>
              <c:f>data!$M$40:$M$44</c:f>
              <c:numCache>
                <c:formatCode>0.0</c:formatCode>
                <c:ptCount val="5"/>
                <c:pt idx="0">
                  <c:v>4.625</c:v>
                </c:pt>
                <c:pt idx="1">
                  <c:v>4.5999999999999996</c:v>
                </c:pt>
                <c:pt idx="2">
                  <c:v>4.45</c:v>
                </c:pt>
                <c:pt idx="3">
                  <c:v>4.4000000000000004</c:v>
                </c:pt>
                <c:pt idx="4">
                  <c:v>4.4749999999999996</c:v>
                </c:pt>
              </c:numCache>
            </c:numRef>
          </c:val>
          <c:smooth val="0"/>
          <c:extLst>
            <c:ext xmlns:c16="http://schemas.microsoft.com/office/drawing/2014/chart" uri="{C3380CC4-5D6E-409C-BE32-E72D297353CC}">
              <c16:uniqueId val="{00000001-DA38-4312-8721-616C6AEEDDB7}"/>
            </c:ext>
          </c:extLst>
        </c:ser>
        <c:dLbls>
          <c:showLegendKey val="0"/>
          <c:showVal val="0"/>
          <c:showCatName val="0"/>
          <c:showSerName val="0"/>
          <c:showPercent val="0"/>
          <c:showBubbleSize val="0"/>
        </c:dLbls>
        <c:smooth val="0"/>
        <c:axId val="57611776"/>
        <c:axId val="102578368"/>
      </c:lineChart>
      <c:catAx>
        <c:axId val="57611776"/>
        <c:scaling>
          <c:orientation val="minMax"/>
        </c:scaling>
        <c:delete val="0"/>
        <c:axPos val="b"/>
        <c:title>
          <c:tx>
            <c:rich>
              <a:bodyPr/>
              <a:lstStyle/>
              <a:p>
                <a:pPr>
                  <a:defRPr/>
                </a:pPr>
                <a:r>
                  <a:rPr lang="en-US"/>
                  <a:t>Depth (cm)</a:t>
                </a:r>
              </a:p>
            </c:rich>
          </c:tx>
          <c:overlay val="0"/>
        </c:title>
        <c:numFmt formatCode="General" sourceLinked="0"/>
        <c:majorTickMark val="none"/>
        <c:minorTickMark val="none"/>
        <c:tickLblPos val="nextTo"/>
        <c:crossAx val="102578368"/>
        <c:crosses val="autoZero"/>
        <c:auto val="1"/>
        <c:lblAlgn val="ctr"/>
        <c:lblOffset val="100"/>
        <c:noMultiLvlLbl val="0"/>
      </c:catAx>
      <c:valAx>
        <c:axId val="102578368"/>
        <c:scaling>
          <c:orientation val="minMax"/>
        </c:scaling>
        <c:delete val="0"/>
        <c:axPos val="l"/>
        <c:majorGridlines/>
        <c:title>
          <c:tx>
            <c:rich>
              <a:bodyPr/>
              <a:lstStyle/>
              <a:p>
                <a:pPr>
                  <a:defRPr/>
                </a:pPr>
                <a:r>
                  <a:rPr lang="en-US"/>
                  <a:t>pH (KCl)</a:t>
                </a:r>
              </a:p>
            </c:rich>
          </c:tx>
          <c:overlay val="0"/>
        </c:title>
        <c:numFmt formatCode="0.0" sourceLinked="1"/>
        <c:majorTickMark val="out"/>
        <c:minorTickMark val="none"/>
        <c:tickLblPos val="nextTo"/>
        <c:crossAx val="57611776"/>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0.14468</cdr:x>
      <cdr:y>0.02408</cdr:y>
    </cdr:from>
    <cdr:to>
      <cdr:x>0.91645</cdr:x>
      <cdr:y>0.95059</cdr:y>
    </cdr:to>
    <cdr:cxnSp macro="">
      <cdr:nvCxnSpPr>
        <cdr:cNvPr id="2" name="Straight Connector 1">
          <a:extLst xmlns:a="http://schemas.openxmlformats.org/drawingml/2006/main">
            <a:ext uri="{FF2B5EF4-FFF2-40B4-BE49-F238E27FC236}">
              <a16:creationId xmlns:a16="http://schemas.microsoft.com/office/drawing/2014/main" id="{95023160-2DBA-3A6E-C515-729BB31DE894}"/>
            </a:ext>
          </a:extLst>
        </cdr:cNvPr>
        <cdr:cNvCxnSpPr/>
      </cdr:nvCxnSpPr>
      <cdr:spPr>
        <a:xfrm xmlns:a="http://schemas.openxmlformats.org/drawingml/2006/main">
          <a:off x="496115" y="82576"/>
          <a:ext cx="2646381" cy="3176990"/>
        </a:xfrm>
        <a:prstGeom xmlns:a="http://schemas.openxmlformats.org/drawingml/2006/main" prst="line">
          <a:avLst/>
        </a:prstGeom>
        <a:ln xmlns:a="http://schemas.openxmlformats.org/drawingml/2006/main" w="762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717" cy="48059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2775" y="0"/>
            <a:ext cx="3170717" cy="480598"/>
          </a:xfrm>
          <a:prstGeom prst="rect">
            <a:avLst/>
          </a:prstGeom>
        </p:spPr>
        <p:txBody>
          <a:bodyPr vert="horz" lIns="91440" tIns="45720" rIns="91440" bIns="45720" rtlCol="0"/>
          <a:lstStyle>
            <a:lvl1pPr algn="r">
              <a:defRPr sz="1200"/>
            </a:lvl1pPr>
          </a:lstStyle>
          <a:p>
            <a:fld id="{02149C01-C2EF-4354-85A9-071DAB3E5263}" type="datetimeFigureOut">
              <a:rPr lang="en-US" smtClean="0"/>
              <a:t>9/28/2023</a:t>
            </a:fld>
            <a:endParaRPr lang="en-US"/>
          </a:p>
        </p:txBody>
      </p:sp>
      <p:sp>
        <p:nvSpPr>
          <p:cNvPr id="4" name="Footer Placeholder 3"/>
          <p:cNvSpPr>
            <a:spLocks noGrp="1"/>
          </p:cNvSpPr>
          <p:nvPr>
            <p:ph type="ftr" sz="quarter" idx="2"/>
          </p:nvPr>
        </p:nvSpPr>
        <p:spPr>
          <a:xfrm>
            <a:off x="0" y="9120602"/>
            <a:ext cx="3170717" cy="48059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2775" y="9120602"/>
            <a:ext cx="3170717" cy="480598"/>
          </a:xfrm>
          <a:prstGeom prst="rect">
            <a:avLst/>
          </a:prstGeom>
        </p:spPr>
        <p:txBody>
          <a:bodyPr vert="horz" lIns="91440" tIns="45720" rIns="91440" bIns="45720" rtlCol="0" anchor="b"/>
          <a:lstStyle>
            <a:lvl1pPr algn="r">
              <a:defRPr sz="1200"/>
            </a:lvl1pPr>
          </a:lstStyle>
          <a:p>
            <a:fld id="{CD3E2AF4-0D96-42AC-85F8-1F7C516E4A73}" type="slidenum">
              <a:rPr lang="en-US" smtClean="0"/>
              <a:t>‹#›</a:t>
            </a:fld>
            <a:endParaRPr lang="en-US"/>
          </a:p>
        </p:txBody>
      </p:sp>
    </p:spTree>
    <p:extLst>
      <p:ext uri="{BB962C8B-B14F-4D97-AF65-F5344CB8AC3E}">
        <p14:creationId xmlns:p14="http://schemas.microsoft.com/office/powerpoint/2010/main" val="1887969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4F85E3CE-E9E3-CB47-80F0-33520EC85D2E}" type="datetimeFigureOut">
              <a:rPr lang="en-US" smtClean="0"/>
              <a:t>9/28/2023</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6025923F-580B-A047-9C0E-6EE78A396537}" type="slidenum">
              <a:rPr lang="en-US" smtClean="0"/>
              <a:t>‹#›</a:t>
            </a:fld>
            <a:endParaRPr lang="en-US" dirty="0"/>
          </a:p>
        </p:txBody>
      </p:sp>
    </p:spTree>
    <p:extLst>
      <p:ext uri="{BB962C8B-B14F-4D97-AF65-F5344CB8AC3E}">
        <p14:creationId xmlns:p14="http://schemas.microsoft.com/office/powerpoint/2010/main" val="97026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148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429001"/>
            <a:ext cx="8208912" cy="1008113"/>
          </a:xfrm>
          <a:noFill/>
          <a:extLst>
            <a:ext uri="{909E8E84-426E-40DD-AFC4-6F175D3DCCD1}">
              <a14:hiddenFill xmlns:a14="http://schemas.microsoft.com/office/drawing/2010/main">
                <a:solidFill>
                  <a:srgbClr val="00329B"/>
                </a:solidFill>
              </a14:hiddenFill>
            </a:ext>
          </a:extLst>
        </p:spPr>
        <p:txBody>
          <a:bodyPr lIns="72000" tIns="0" rIns="72000" bIns="0" anchor="b">
            <a:normAutofit/>
          </a:bodyPr>
          <a:lstStyle>
            <a:lvl1pPr algn="r">
              <a:spcBef>
                <a:spcPts val="225"/>
              </a:spcBef>
              <a:defRPr sz="1950" cap="all" baseline="0">
                <a:solidFill>
                  <a:schemeClr val="bg1"/>
                </a:solidFill>
                <a:latin typeface="Century Gothic" pitchFamily="34" charset="0"/>
              </a:defRPr>
            </a:lvl1pPr>
          </a:lstStyle>
          <a:p>
            <a:r>
              <a:rPr lang="en-US"/>
              <a:t>Click to edit Master title style</a:t>
            </a:r>
            <a:endParaRPr lang="en-ZA" dirty="0"/>
          </a:p>
        </p:txBody>
      </p:sp>
      <p:sp>
        <p:nvSpPr>
          <p:cNvPr id="10" name="Subtitle 2"/>
          <p:cNvSpPr>
            <a:spLocks noGrp="1"/>
          </p:cNvSpPr>
          <p:nvPr>
            <p:ph type="subTitle" idx="1"/>
          </p:nvPr>
        </p:nvSpPr>
        <p:spPr>
          <a:xfrm>
            <a:off x="467544" y="4532528"/>
            <a:ext cx="8208912" cy="508552"/>
          </a:xfrm>
        </p:spPr>
        <p:txBody>
          <a:bodyPr lIns="72000" tIns="0" rIns="72000" bIns="0" anchor="ctr">
            <a:normAutofit/>
          </a:bodyPr>
          <a:lstStyle>
            <a:lvl1pPr marL="0" indent="0" algn="r">
              <a:buNone/>
              <a:defRPr sz="15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7164288" y="5398047"/>
            <a:ext cx="1512168" cy="365125"/>
          </a:xfrm>
          <a:prstGeom prst="rect">
            <a:avLst/>
          </a:prstGeom>
        </p:spPr>
        <p:txBody>
          <a:bodyPr vert="horz" lIns="91440" tIns="45720" rIns="91440" bIns="45720" rtlCol="0" anchor="ctr"/>
          <a:lstStyle>
            <a:lvl1pPr algn="r">
              <a:defRPr sz="825">
                <a:solidFill>
                  <a:schemeClr val="bg1"/>
                </a:solidFill>
              </a:defRPr>
            </a:lvl1pPr>
          </a:lstStyle>
          <a:p>
            <a:endParaRPr lang="en-GB" dirty="0">
              <a:solidFill>
                <a:prstClr val="white"/>
              </a:solidFill>
            </a:endParaRPr>
          </a:p>
        </p:txBody>
      </p:sp>
      <p:sp>
        <p:nvSpPr>
          <p:cNvPr id="17" name="Text Placeholder 16"/>
          <p:cNvSpPr>
            <a:spLocks noGrp="1"/>
          </p:cNvSpPr>
          <p:nvPr>
            <p:ph type="body" sz="quarter" idx="10" hasCustomPrompt="1"/>
          </p:nvPr>
        </p:nvSpPr>
        <p:spPr>
          <a:xfrm>
            <a:off x="3635548" y="5398047"/>
            <a:ext cx="1584176" cy="365125"/>
          </a:xfrm>
        </p:spPr>
        <p:txBody>
          <a:bodyPr>
            <a:normAutofit/>
          </a:bodyPr>
          <a:lstStyle>
            <a:lvl1pPr algn="r">
              <a:defRPr sz="825"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5220072" y="5398047"/>
            <a:ext cx="1944216" cy="365125"/>
          </a:xfrm>
        </p:spPr>
        <p:txBody>
          <a:bodyPr>
            <a:normAutofit/>
          </a:bodyPr>
          <a:lstStyle>
            <a:lvl1pPr algn="r">
              <a:defRPr sz="825" b="0" baseline="0">
                <a:solidFill>
                  <a:schemeClr val="bg1"/>
                </a:solidFill>
              </a:defRPr>
            </a:lvl1pPr>
          </a:lstStyle>
          <a:p>
            <a:pPr lvl="0"/>
            <a:r>
              <a:rPr lang="en-US" dirty="0"/>
              <a:t>Initial. Surname  |</a:t>
            </a:r>
            <a:endParaRPr lang="en-GB" dirty="0"/>
          </a:p>
        </p:txBody>
      </p:sp>
      <p:pic>
        <p:nvPicPr>
          <p:cNvPr id="6" name="Picture 5" descr="Shape, rectangle&#10;&#10;Description automatically generated">
            <a:extLst>
              <a:ext uri="{FF2B5EF4-FFF2-40B4-BE49-F238E27FC236}">
                <a16:creationId xmlns:a16="http://schemas.microsoft.com/office/drawing/2014/main" id="{8F4B28A5-175F-4616-AB3B-7AD74BC5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204" cy="2016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009" y="393513"/>
            <a:ext cx="3826424" cy="828000"/>
          </a:xfrm>
          <a:prstGeom prst="rect">
            <a:avLst/>
          </a:prstGeom>
        </p:spPr>
      </p:pic>
    </p:spTree>
    <p:extLst>
      <p:ext uri="{BB962C8B-B14F-4D97-AF65-F5344CB8AC3E}">
        <p14:creationId xmlns:p14="http://schemas.microsoft.com/office/powerpoint/2010/main" val="331045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8" name="Text Placeholder 4"/>
          <p:cNvSpPr>
            <a:spLocks noGrp="1"/>
          </p:cNvSpPr>
          <p:nvPr>
            <p:ph type="body" sz="quarter" idx="10" hasCustomPrompt="1"/>
          </p:nvPr>
        </p:nvSpPr>
        <p:spPr>
          <a:xfrm>
            <a:off x="295276" y="5681850"/>
            <a:ext cx="8597205" cy="409469"/>
          </a:xfrm>
        </p:spPr>
        <p:txBody>
          <a:bodyPr bIns="0" anchor="b">
            <a:noAutofit/>
          </a:bodyPr>
          <a:lstStyle>
            <a:lvl1pPr>
              <a:spcBef>
                <a:spcPts val="0"/>
              </a:spcBef>
              <a:defRPr sz="600" b="0"/>
            </a:lvl1pPr>
          </a:lstStyle>
          <a:p>
            <a:pPr lvl="0"/>
            <a:r>
              <a:rPr lang="en-US" dirty="0"/>
              <a:t>Source: Xxx</a:t>
            </a:r>
          </a:p>
        </p:txBody>
      </p:sp>
    </p:spTree>
    <p:extLst>
      <p:ext uri="{BB962C8B-B14F-4D97-AF65-F5344CB8AC3E}">
        <p14:creationId xmlns:p14="http://schemas.microsoft.com/office/powerpoint/2010/main" val="249427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2" name="Text Placeholder 4"/>
          <p:cNvSpPr>
            <a:spLocks noGrp="1"/>
          </p:cNvSpPr>
          <p:nvPr>
            <p:ph type="body" sz="quarter" idx="10" hasCustomPrompt="1"/>
          </p:nvPr>
        </p:nvSpPr>
        <p:spPr>
          <a:xfrm>
            <a:off x="295276" y="5681850"/>
            <a:ext cx="8597205" cy="409469"/>
          </a:xfrm>
        </p:spPr>
        <p:txBody>
          <a:bodyPr bIns="0" anchor="b">
            <a:noAutofit/>
          </a:bodyPr>
          <a:lstStyle>
            <a:lvl1pPr>
              <a:spcBef>
                <a:spcPts val="0"/>
              </a:spcBef>
              <a:defRPr sz="600" b="0"/>
            </a:lvl1pPr>
          </a:lstStyle>
          <a:p>
            <a:pPr lvl="0"/>
            <a:r>
              <a:rPr lang="en-US" dirty="0"/>
              <a:t>Source: Xxx</a:t>
            </a:r>
          </a:p>
        </p:txBody>
      </p:sp>
      <p:sp>
        <p:nvSpPr>
          <p:cNvPr id="13" name="Text Placeholder 4"/>
          <p:cNvSpPr>
            <a:spLocks noGrp="1"/>
          </p:cNvSpPr>
          <p:nvPr>
            <p:ph type="body" sz="quarter" idx="14"/>
          </p:nvPr>
        </p:nvSpPr>
        <p:spPr>
          <a:xfrm>
            <a:off x="295276" y="1412777"/>
            <a:ext cx="8597205"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73146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3"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5" name="Text Placeholder 4"/>
          <p:cNvSpPr>
            <a:spLocks noGrp="1"/>
          </p:cNvSpPr>
          <p:nvPr>
            <p:ph type="body" sz="quarter" idx="14"/>
          </p:nvPr>
        </p:nvSpPr>
        <p:spPr>
          <a:xfrm>
            <a:off x="295276" y="1412778"/>
            <a:ext cx="4060701" cy="4281441"/>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295276" y="5681850"/>
            <a:ext cx="8597205" cy="409469"/>
          </a:xfrm>
        </p:spPr>
        <p:txBody>
          <a:bodyPr bIns="0" anchor="b">
            <a:noAutofit/>
          </a:bodyPr>
          <a:lstStyle>
            <a:lvl1pPr>
              <a:spcBef>
                <a:spcPts val="0"/>
              </a:spcBef>
              <a:defRPr sz="600" b="0"/>
            </a:lvl1pPr>
          </a:lstStyle>
          <a:p>
            <a:pPr lvl="0"/>
            <a:r>
              <a:rPr lang="en-US" dirty="0"/>
              <a:t>Source: Xxx</a:t>
            </a:r>
          </a:p>
        </p:txBody>
      </p:sp>
      <p:sp>
        <p:nvSpPr>
          <p:cNvPr id="9"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4831780" y="1412778"/>
            <a:ext cx="4060701" cy="4281441"/>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99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7"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0" hasCustomPrompt="1"/>
          </p:nvPr>
        </p:nvSpPr>
        <p:spPr>
          <a:xfrm>
            <a:off x="295276" y="5681850"/>
            <a:ext cx="8597205" cy="409469"/>
          </a:xfrm>
        </p:spPr>
        <p:txBody>
          <a:bodyPr bIns="0" anchor="b">
            <a:noAutofit/>
          </a:bodyPr>
          <a:lstStyle>
            <a:lvl1pPr>
              <a:spcBef>
                <a:spcPts val="0"/>
              </a:spcBef>
              <a:defRPr sz="600" b="0"/>
            </a:lvl1pPr>
          </a:lstStyle>
          <a:p>
            <a:pPr lvl="0"/>
            <a:r>
              <a:rPr lang="en-US" dirty="0"/>
              <a:t>Source: Xxx</a:t>
            </a:r>
          </a:p>
        </p:txBody>
      </p:sp>
      <p:sp>
        <p:nvSpPr>
          <p:cNvPr id="10"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740265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1484"/>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11189" y="2276874"/>
            <a:ext cx="8281291" cy="936625"/>
          </a:xfrm>
          <a:prstGeom prst="rect">
            <a:avLst/>
          </a:prstGeom>
          <a:noFill/>
        </p:spPr>
        <p:txBody>
          <a:bodyPr anchor="ctr">
            <a:normAutofit/>
          </a:bodyPr>
          <a:lstStyle>
            <a:lvl1pPr>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8" name="Picture 11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82153" y="6140880"/>
            <a:ext cx="1376483" cy="53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06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4" name="Picture Placeholder 3"/>
          <p:cNvSpPr>
            <a:spLocks noGrp="1"/>
          </p:cNvSpPr>
          <p:nvPr>
            <p:ph type="pic" sz="quarter" idx="14" hasCustomPrompt="1"/>
          </p:nvPr>
        </p:nvSpPr>
        <p:spPr>
          <a:xfrm>
            <a:off x="323851" y="1412775"/>
            <a:ext cx="2908573" cy="4680049"/>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4" name="Text Placeholder 4"/>
          <p:cNvSpPr>
            <a:spLocks noGrp="1"/>
          </p:cNvSpPr>
          <p:nvPr>
            <p:ph type="body" sz="quarter" idx="15"/>
          </p:nvPr>
        </p:nvSpPr>
        <p:spPr>
          <a:xfrm>
            <a:off x="3448447" y="1412778"/>
            <a:ext cx="5472608" cy="4680049"/>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753971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6516217" y="1412776"/>
            <a:ext cx="2404517" cy="468004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5" name="Text Placeholder 4"/>
          <p:cNvSpPr>
            <a:spLocks noGrp="1"/>
          </p:cNvSpPr>
          <p:nvPr>
            <p:ph type="body" sz="quarter" idx="15"/>
          </p:nvPr>
        </p:nvSpPr>
        <p:spPr>
          <a:xfrm>
            <a:off x="323851" y="1412777"/>
            <a:ext cx="6004917" cy="4680048"/>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74805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290287" y="1412776"/>
            <a:ext cx="3921674" cy="187220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4" name="Picture Placeholder 3"/>
          <p:cNvSpPr>
            <a:spLocks noGrp="1"/>
          </p:cNvSpPr>
          <p:nvPr>
            <p:ph type="pic" sz="quarter" idx="15" hasCustomPrompt="1"/>
          </p:nvPr>
        </p:nvSpPr>
        <p:spPr>
          <a:xfrm>
            <a:off x="4999381" y="1412776"/>
            <a:ext cx="3921674" cy="187220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5" name="Text Placeholder 4"/>
          <p:cNvSpPr>
            <a:spLocks noGrp="1"/>
          </p:cNvSpPr>
          <p:nvPr>
            <p:ph type="body" sz="quarter" idx="16"/>
          </p:nvPr>
        </p:nvSpPr>
        <p:spPr>
          <a:xfrm>
            <a:off x="323851" y="3532181"/>
            <a:ext cx="8597205" cy="2551450"/>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60818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290287" y="3645024"/>
            <a:ext cx="3921674" cy="2304256"/>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4" name="Picture Placeholder 3"/>
          <p:cNvSpPr>
            <a:spLocks noGrp="1"/>
          </p:cNvSpPr>
          <p:nvPr>
            <p:ph type="pic" sz="quarter" idx="15" hasCustomPrompt="1"/>
          </p:nvPr>
        </p:nvSpPr>
        <p:spPr>
          <a:xfrm>
            <a:off x="4999381" y="3645024"/>
            <a:ext cx="3921674" cy="2304256"/>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5" name="Text Placeholder 4"/>
          <p:cNvSpPr>
            <a:spLocks noGrp="1"/>
          </p:cNvSpPr>
          <p:nvPr>
            <p:ph type="body" sz="quarter" idx="16"/>
          </p:nvPr>
        </p:nvSpPr>
        <p:spPr>
          <a:xfrm>
            <a:off x="323851" y="1412776"/>
            <a:ext cx="8597205" cy="2143224"/>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51480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290288" y="3645024"/>
            <a:ext cx="2625529" cy="2304256"/>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7" name="Picture Placeholder 3"/>
          <p:cNvSpPr>
            <a:spLocks noGrp="1"/>
          </p:cNvSpPr>
          <p:nvPr>
            <p:ph type="pic" sz="quarter" idx="15" hasCustomPrompt="1"/>
          </p:nvPr>
        </p:nvSpPr>
        <p:spPr>
          <a:xfrm>
            <a:off x="3292908" y="3645024"/>
            <a:ext cx="2625529" cy="2304256"/>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8" name="Picture Placeholder 3"/>
          <p:cNvSpPr>
            <a:spLocks noGrp="1"/>
          </p:cNvSpPr>
          <p:nvPr>
            <p:ph type="pic" sz="quarter" idx="16" hasCustomPrompt="1"/>
          </p:nvPr>
        </p:nvSpPr>
        <p:spPr>
          <a:xfrm>
            <a:off x="6295527" y="3645024"/>
            <a:ext cx="2625529" cy="2304256"/>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9" name="Text Placeholder 4"/>
          <p:cNvSpPr>
            <a:spLocks noGrp="1"/>
          </p:cNvSpPr>
          <p:nvPr>
            <p:ph type="body" sz="quarter" idx="17"/>
          </p:nvPr>
        </p:nvSpPr>
        <p:spPr>
          <a:xfrm>
            <a:off x="323851" y="1412776"/>
            <a:ext cx="8597205" cy="2143224"/>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98636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1350">
                <a:solidFill>
                  <a:schemeClr val="accent3"/>
                </a:solidFill>
              </a:defRPr>
            </a:lvl1pPr>
          </a:lstStyle>
          <a:p>
            <a:endParaRPr lang="en-GB" dirty="0">
              <a:solidFill>
                <a:srgbClr val="998F86"/>
              </a:solidFill>
            </a:endParaRPr>
          </a:p>
        </p:txBody>
      </p:sp>
      <p:sp>
        <p:nvSpPr>
          <p:cNvPr id="10" name="Text Placeholder 4"/>
          <p:cNvSpPr>
            <a:spLocks noGrp="1"/>
          </p:cNvSpPr>
          <p:nvPr>
            <p:ph type="body" sz="quarter" idx="10"/>
          </p:nvPr>
        </p:nvSpPr>
        <p:spPr>
          <a:xfrm>
            <a:off x="295276" y="1196754"/>
            <a:ext cx="8597205"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677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2"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6" name="Picture Placeholder 3"/>
          <p:cNvSpPr>
            <a:spLocks noGrp="1"/>
          </p:cNvSpPr>
          <p:nvPr>
            <p:ph type="pic" sz="quarter" idx="14" hasCustomPrompt="1"/>
          </p:nvPr>
        </p:nvSpPr>
        <p:spPr>
          <a:xfrm>
            <a:off x="290288" y="1412776"/>
            <a:ext cx="2625529" cy="2160240"/>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7" name="Picture Placeholder 3"/>
          <p:cNvSpPr>
            <a:spLocks noGrp="1"/>
          </p:cNvSpPr>
          <p:nvPr>
            <p:ph type="pic" sz="quarter" idx="15" hasCustomPrompt="1"/>
          </p:nvPr>
        </p:nvSpPr>
        <p:spPr>
          <a:xfrm>
            <a:off x="3292908" y="1412776"/>
            <a:ext cx="2625529" cy="2160240"/>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8" name="Picture Placeholder 3"/>
          <p:cNvSpPr>
            <a:spLocks noGrp="1"/>
          </p:cNvSpPr>
          <p:nvPr>
            <p:ph type="pic" sz="quarter" idx="16" hasCustomPrompt="1"/>
          </p:nvPr>
        </p:nvSpPr>
        <p:spPr>
          <a:xfrm>
            <a:off x="6295527" y="1412776"/>
            <a:ext cx="2625529" cy="2160240"/>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20" name="Text Placeholder 4"/>
          <p:cNvSpPr>
            <a:spLocks noGrp="1"/>
          </p:cNvSpPr>
          <p:nvPr>
            <p:ph type="body" sz="quarter" idx="17"/>
          </p:nvPr>
        </p:nvSpPr>
        <p:spPr>
          <a:xfrm>
            <a:off x="323851" y="3703287"/>
            <a:ext cx="8597205" cy="2380344"/>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345169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7" name="Picture Placeholder 3"/>
          <p:cNvSpPr>
            <a:spLocks noGrp="1"/>
          </p:cNvSpPr>
          <p:nvPr>
            <p:ph type="pic" sz="quarter" idx="14" hasCustomPrompt="1"/>
          </p:nvPr>
        </p:nvSpPr>
        <p:spPr>
          <a:xfrm>
            <a:off x="323851" y="1412776"/>
            <a:ext cx="2908573" cy="151216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9" name="Picture Placeholder 3"/>
          <p:cNvSpPr>
            <a:spLocks noGrp="1"/>
          </p:cNvSpPr>
          <p:nvPr>
            <p:ph type="pic" sz="quarter" idx="15" hasCustomPrompt="1"/>
          </p:nvPr>
        </p:nvSpPr>
        <p:spPr>
          <a:xfrm>
            <a:off x="323851" y="2975180"/>
            <a:ext cx="2908573" cy="151216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20" name="Picture Placeholder 3"/>
          <p:cNvSpPr>
            <a:spLocks noGrp="1"/>
          </p:cNvSpPr>
          <p:nvPr>
            <p:ph type="pic" sz="quarter" idx="16" hasCustomPrompt="1"/>
          </p:nvPr>
        </p:nvSpPr>
        <p:spPr>
          <a:xfrm>
            <a:off x="323851" y="4537584"/>
            <a:ext cx="2908573" cy="154109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21" name="Text Placeholder 4"/>
          <p:cNvSpPr>
            <a:spLocks noGrp="1"/>
          </p:cNvSpPr>
          <p:nvPr>
            <p:ph type="body" sz="quarter" idx="17"/>
          </p:nvPr>
        </p:nvSpPr>
        <p:spPr>
          <a:xfrm>
            <a:off x="3448447" y="1412776"/>
            <a:ext cx="5472608" cy="4664677"/>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52985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7" name="Picture Placeholder 3"/>
          <p:cNvSpPr>
            <a:spLocks noGrp="1"/>
          </p:cNvSpPr>
          <p:nvPr>
            <p:ph type="pic" sz="quarter" idx="14" hasCustomPrompt="1"/>
          </p:nvPr>
        </p:nvSpPr>
        <p:spPr>
          <a:xfrm>
            <a:off x="6012483" y="1412776"/>
            <a:ext cx="2908573" cy="151216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9" name="Picture Placeholder 3"/>
          <p:cNvSpPr>
            <a:spLocks noGrp="1"/>
          </p:cNvSpPr>
          <p:nvPr>
            <p:ph type="pic" sz="quarter" idx="15" hasCustomPrompt="1"/>
          </p:nvPr>
        </p:nvSpPr>
        <p:spPr>
          <a:xfrm>
            <a:off x="6012483" y="2976533"/>
            <a:ext cx="2908573" cy="1512168"/>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20" name="Picture Placeholder 3"/>
          <p:cNvSpPr>
            <a:spLocks noGrp="1"/>
          </p:cNvSpPr>
          <p:nvPr>
            <p:ph type="pic" sz="quarter" idx="16" hasCustomPrompt="1"/>
          </p:nvPr>
        </p:nvSpPr>
        <p:spPr>
          <a:xfrm>
            <a:off x="6012483" y="4540291"/>
            <a:ext cx="2908573" cy="1548783"/>
          </a:xfrm>
          <a:prstGeom prst="round2DiagRect">
            <a:avLst/>
          </a:prstGeom>
        </p:spPr>
        <p:txBody>
          <a:bodyPr vert="horz" lIns="72000" tIns="72000" rIns="72000" bIns="72000" rtlCol="0">
            <a:normAutofit/>
          </a:bodyPr>
          <a:lstStyle>
            <a:lvl1pPr>
              <a:defRPr lang="en-GB" sz="1050"/>
            </a:lvl1pPr>
          </a:lstStyle>
          <a:p>
            <a:pPr lvl="0"/>
            <a:r>
              <a:rPr lang="en-GB" dirty="0"/>
              <a:t>Picture placeholder</a:t>
            </a:r>
          </a:p>
        </p:txBody>
      </p:sp>
      <p:sp>
        <p:nvSpPr>
          <p:cNvPr id="10" name="Text Placeholder 4"/>
          <p:cNvSpPr>
            <a:spLocks noGrp="1"/>
          </p:cNvSpPr>
          <p:nvPr>
            <p:ph type="body" sz="quarter" idx="17"/>
          </p:nvPr>
        </p:nvSpPr>
        <p:spPr>
          <a:xfrm>
            <a:off x="323851" y="1412779"/>
            <a:ext cx="5553983" cy="4665905"/>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0403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1484"/>
        </a:solidFill>
        <a:effectLst/>
      </p:bgPr>
    </p:bg>
    <p:spTree>
      <p:nvGrpSpPr>
        <p:cNvPr id="1" name=""/>
        <p:cNvGrpSpPr/>
        <p:nvPr/>
      </p:nvGrpSpPr>
      <p:grpSpPr>
        <a:xfrm>
          <a:off x="0" y="0"/>
          <a:ext cx="0" cy="0"/>
          <a:chOff x="0" y="0"/>
          <a:chExt cx="0" cy="0"/>
        </a:xfrm>
      </p:grpSpPr>
      <p:sp>
        <p:nvSpPr>
          <p:cNvPr id="2" name="Rectangle 1"/>
          <p:cNvSpPr/>
          <p:nvPr userDrawn="1"/>
        </p:nvSpPr>
        <p:spPr>
          <a:xfrm>
            <a:off x="2185076" y="1790072"/>
            <a:ext cx="4752528"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12" name="Text Placeholder 5"/>
          <p:cNvSpPr>
            <a:spLocks noGrp="1"/>
          </p:cNvSpPr>
          <p:nvPr>
            <p:ph type="body" sz="quarter" idx="10" hasCustomPrompt="1"/>
          </p:nvPr>
        </p:nvSpPr>
        <p:spPr>
          <a:xfrm>
            <a:off x="2834998" y="2696461"/>
            <a:ext cx="3897243" cy="266322"/>
          </a:xfrm>
        </p:spPr>
        <p:txBody>
          <a:bodyPr lIns="36000" rIns="36000" anchor="ctr">
            <a:noAutofit/>
          </a:bodyPr>
          <a:lstStyle>
            <a:lvl1pPr>
              <a:defRPr sz="105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2834998" y="2963910"/>
            <a:ext cx="3897243" cy="266322"/>
          </a:xfrm>
        </p:spPr>
        <p:txBody>
          <a:bodyPr lIns="36000" rIns="36000" anchor="ctr">
            <a:noAutofit/>
          </a:bodyPr>
          <a:lstStyle>
            <a:lvl1pPr>
              <a:defRPr sz="825"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3184680" y="3494035"/>
            <a:ext cx="1440160" cy="266322"/>
          </a:xfrm>
        </p:spPr>
        <p:txBody>
          <a:bodyPr lIns="36000" rIns="36000" anchor="ctr">
            <a:noAutofit/>
          </a:bodyPr>
          <a:lstStyle>
            <a:lvl1pPr>
              <a:defRPr sz="825" b="0">
                <a:solidFill>
                  <a:schemeClr val="tx2"/>
                </a:solidFill>
              </a:defRPr>
            </a:lvl1pPr>
          </a:lstStyle>
          <a:p>
            <a:pPr lvl="0"/>
            <a:r>
              <a:rPr lang="en-US" dirty="0"/>
              <a:t>+27 (0)21 XXX XXXX</a:t>
            </a:r>
            <a:endParaRPr lang="en-GB" dirty="0"/>
          </a:p>
        </p:txBody>
      </p:sp>
      <p:sp>
        <p:nvSpPr>
          <p:cNvPr id="15" name="Rectangle 14"/>
          <p:cNvSpPr/>
          <p:nvPr userDrawn="1"/>
        </p:nvSpPr>
        <p:spPr>
          <a:xfrm>
            <a:off x="2834998" y="3497483"/>
            <a:ext cx="402674" cy="261610"/>
          </a:xfrm>
          <a:prstGeom prst="rect">
            <a:avLst/>
          </a:prstGeom>
        </p:spPr>
        <p:txBody>
          <a:bodyPr vert="horz" lIns="27000" tIns="54000" rIns="27000" bIns="54000" rtlCol="0" anchor="ctr">
            <a:noAutofit/>
          </a:bodyPr>
          <a:lstStyle/>
          <a:p>
            <a:pPr>
              <a:spcBef>
                <a:spcPts val="225"/>
              </a:spcBef>
              <a:buFont typeface="Arial" pitchFamily="34" charset="0"/>
              <a:buNone/>
            </a:pPr>
            <a:r>
              <a:rPr lang="en-GB" sz="825" b="1" dirty="0">
                <a:solidFill>
                  <a:srgbClr val="003399"/>
                </a:solidFill>
              </a:rPr>
              <a:t>Tel:</a:t>
            </a:r>
          </a:p>
        </p:txBody>
      </p:sp>
      <p:sp>
        <p:nvSpPr>
          <p:cNvPr id="16" name="Text Placeholder 5"/>
          <p:cNvSpPr>
            <a:spLocks noGrp="1"/>
          </p:cNvSpPr>
          <p:nvPr>
            <p:ph type="body" sz="quarter" idx="13" hasCustomPrompt="1"/>
          </p:nvPr>
        </p:nvSpPr>
        <p:spPr>
          <a:xfrm>
            <a:off x="5130120" y="3494035"/>
            <a:ext cx="1440160" cy="266322"/>
          </a:xfrm>
        </p:spPr>
        <p:txBody>
          <a:bodyPr lIns="36000" rIns="36000" anchor="ctr">
            <a:noAutofit/>
          </a:bodyPr>
          <a:lstStyle>
            <a:lvl1pPr>
              <a:defRPr sz="825" b="0">
                <a:solidFill>
                  <a:schemeClr val="tx2"/>
                </a:solidFill>
              </a:defRPr>
            </a:lvl1pPr>
          </a:lstStyle>
          <a:p>
            <a:pPr lvl="0"/>
            <a:r>
              <a:rPr lang="en-US" dirty="0"/>
              <a:t>+27 (0)21 XXX XXXX</a:t>
            </a:r>
            <a:endParaRPr lang="en-GB" dirty="0"/>
          </a:p>
        </p:txBody>
      </p:sp>
      <p:sp>
        <p:nvSpPr>
          <p:cNvPr id="17" name="Rectangle 16"/>
          <p:cNvSpPr/>
          <p:nvPr userDrawn="1"/>
        </p:nvSpPr>
        <p:spPr>
          <a:xfrm>
            <a:off x="4780437" y="3497483"/>
            <a:ext cx="402674" cy="261610"/>
          </a:xfrm>
          <a:prstGeom prst="rect">
            <a:avLst/>
          </a:prstGeom>
        </p:spPr>
        <p:txBody>
          <a:bodyPr vert="horz" lIns="27000" tIns="54000" rIns="27000" bIns="54000" rtlCol="0" anchor="ctr">
            <a:noAutofit/>
          </a:bodyPr>
          <a:lstStyle/>
          <a:p>
            <a:pPr>
              <a:spcBef>
                <a:spcPts val="225"/>
              </a:spcBef>
              <a:buFont typeface="Arial" pitchFamily="34" charset="0"/>
              <a:buNone/>
            </a:pPr>
            <a:r>
              <a:rPr lang="en-GB" sz="825" b="1" dirty="0">
                <a:solidFill>
                  <a:srgbClr val="003399"/>
                </a:solidFill>
              </a:rPr>
              <a:t>Fax:</a:t>
            </a:r>
          </a:p>
        </p:txBody>
      </p:sp>
      <p:sp>
        <p:nvSpPr>
          <p:cNvPr id="18" name="Text Placeholder 5"/>
          <p:cNvSpPr>
            <a:spLocks noGrp="1"/>
          </p:cNvSpPr>
          <p:nvPr>
            <p:ph type="body" sz="quarter" idx="14" hasCustomPrompt="1"/>
          </p:nvPr>
        </p:nvSpPr>
        <p:spPr>
          <a:xfrm>
            <a:off x="2834998" y="3768568"/>
            <a:ext cx="3734059" cy="266322"/>
          </a:xfrm>
        </p:spPr>
        <p:txBody>
          <a:bodyPr lIns="36000" rIns="36000" anchor="ctr">
            <a:noAutofit/>
          </a:bodyPr>
          <a:lstStyle>
            <a:lvl1pPr>
              <a:defRPr sz="825" b="0">
                <a:solidFill>
                  <a:schemeClr val="tx2"/>
                </a:solidFill>
              </a:defRPr>
            </a:lvl1pPr>
          </a:lstStyle>
          <a:p>
            <a:pPr lvl="0"/>
            <a:r>
              <a:rPr lang="en-US" dirty="0"/>
              <a:t>Name.Surname@westerncape.gov.za</a:t>
            </a:r>
            <a:endParaRPr lang="en-GB" dirty="0"/>
          </a:p>
        </p:txBody>
      </p:sp>
      <p:sp>
        <p:nvSpPr>
          <p:cNvPr id="19" name="Rectangle 18"/>
          <p:cNvSpPr/>
          <p:nvPr userDrawn="1"/>
        </p:nvSpPr>
        <p:spPr>
          <a:xfrm>
            <a:off x="2834997" y="4043102"/>
            <a:ext cx="3734059" cy="261610"/>
          </a:xfrm>
          <a:prstGeom prst="rect">
            <a:avLst/>
          </a:prstGeom>
        </p:spPr>
        <p:txBody>
          <a:bodyPr vert="horz" lIns="27000" tIns="54000" rIns="27000" bIns="54000" rtlCol="0" anchor="ctr">
            <a:noAutofit/>
          </a:bodyPr>
          <a:lstStyle/>
          <a:p>
            <a:pPr>
              <a:spcBef>
                <a:spcPts val="225"/>
              </a:spcBef>
              <a:buFont typeface="Arial" pitchFamily="34" charset="0"/>
              <a:buNone/>
            </a:pPr>
            <a:r>
              <a:rPr lang="en-GB" sz="825" b="1" dirty="0">
                <a:solidFill>
                  <a:srgbClr val="003399"/>
                </a:solidFill>
              </a:rPr>
              <a:t>www.westerncape.gov.za</a:t>
            </a:r>
          </a:p>
        </p:txBody>
      </p:sp>
      <p:sp>
        <p:nvSpPr>
          <p:cNvPr id="6" name="Rectangle 5"/>
          <p:cNvSpPr/>
          <p:nvPr userDrawn="1"/>
        </p:nvSpPr>
        <p:spPr>
          <a:xfrm>
            <a:off x="295276" y="565703"/>
            <a:ext cx="1848583" cy="461665"/>
          </a:xfrm>
          <a:prstGeom prst="rect">
            <a:avLst/>
          </a:prstGeom>
        </p:spPr>
        <p:txBody>
          <a:bodyPr wrap="none">
            <a:spAutoFit/>
          </a:bodyPr>
          <a:lstStyle/>
          <a:p>
            <a:r>
              <a:rPr lang="en-US" sz="2400" dirty="0">
                <a:solidFill>
                  <a:prstClr val="white"/>
                </a:solidFill>
                <a:ea typeface="+mj-ea"/>
                <a:cs typeface="+mj-cs"/>
              </a:rPr>
              <a:t>Contact Us</a:t>
            </a:r>
            <a:endParaRPr lang="en-GB" sz="1800" dirty="0">
              <a:solidFill>
                <a:prstClr val="white"/>
              </a:solidFill>
            </a:endParaRPr>
          </a:p>
        </p:txBody>
      </p:sp>
      <p:sp>
        <p:nvSpPr>
          <p:cNvPr id="24" name="Text Placeholder 5"/>
          <p:cNvSpPr>
            <a:spLocks noGrp="1"/>
          </p:cNvSpPr>
          <p:nvPr>
            <p:ph type="body" sz="quarter" idx="15" hasCustomPrompt="1"/>
          </p:nvPr>
        </p:nvSpPr>
        <p:spPr>
          <a:xfrm>
            <a:off x="2834997" y="4333520"/>
            <a:ext cx="3349330" cy="266322"/>
          </a:xfrm>
        </p:spPr>
        <p:txBody>
          <a:bodyPr lIns="36000" rIns="36000" anchor="ctr">
            <a:noAutofit/>
          </a:bodyPr>
          <a:lstStyle>
            <a:lvl1pPr>
              <a:defRPr sz="825" b="0" baseline="0">
                <a:solidFill>
                  <a:schemeClr val="tx2"/>
                </a:solidFill>
              </a:defRPr>
            </a:lvl1pPr>
          </a:lstStyle>
          <a:p>
            <a:pPr lvl="0"/>
            <a:r>
              <a:rPr lang="en-ZA" dirty="0"/>
              <a:t>Fill in your address</a:t>
            </a:r>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2272289" y="1859447"/>
            <a:ext cx="1663283" cy="849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rectangle&#10;&#10;Description automatically generated">
            <a:extLst>
              <a:ext uri="{FF2B5EF4-FFF2-40B4-BE49-F238E27FC236}">
                <a16:creationId xmlns:a16="http://schemas.microsoft.com/office/drawing/2014/main" id="{4B218B1C-103E-40ED-AFB3-E83144F682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996" y="3331666"/>
            <a:ext cx="4102608" cy="64873"/>
          </a:xfrm>
          <a:prstGeom prst="rect">
            <a:avLst/>
          </a:prstGeom>
        </p:spPr>
      </p:pic>
    </p:spTree>
    <p:extLst>
      <p:ext uri="{BB962C8B-B14F-4D97-AF65-F5344CB8AC3E}">
        <p14:creationId xmlns:p14="http://schemas.microsoft.com/office/powerpoint/2010/main" val="60635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1484"/>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1763689" y="3861050"/>
            <a:ext cx="7200800"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1800"/>
              </a:spcAft>
            </a:pPr>
            <a:r>
              <a:rPr lang="en-US" sz="2400" dirty="0">
                <a:solidFill>
                  <a:prstClr val="white"/>
                </a:solidFill>
                <a:cs typeface="Century Gothic"/>
              </a:rPr>
              <a:t>Thank you</a:t>
            </a:r>
          </a:p>
        </p:txBody>
      </p:sp>
      <p:pic>
        <p:nvPicPr>
          <p:cNvPr id="4" name="Picture 3" descr="Shape, rectangle&#10;&#10;Description automatically generated">
            <a:extLst>
              <a:ext uri="{FF2B5EF4-FFF2-40B4-BE49-F238E27FC236}">
                <a16:creationId xmlns:a16="http://schemas.microsoft.com/office/drawing/2014/main" id="{964789CB-CD92-405B-9055-78FC1169E8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276" y="3364896"/>
            <a:ext cx="8848724" cy="64104"/>
          </a:xfrm>
          <a:prstGeom prst="rect">
            <a:avLst/>
          </a:prstGeom>
        </p:spPr>
      </p:pic>
    </p:spTree>
    <p:extLst>
      <p:ext uri="{BB962C8B-B14F-4D97-AF65-F5344CB8AC3E}">
        <p14:creationId xmlns:p14="http://schemas.microsoft.com/office/powerpoint/2010/main" val="3904491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F5110-13FC-44F1-92B2-2722F91F5DD9}" type="datetimeFigureOut">
              <a:rPr lang="en-ZA" smtClean="0"/>
              <a:t>2023/09/28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32C44763-C0E8-4119-AB8F-894660178852}" type="slidenum">
              <a:rPr lang="en-ZA" smtClean="0"/>
              <a:t>‹#›</a:t>
            </a:fld>
            <a:endParaRPr lang="en-ZA"/>
          </a:p>
        </p:txBody>
      </p:sp>
    </p:spTree>
    <p:extLst>
      <p:ext uri="{BB962C8B-B14F-4D97-AF65-F5344CB8AC3E}">
        <p14:creationId xmlns:p14="http://schemas.microsoft.com/office/powerpoint/2010/main" val="409049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4" name="Text Placeholder 4"/>
          <p:cNvSpPr>
            <a:spLocks noGrp="1"/>
          </p:cNvSpPr>
          <p:nvPr>
            <p:ph type="body" sz="quarter" idx="10"/>
          </p:nvPr>
        </p:nvSpPr>
        <p:spPr>
          <a:xfrm>
            <a:off x="295276" y="1196754"/>
            <a:ext cx="4060701" cy="4896073"/>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4831780" y="1196754"/>
            <a:ext cx="4060701" cy="4896073"/>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247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5"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1350">
                <a:solidFill>
                  <a:schemeClr val="accent3"/>
                </a:solidFill>
              </a:defRPr>
            </a:lvl1pPr>
          </a:lstStyle>
          <a:p>
            <a:endParaRPr lang="en-GB" dirty="0">
              <a:solidFill>
                <a:srgbClr val="998F86"/>
              </a:solidFill>
            </a:endParaRPr>
          </a:p>
        </p:txBody>
      </p:sp>
    </p:spTree>
    <p:extLst>
      <p:ext uri="{BB962C8B-B14F-4D97-AF65-F5344CB8AC3E}">
        <p14:creationId xmlns:p14="http://schemas.microsoft.com/office/powerpoint/2010/main" val="166024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1" name="Text Placeholder 4"/>
          <p:cNvSpPr>
            <a:spLocks noGrp="1"/>
          </p:cNvSpPr>
          <p:nvPr>
            <p:ph type="body" sz="quarter" idx="10"/>
          </p:nvPr>
        </p:nvSpPr>
        <p:spPr>
          <a:xfrm>
            <a:off x="295276" y="1412778"/>
            <a:ext cx="8597205"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76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2"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14" name="Text Placeholder 4"/>
          <p:cNvSpPr>
            <a:spLocks noGrp="1"/>
          </p:cNvSpPr>
          <p:nvPr>
            <p:ph type="body" sz="quarter" idx="14"/>
          </p:nvPr>
        </p:nvSpPr>
        <p:spPr>
          <a:xfrm>
            <a:off x="295276" y="1412778"/>
            <a:ext cx="4060701" cy="4680049"/>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4831780" y="1412778"/>
            <a:ext cx="4060701" cy="4680049"/>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470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6" y="1039980"/>
            <a:ext cx="8597205" cy="288925"/>
          </a:xfrm>
        </p:spPr>
        <p:txBody>
          <a:bodyPr anchor="ctr">
            <a:noAutofit/>
          </a:bodyPr>
          <a:lstStyle>
            <a:lvl1pPr>
              <a:defRPr sz="135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Tree>
    <p:extLst>
      <p:ext uri="{BB962C8B-B14F-4D97-AF65-F5344CB8AC3E}">
        <p14:creationId xmlns:p14="http://schemas.microsoft.com/office/powerpoint/2010/main" val="271859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5" name="Text Placeholder 4"/>
          <p:cNvSpPr>
            <a:spLocks noGrp="1"/>
          </p:cNvSpPr>
          <p:nvPr>
            <p:ph type="body" sz="quarter" idx="10" hasCustomPrompt="1"/>
          </p:nvPr>
        </p:nvSpPr>
        <p:spPr>
          <a:xfrm>
            <a:off x="295276" y="5681850"/>
            <a:ext cx="8597205" cy="409469"/>
          </a:xfrm>
        </p:spPr>
        <p:txBody>
          <a:bodyPr bIns="0" anchor="b">
            <a:noAutofit/>
          </a:bodyPr>
          <a:lstStyle>
            <a:lvl1pPr>
              <a:spcBef>
                <a:spcPts val="0"/>
              </a:spcBef>
              <a:defRPr sz="600" b="0"/>
            </a:lvl1pPr>
          </a:lstStyle>
          <a:p>
            <a:pPr lvl="0"/>
            <a:r>
              <a:rPr lang="en-US" dirty="0"/>
              <a:t>Source: Xxx</a:t>
            </a:r>
          </a:p>
        </p:txBody>
      </p:sp>
      <p:sp>
        <p:nvSpPr>
          <p:cNvPr id="8"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1"/>
          </p:nvPr>
        </p:nvSpPr>
        <p:spPr>
          <a:xfrm>
            <a:off x="295276" y="1196752"/>
            <a:ext cx="8597205"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5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6" y="180976"/>
            <a:ext cx="8597205"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8" name="Footer Placeholder 4"/>
          <p:cNvSpPr>
            <a:spLocks noGrp="1"/>
          </p:cNvSpPr>
          <p:nvPr>
            <p:ph type="ftr" sz="quarter" idx="3"/>
            <p:custDataLst>
              <p:tags r:id="rId2"/>
            </p:custDataLst>
          </p:nvPr>
        </p:nvSpPr>
        <p:spPr>
          <a:xfrm>
            <a:off x="4043081" y="6468150"/>
            <a:ext cx="4138573" cy="230832"/>
          </a:xfrm>
          <a:prstGeom prst="rect">
            <a:avLst/>
          </a:prstGeom>
        </p:spPr>
        <p:txBody>
          <a:bodyPr vert="horz" lIns="0" tIns="72000" rIns="72000" bIns="0" rtlCol="0" anchor="b"/>
          <a:lstStyle>
            <a:lvl1pPr algn="l">
              <a:defRPr sz="6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0" hasCustomPrompt="1"/>
          </p:nvPr>
        </p:nvSpPr>
        <p:spPr>
          <a:xfrm>
            <a:off x="295276" y="5681850"/>
            <a:ext cx="8597205" cy="409469"/>
          </a:xfrm>
        </p:spPr>
        <p:txBody>
          <a:bodyPr bIns="0" anchor="b">
            <a:noAutofit/>
          </a:bodyPr>
          <a:lstStyle>
            <a:lvl1pPr>
              <a:spcBef>
                <a:spcPts val="0"/>
              </a:spcBef>
              <a:defRPr sz="600" b="0"/>
            </a:lvl1pPr>
          </a:lstStyle>
          <a:p>
            <a:pPr lvl="0"/>
            <a:r>
              <a:rPr lang="en-US" dirty="0"/>
              <a:t>Source: Xxx</a:t>
            </a:r>
          </a:p>
        </p:txBody>
      </p:sp>
      <p:sp>
        <p:nvSpPr>
          <p:cNvPr id="10" name="Text Placeholder 4"/>
          <p:cNvSpPr>
            <a:spLocks noGrp="1"/>
          </p:cNvSpPr>
          <p:nvPr>
            <p:ph type="body" sz="quarter" idx="12"/>
          </p:nvPr>
        </p:nvSpPr>
        <p:spPr>
          <a:xfrm>
            <a:off x="295276" y="1196752"/>
            <a:ext cx="4060701" cy="4487075"/>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4831780" y="1196752"/>
            <a:ext cx="4060701" cy="4487075"/>
          </a:xfrm>
        </p:spPr>
        <p:txBody>
          <a:bodyPr>
            <a:norm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755606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tags" Target="../tags/tag4.xml"/><Relationship Id="rId35" Type="http://schemas.openxmlformats.org/officeDocument/2006/relationships/image" Target="../media/image4.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7"/>
            </p:custDataLst>
          </p:nvPr>
        </p:nvGraphicFramePr>
        <p:xfrm>
          <a:off x="1" y="0"/>
          <a:ext cx="158750" cy="158750"/>
        </p:xfrm>
        <a:graphic>
          <a:graphicData uri="http://schemas.openxmlformats.org/presentationml/2006/ole">
            <mc:AlternateContent xmlns:mc="http://schemas.openxmlformats.org/markup-compatibility/2006">
              <mc:Choice xmlns:v="urn:schemas-microsoft-com:vml" Requires="v">
                <p:oleObj name="think-cell Slide" r:id="rId31" imgW="360" imgH="360" progId="">
                  <p:embed/>
                </p:oleObj>
              </mc:Choice>
              <mc:Fallback>
                <p:oleObj name="think-cell Slide" r:id="rId31" imgW="360" imgH="360" progId="">
                  <p:embed/>
                  <p:pic>
                    <p:nvPicPr>
                      <p:cNvPr id="10" name="Object 9" hidden="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custDataLst>
              <p:tags r:id="rId28"/>
            </p:custDataLst>
          </p:nvPr>
        </p:nvSpPr>
        <p:spPr>
          <a:xfrm>
            <a:off x="295276" y="180976"/>
            <a:ext cx="8597205"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9"/>
            </p:custDataLst>
          </p:nvPr>
        </p:nvSpPr>
        <p:spPr>
          <a:xfrm>
            <a:off x="295276" y="1196752"/>
            <a:ext cx="8597205"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0"/>
            </p:custDataLst>
          </p:nvPr>
        </p:nvSpPr>
        <p:spPr>
          <a:xfrm>
            <a:off x="8378080" y="6468150"/>
            <a:ext cx="514400" cy="230832"/>
          </a:xfrm>
          <a:prstGeom prst="rect">
            <a:avLst/>
          </a:prstGeom>
        </p:spPr>
        <p:txBody>
          <a:bodyPr vert="horz" lIns="72000" tIns="72000" rIns="0" bIns="0" rtlCol="0" anchor="ctr"/>
          <a:lstStyle>
            <a:lvl1pPr algn="r">
              <a:defRPr sz="675">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pic>
        <p:nvPicPr>
          <p:cNvPr id="5" name="Picture 4" descr="Shape, rectangle&#10;&#10;Description automatically generated">
            <a:extLst>
              <a:ext uri="{FF2B5EF4-FFF2-40B4-BE49-F238E27FC236}">
                <a16:creationId xmlns:a16="http://schemas.microsoft.com/office/drawing/2014/main" id="{F3003D39-787E-4DD7-BD33-D06DC937071E}"/>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95276" y="931933"/>
            <a:ext cx="8848724" cy="64104"/>
          </a:xfrm>
          <a:prstGeom prst="rect">
            <a:avLst/>
          </a:prstGeom>
        </p:spPr>
      </p:pic>
      <p:pic>
        <p:nvPicPr>
          <p:cNvPr id="4" name="Picture 3"/>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13631" y="6370179"/>
            <a:ext cx="1008000" cy="280686"/>
          </a:xfrm>
          <a:prstGeom prst="rect">
            <a:avLst/>
          </a:prstGeom>
        </p:spPr>
      </p:pic>
    </p:spTree>
    <p:extLst>
      <p:ext uri="{BB962C8B-B14F-4D97-AF65-F5344CB8AC3E}">
        <p14:creationId xmlns:p14="http://schemas.microsoft.com/office/powerpoint/2010/main" val="39602435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hf sldNum="0" hdr="0"/>
  <p:txStyles>
    <p:titleStyle>
      <a:lvl1pPr algn="l" defTabSz="685800" rtl="0" eaLnBrk="1" latinLnBrk="0" hangingPunct="1">
        <a:spcBef>
          <a:spcPct val="0"/>
        </a:spcBef>
        <a:buNone/>
        <a:defRPr sz="1800" b="1" kern="1200">
          <a:solidFill>
            <a:schemeClr val="tx2"/>
          </a:solidFill>
          <a:latin typeface="Century Gothic" pitchFamily="34" charset="0"/>
          <a:ea typeface="+mj-ea"/>
          <a:cs typeface="+mj-cs"/>
        </a:defRPr>
      </a:lvl1pPr>
    </p:titleStyle>
    <p:bodyStyle>
      <a:lvl1pPr marL="0" indent="0" algn="l" defTabSz="685800" rtl="0" eaLnBrk="1" latinLnBrk="0" hangingPunct="1">
        <a:spcBef>
          <a:spcPts val="225"/>
        </a:spcBef>
        <a:buFont typeface="Arial" pitchFamily="34" charset="0"/>
        <a:buNone/>
        <a:defRPr sz="1200" b="1" kern="1200">
          <a:solidFill>
            <a:schemeClr val="tx1"/>
          </a:solidFill>
          <a:latin typeface="Century Gothic" pitchFamily="34" charset="0"/>
          <a:ea typeface="+mn-ea"/>
          <a:cs typeface="+mn-cs"/>
        </a:defRPr>
      </a:lvl1pPr>
      <a:lvl2pPr marL="135000" indent="-135000" algn="l" defTabSz="685800" rtl="0" eaLnBrk="1" latinLnBrk="0" hangingPunct="1">
        <a:spcBef>
          <a:spcPts val="225"/>
        </a:spcBef>
        <a:buClr>
          <a:srgbClr val="002060"/>
        </a:buClr>
        <a:buFontTx/>
        <a:buBlip>
          <a:blip r:embed="rId35"/>
        </a:buBlip>
        <a:defRPr sz="1200" kern="1200">
          <a:solidFill>
            <a:schemeClr val="tx1"/>
          </a:solidFill>
          <a:latin typeface="Century Gothic" pitchFamily="34" charset="0"/>
          <a:ea typeface="+mn-ea"/>
          <a:cs typeface="+mn-cs"/>
        </a:defRPr>
      </a:lvl2pPr>
      <a:lvl3pPr marL="270000" indent="-135000" algn="l" defTabSz="685800" rtl="0" eaLnBrk="1" latinLnBrk="0" hangingPunct="1">
        <a:spcBef>
          <a:spcPts val="225"/>
        </a:spcBef>
        <a:buClr>
          <a:schemeClr val="accent3"/>
        </a:buClr>
        <a:buFont typeface="Arial" pitchFamily="34" charset="0"/>
        <a:buChar char="•"/>
        <a:defRPr lang="en-US" sz="1200" kern="1200" dirty="0" smtClean="0">
          <a:solidFill>
            <a:schemeClr val="tx1"/>
          </a:solidFill>
          <a:latin typeface="Century Gothic" pitchFamily="34" charset="0"/>
          <a:ea typeface="+mn-ea"/>
          <a:cs typeface="+mn-cs"/>
        </a:defRPr>
      </a:lvl3pPr>
      <a:lvl4pPr marL="405000" indent="-135000" algn="l" defTabSz="685800" rtl="0" eaLnBrk="1" latinLnBrk="0" hangingPunct="1">
        <a:spcBef>
          <a:spcPts val="225"/>
        </a:spcBef>
        <a:buClr>
          <a:schemeClr val="accent3"/>
        </a:buClr>
        <a:buFont typeface="Arial" pitchFamily="34" charset="0"/>
        <a:buChar char="–"/>
        <a:defRPr sz="1200" kern="1200">
          <a:solidFill>
            <a:schemeClr val="tx1"/>
          </a:solidFill>
          <a:latin typeface="Century Gothic" pitchFamily="34" charset="0"/>
          <a:ea typeface="+mn-ea"/>
          <a:cs typeface="+mn-cs"/>
        </a:defRPr>
      </a:lvl4pPr>
      <a:lvl5pPr marL="1350000" indent="-1350000" algn="l" defTabSz="685800" rtl="0" eaLnBrk="1" latinLnBrk="0" hangingPunct="1">
        <a:spcBef>
          <a:spcPts val="225"/>
        </a:spcBef>
        <a:buFont typeface="Arial" pitchFamily="34" charset="0"/>
        <a:buNone/>
        <a:defRPr sz="1200" kern="1200">
          <a:solidFill>
            <a:schemeClr val="tx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0.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4.wdp"/><Relationship Id="rId18" Type="http://schemas.microsoft.com/office/2007/relationships/hdphoto" Target="../media/hdphoto7.wdp"/><Relationship Id="rId3" Type="http://schemas.openxmlformats.org/officeDocument/2006/relationships/image" Target="../media/image34.jpeg"/><Relationship Id="rId7" Type="http://schemas.openxmlformats.org/officeDocument/2006/relationships/image" Target="../media/image38.png"/><Relationship Id="rId12" Type="http://schemas.microsoft.com/office/2007/relationships/hdphoto" Target="../media/hdphoto3.wdp"/><Relationship Id="rId17" Type="http://schemas.openxmlformats.org/officeDocument/2006/relationships/image" Target="../media/image42.png"/><Relationship Id="rId2" Type="http://schemas.openxmlformats.org/officeDocument/2006/relationships/image" Target="../media/image33.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tiff"/><Relationship Id="rId15" Type="http://schemas.microsoft.com/office/2007/relationships/hdphoto" Target="../media/hdphoto5.wdp"/><Relationship Id="rId10" Type="http://schemas.microsoft.com/office/2007/relationships/hdphoto" Target="../media/hdphoto2.wdp"/><Relationship Id="rId19" Type="http://schemas.openxmlformats.org/officeDocument/2006/relationships/image" Target="../media/image43.png"/><Relationship Id="rId4" Type="http://schemas.openxmlformats.org/officeDocument/2006/relationships/image" Target="../media/image35.jpeg"/><Relationship Id="rId9" Type="http://schemas.microsoft.com/office/2007/relationships/hdphoto" Target="../media/hdphoto1.wdp"/><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3.wdp"/><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0.png"/><Relationship Id="rId17" Type="http://schemas.microsoft.com/office/2007/relationships/hdphoto" Target="../media/hdphoto6.wdp"/><Relationship Id="rId2" Type="http://schemas.openxmlformats.org/officeDocument/2006/relationships/image" Target="../media/image44.tif"/><Relationship Id="rId16"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36.tiff"/><Relationship Id="rId11" Type="http://schemas.microsoft.com/office/2007/relationships/hdphoto" Target="../media/hdphoto2.wdp"/><Relationship Id="rId5" Type="http://schemas.openxmlformats.org/officeDocument/2006/relationships/image" Target="../media/image35.jpeg"/><Relationship Id="rId15" Type="http://schemas.openxmlformats.org/officeDocument/2006/relationships/image" Target="../media/image41.png"/><Relationship Id="rId10" Type="http://schemas.microsoft.com/office/2007/relationships/hdphoto" Target="../media/hdphoto1.wdp"/><Relationship Id="rId19" Type="http://schemas.microsoft.com/office/2007/relationships/hdphoto" Target="../media/hdphoto7.wdp"/><Relationship Id="rId4" Type="http://schemas.openxmlformats.org/officeDocument/2006/relationships/image" Target="../media/image34.jpeg"/><Relationship Id="rId9" Type="http://schemas.openxmlformats.org/officeDocument/2006/relationships/image" Target="../media/image39.png"/><Relationship Id="rId1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3.wdp"/><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0.png"/><Relationship Id="rId17" Type="http://schemas.microsoft.com/office/2007/relationships/hdphoto" Target="../media/hdphoto6.wdp"/><Relationship Id="rId2" Type="http://schemas.openxmlformats.org/officeDocument/2006/relationships/image" Target="../media/image45.tif"/><Relationship Id="rId16"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36.tiff"/><Relationship Id="rId11" Type="http://schemas.microsoft.com/office/2007/relationships/hdphoto" Target="../media/hdphoto2.wdp"/><Relationship Id="rId5" Type="http://schemas.openxmlformats.org/officeDocument/2006/relationships/image" Target="../media/image35.jpeg"/><Relationship Id="rId15" Type="http://schemas.openxmlformats.org/officeDocument/2006/relationships/image" Target="../media/image41.png"/><Relationship Id="rId10" Type="http://schemas.microsoft.com/office/2007/relationships/hdphoto" Target="../media/hdphoto1.wdp"/><Relationship Id="rId19" Type="http://schemas.microsoft.com/office/2007/relationships/hdphoto" Target="../media/hdphoto7.wdp"/><Relationship Id="rId4" Type="http://schemas.openxmlformats.org/officeDocument/2006/relationships/image" Target="../media/image34.jpeg"/><Relationship Id="rId9" Type="http://schemas.openxmlformats.org/officeDocument/2006/relationships/image" Target="../media/image39.png"/><Relationship Id="rId14" Type="http://schemas.microsoft.com/office/2007/relationships/hdphoto" Target="../media/hdphoto4.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5.xml"/><Relationship Id="rId5" Type="http://schemas.openxmlformats.org/officeDocument/2006/relationships/chart" Target="../charts/chart11.xml"/><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367549" y="4944812"/>
            <a:ext cx="2308907" cy="369332"/>
          </a:xfrm>
          <a:prstGeom prst="rect">
            <a:avLst/>
          </a:prstGeom>
          <a:noFill/>
        </p:spPr>
        <p:txBody>
          <a:bodyPr wrap="square" rtlCol="0">
            <a:spAutoFit/>
          </a:bodyPr>
          <a:lstStyle/>
          <a:p>
            <a:pPr algn="r"/>
            <a:r>
              <a:rPr lang="en-ZA" b="1" dirty="0">
                <a:solidFill>
                  <a:schemeClr val="bg1"/>
                </a:solidFill>
              </a:rPr>
              <a:t>28 September 2023</a:t>
            </a:r>
          </a:p>
        </p:txBody>
      </p:sp>
      <p:sp>
        <p:nvSpPr>
          <p:cNvPr id="4" name="TextBox 3">
            <a:extLst>
              <a:ext uri="{FF2B5EF4-FFF2-40B4-BE49-F238E27FC236}">
                <a16:creationId xmlns:a16="http://schemas.microsoft.com/office/drawing/2014/main" id="{2E5602CD-A313-43E5-8AB4-3FEDB048D88F}"/>
              </a:ext>
            </a:extLst>
          </p:cNvPr>
          <p:cNvSpPr txBox="1"/>
          <p:nvPr/>
        </p:nvSpPr>
        <p:spPr>
          <a:xfrm>
            <a:off x="774715" y="4944812"/>
            <a:ext cx="2871062" cy="1200329"/>
          </a:xfrm>
          <a:prstGeom prst="rect">
            <a:avLst/>
          </a:prstGeom>
          <a:noFill/>
        </p:spPr>
        <p:txBody>
          <a:bodyPr wrap="square" rtlCol="0">
            <a:spAutoFit/>
          </a:bodyPr>
          <a:lstStyle/>
          <a:p>
            <a:r>
              <a:rPr lang="en-ZA" b="1" dirty="0">
                <a:solidFill>
                  <a:schemeClr val="bg1"/>
                </a:solidFill>
              </a:rPr>
              <a:t>Annemarie v d Merwe</a:t>
            </a:r>
          </a:p>
          <a:p>
            <a:r>
              <a:rPr lang="en-ZA" b="1" dirty="0">
                <a:solidFill>
                  <a:schemeClr val="bg1"/>
                </a:solidFill>
              </a:rPr>
              <a:t>Dr J Labuschagne</a:t>
            </a:r>
          </a:p>
          <a:p>
            <a:r>
              <a:rPr lang="en-ZA" b="1" dirty="0">
                <a:solidFill>
                  <a:schemeClr val="bg1"/>
                </a:solidFill>
              </a:rPr>
              <a:t>E Smit</a:t>
            </a:r>
          </a:p>
          <a:p>
            <a:r>
              <a:rPr lang="en-ZA" b="1" dirty="0">
                <a:solidFill>
                  <a:schemeClr val="bg1"/>
                </a:solidFill>
              </a:rPr>
              <a:t>M Booyse</a:t>
            </a:r>
          </a:p>
        </p:txBody>
      </p:sp>
      <p:sp>
        <p:nvSpPr>
          <p:cNvPr id="3" name="Title 2"/>
          <p:cNvSpPr>
            <a:spLocks noGrp="1"/>
          </p:cNvSpPr>
          <p:nvPr>
            <p:ph type="ctrTitle"/>
          </p:nvPr>
        </p:nvSpPr>
        <p:spPr/>
        <p:txBody>
          <a:bodyPr>
            <a:normAutofit fontScale="90000"/>
          </a:bodyPr>
          <a:lstStyle/>
          <a:p>
            <a:r>
              <a:rPr lang="en-US" sz="3200" dirty="0"/>
              <a:t>Nitrogen -</a:t>
            </a:r>
            <a:br>
              <a:rPr lang="en-US" sz="3200" dirty="0"/>
            </a:br>
            <a:r>
              <a:rPr lang="en-US" sz="3200" b="0" dirty="0"/>
              <a:t>Keep it in the cycle</a:t>
            </a:r>
            <a:br>
              <a:rPr lang="en-US" dirty="0"/>
            </a:br>
            <a:endParaRPr lang="en-US" dirty="0"/>
          </a:p>
        </p:txBody>
      </p:sp>
    </p:spTree>
    <p:extLst>
      <p:ext uri="{BB962C8B-B14F-4D97-AF65-F5344CB8AC3E}">
        <p14:creationId xmlns:p14="http://schemas.microsoft.com/office/powerpoint/2010/main" val="190966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 Trial 1: Nitrogen trial, 6 localities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0266" y="1496291"/>
            <a:ext cx="2585551" cy="459653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23" y="1496291"/>
            <a:ext cx="2585552" cy="45965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899" y="1496291"/>
            <a:ext cx="2967644" cy="4596536"/>
          </a:xfrm>
          <a:prstGeom prst="rect">
            <a:avLst/>
          </a:prstGeom>
        </p:spPr>
      </p:pic>
    </p:spTree>
    <p:extLst>
      <p:ext uri="{BB962C8B-B14F-4D97-AF65-F5344CB8AC3E}">
        <p14:creationId xmlns:p14="http://schemas.microsoft.com/office/powerpoint/2010/main" val="1010287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Nitrogen trial</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7" name="Text Placeholder 6"/>
          <p:cNvSpPr>
            <a:spLocks noGrp="1"/>
          </p:cNvSpPr>
          <p:nvPr>
            <p:ph type="body" sz="quarter" idx="14"/>
          </p:nvPr>
        </p:nvSpPr>
        <p:spPr>
          <a:xfrm>
            <a:off x="494852" y="966651"/>
            <a:ext cx="8397629" cy="5501498"/>
          </a:xfrm>
        </p:spPr>
        <p:txBody>
          <a:bodyPr>
            <a:normAutofit/>
          </a:bodyPr>
          <a:lstStyle/>
          <a:p>
            <a:pPr marL="285750" indent="-285750">
              <a:lnSpc>
                <a:spcPct val="150000"/>
              </a:lnSpc>
              <a:buFont typeface="Arial" panose="020B0604020202020204" pitchFamily="34" charset="0"/>
              <a:buChar char="•"/>
            </a:pPr>
            <a:r>
              <a:rPr lang="en-US" sz="2400" dirty="0">
                <a:solidFill>
                  <a:schemeClr val="tx2"/>
                </a:solidFill>
              </a:rPr>
              <a:t>4 R principles –source, rate, time, place</a:t>
            </a:r>
          </a:p>
          <a:p>
            <a:pPr marL="285750" indent="-285750">
              <a:lnSpc>
                <a:spcPct val="150000"/>
              </a:lnSpc>
              <a:buFont typeface="Arial" panose="020B0604020202020204" pitchFamily="34" charset="0"/>
              <a:buChar char="•"/>
            </a:pPr>
            <a:endParaRPr lang="en-US" sz="2400" dirty="0">
              <a:solidFill>
                <a:schemeClr val="tx2"/>
              </a:solidFill>
            </a:endParaRPr>
          </a:p>
          <a:p>
            <a:pPr marL="285750" indent="-285750">
              <a:lnSpc>
                <a:spcPct val="150000"/>
              </a:lnSpc>
              <a:buFont typeface="Arial" panose="020B0604020202020204" pitchFamily="34" charset="0"/>
              <a:buChar char="•"/>
            </a:pPr>
            <a:endParaRPr lang="en-US" sz="2400" dirty="0">
              <a:solidFill>
                <a:schemeClr val="tx2"/>
              </a:solidFill>
            </a:endParaRPr>
          </a:p>
          <a:p>
            <a:pPr marL="285750" indent="-285750">
              <a:lnSpc>
                <a:spcPct val="150000"/>
              </a:lnSpc>
              <a:buFont typeface="Arial" panose="020B0604020202020204" pitchFamily="34" charset="0"/>
              <a:buChar char="•"/>
            </a:pPr>
            <a:endParaRPr lang="en-US" sz="2400" dirty="0">
              <a:solidFill>
                <a:schemeClr val="tx2"/>
              </a:solidFill>
            </a:endParaRPr>
          </a:p>
          <a:p>
            <a:pPr>
              <a:lnSpc>
                <a:spcPct val="150000"/>
              </a:lnSpc>
            </a:pPr>
            <a:endParaRPr lang="en-US" sz="2400" dirty="0">
              <a:solidFill>
                <a:schemeClr val="tx2"/>
              </a:solidFill>
            </a:endParaRPr>
          </a:p>
          <a:p>
            <a:pPr marL="285750" indent="-285750">
              <a:lnSpc>
                <a:spcPct val="150000"/>
              </a:lnSpc>
              <a:buFont typeface="Arial" panose="020B0604020202020204" pitchFamily="34" charset="0"/>
              <a:buChar char="•"/>
            </a:pPr>
            <a:endParaRPr lang="en-US" sz="2400" dirty="0">
              <a:solidFill>
                <a:schemeClr val="tx2"/>
              </a:solidFill>
            </a:endParaRPr>
          </a:p>
          <a:p>
            <a:pPr marL="342900" indent="-342900">
              <a:lnSpc>
                <a:spcPct val="150000"/>
              </a:lnSpc>
              <a:buFont typeface="Arial" panose="020B0604020202020204" pitchFamily="34" charset="0"/>
              <a:buChar char="•"/>
            </a:pPr>
            <a:r>
              <a:rPr lang="en-US" sz="2400" dirty="0">
                <a:solidFill>
                  <a:schemeClr val="tx2"/>
                </a:solidFill>
              </a:rPr>
              <a:t>Nitrogen rates 0, 25, 50, 75, 100, 130, 160, 190 kg ha</a:t>
            </a:r>
            <a:r>
              <a:rPr lang="en-US" sz="2400" baseline="30000" dirty="0">
                <a:solidFill>
                  <a:schemeClr val="tx2"/>
                </a:solidFill>
              </a:rPr>
              <a:t>-1</a:t>
            </a:r>
          </a:p>
          <a:p>
            <a:pPr marL="342900" indent="-342900">
              <a:lnSpc>
                <a:spcPct val="150000"/>
              </a:lnSpc>
              <a:buFont typeface="Arial" panose="020B0604020202020204" pitchFamily="34" charset="0"/>
              <a:buChar char="•"/>
            </a:pPr>
            <a:r>
              <a:rPr lang="en-US" sz="2400" dirty="0">
                <a:solidFill>
                  <a:schemeClr val="tx2"/>
                </a:solidFill>
              </a:rPr>
              <a:t>5 Nitrogen fertiliser sources</a:t>
            </a:r>
          </a:p>
          <a:p>
            <a:pPr marL="342900" indent="-342900">
              <a:lnSpc>
                <a:spcPct val="150000"/>
              </a:lnSpc>
              <a:buFont typeface="Arial" panose="020B0604020202020204" pitchFamily="34" charset="0"/>
              <a:buChar char="•"/>
            </a:pPr>
            <a:r>
              <a:rPr lang="en-US" sz="2400" dirty="0">
                <a:solidFill>
                  <a:schemeClr val="tx2"/>
                </a:solidFill>
              </a:rPr>
              <a:t>Exclude S effect in soil- 300 kg ha</a:t>
            </a:r>
            <a:r>
              <a:rPr lang="en-US" sz="2400" baseline="30000" dirty="0">
                <a:solidFill>
                  <a:schemeClr val="tx2"/>
                </a:solidFill>
              </a:rPr>
              <a:t>-1</a:t>
            </a:r>
            <a:r>
              <a:rPr lang="en-US" sz="2400" dirty="0">
                <a:solidFill>
                  <a:schemeClr val="tx2"/>
                </a:solidFill>
              </a:rPr>
              <a:t> gypsum </a:t>
            </a:r>
          </a:p>
          <a:p>
            <a:pPr>
              <a:lnSpc>
                <a:spcPct val="150000"/>
              </a:lnSpc>
            </a:pPr>
            <a:endParaRPr lang="en-US" sz="2400" dirty="0">
              <a:solidFill>
                <a:schemeClr val="tx2"/>
              </a:solidFill>
            </a:endParaRPr>
          </a:p>
        </p:txBody>
      </p:sp>
      <p:pic>
        <p:nvPicPr>
          <p:cNvPr id="2" name="Picture 1"/>
          <p:cNvPicPr>
            <a:picLocks noChangeAspect="1"/>
          </p:cNvPicPr>
          <p:nvPr/>
        </p:nvPicPr>
        <p:blipFill rotWithShape="1">
          <a:blip r:embed="rId2"/>
          <a:srcRect t="15588"/>
          <a:stretch/>
        </p:blipFill>
        <p:spPr>
          <a:xfrm>
            <a:off x="1182184" y="1902380"/>
            <a:ext cx="6525536" cy="2452631"/>
          </a:xfrm>
          <a:prstGeom prst="rect">
            <a:avLst/>
          </a:prstGeom>
        </p:spPr>
      </p:pic>
    </p:spTree>
    <p:extLst>
      <p:ext uri="{BB962C8B-B14F-4D97-AF65-F5344CB8AC3E}">
        <p14:creationId xmlns:p14="http://schemas.microsoft.com/office/powerpoint/2010/main" val="65440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Soil samples &amp; N fertiliser treatments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a:xfrm>
            <a:off x="475990" y="1102064"/>
            <a:ext cx="8235776" cy="4546660"/>
          </a:xfrm>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75990" y="1102064"/>
            <a:ext cx="8235776" cy="5076667"/>
          </a:xfrm>
          <a:prstGeom prst="rect">
            <a:avLst/>
          </a:prstGeom>
          <a:noFill/>
          <a:ln>
            <a:noFill/>
          </a:ln>
        </p:spPr>
      </p:pic>
      <p:sp>
        <p:nvSpPr>
          <p:cNvPr id="6" name="Rectangle 5"/>
          <p:cNvSpPr/>
          <p:nvPr/>
        </p:nvSpPr>
        <p:spPr>
          <a:xfrm>
            <a:off x="3824692" y="6398900"/>
            <a:ext cx="4356962"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 Life cycle of the wheat plant (</a:t>
            </a:r>
            <a:r>
              <a:rPr lang="en-US" dirty="0" err="1">
                <a:latin typeface="Calibri" panose="020F0502020204030204" pitchFamily="34" charset="0"/>
                <a:ea typeface="Times New Roman" panose="02020603050405020304" pitchFamily="18" charset="0"/>
              </a:rPr>
              <a:t>Stapper</a:t>
            </a:r>
            <a:r>
              <a:rPr lang="en-US" dirty="0">
                <a:latin typeface="Calibri" panose="020F0502020204030204" pitchFamily="34" charset="0"/>
                <a:ea typeface="Times New Roman" panose="02020603050405020304" pitchFamily="18" charset="0"/>
              </a:rPr>
              <a:t>, 2007)</a:t>
            </a:r>
            <a:endParaRPr lang="en-US" dirty="0"/>
          </a:p>
        </p:txBody>
      </p:sp>
      <p:cxnSp>
        <p:nvCxnSpPr>
          <p:cNvPr id="11" name="Straight Arrow Connector 10"/>
          <p:cNvCxnSpPr/>
          <p:nvPr/>
        </p:nvCxnSpPr>
        <p:spPr>
          <a:xfrm>
            <a:off x="2856857" y="1129937"/>
            <a:ext cx="13063" cy="87521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0891" y="1129937"/>
            <a:ext cx="13063" cy="87521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54127" y="2616925"/>
            <a:ext cx="13063" cy="8752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4021" y="2625634"/>
            <a:ext cx="13063" cy="8752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19261" y="2296884"/>
            <a:ext cx="13063" cy="8752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164901" y="2296883"/>
            <a:ext cx="13063" cy="8752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338458" y="890603"/>
            <a:ext cx="21771" cy="6769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91199" y="1129936"/>
            <a:ext cx="13063" cy="875211"/>
          </a:xfrm>
          <a:prstGeom prst="straightConnector1">
            <a:avLst/>
          </a:prstGeom>
          <a:ln w="571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58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Systems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pic>
        <p:nvPicPr>
          <p:cNvPr id="11" name="Picture Placeholder 10"/>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9143" b="19143"/>
          <a:stretch>
            <a:fillRect/>
          </a:stretch>
        </p:blipFill>
        <p:spPr>
          <a:xfrm>
            <a:off x="596960" y="1316177"/>
            <a:ext cx="2561397" cy="21076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Placeholder 13"/>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4427" r="4427"/>
          <a:stretch>
            <a:fillRect/>
          </a:stretch>
        </p:blipFill>
        <p:spPr>
          <a:xfrm>
            <a:off x="588656" y="3620587"/>
            <a:ext cx="2625099" cy="215617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3213755" y="1377388"/>
            <a:ext cx="2463480" cy="461665"/>
          </a:xfrm>
          <a:prstGeom prst="rect">
            <a:avLst/>
          </a:prstGeom>
          <a:noFill/>
        </p:spPr>
        <p:txBody>
          <a:bodyPr wrap="square" rtlCol="0">
            <a:spAutoFit/>
          </a:bodyPr>
          <a:lstStyle/>
          <a:p>
            <a:r>
              <a:rPr lang="en-US" sz="2400" b="1" dirty="0"/>
              <a:t>Canola-wheat</a:t>
            </a:r>
          </a:p>
        </p:txBody>
      </p:sp>
      <p:sp>
        <p:nvSpPr>
          <p:cNvPr id="16" name="Text Placeholder 15"/>
          <p:cNvSpPr txBox="1">
            <a:spLocks noGrp="1"/>
          </p:cNvSpPr>
          <p:nvPr>
            <p:ph type="body" sz="quarter" idx="17"/>
          </p:nvPr>
        </p:nvSpPr>
        <p:spPr>
          <a:xfrm>
            <a:off x="3345410" y="3738101"/>
            <a:ext cx="2659711" cy="514738"/>
          </a:xfrm>
          <a:prstGeom prst="rect">
            <a:avLst/>
          </a:prstGeom>
          <a:noFill/>
        </p:spPr>
        <p:txBody>
          <a:bodyPr wrap="square" rtlCol="0">
            <a:spAutoFit/>
          </a:bodyPr>
          <a:lstStyle/>
          <a:p>
            <a:r>
              <a:rPr lang="en-US" sz="2400" dirty="0"/>
              <a:t>Medics-wheat</a:t>
            </a:r>
          </a:p>
        </p:txBody>
      </p:sp>
      <p:sp>
        <p:nvSpPr>
          <p:cNvPr id="17" name="Rectangle 16"/>
          <p:cNvSpPr/>
          <p:nvPr/>
        </p:nvSpPr>
        <p:spPr>
          <a:xfrm>
            <a:off x="596960" y="1290918"/>
            <a:ext cx="7950080" cy="2162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18" name="Rectangle 17"/>
          <p:cNvSpPr/>
          <p:nvPr/>
        </p:nvSpPr>
        <p:spPr>
          <a:xfrm>
            <a:off x="596960" y="3620587"/>
            <a:ext cx="7950080" cy="2210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pic>
        <p:nvPicPr>
          <p:cNvPr id="6" name="Picture Placeholder 5"/>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2592" b="22592"/>
          <a:stretch>
            <a:fillRect/>
          </a:stretch>
        </p:blipFill>
        <p:spPr>
          <a:xfrm>
            <a:off x="5921375" y="1290638"/>
            <a:ext cx="2625725" cy="2159000"/>
          </a:xfrm>
          <a:prstGeom prst="rect">
            <a:avLst/>
          </a:prstGeom>
          <a:ln w="228600" cap="sq" cmpd="thickThin">
            <a:noFill/>
            <a:prstDash val="solid"/>
            <a:miter lim="800000"/>
          </a:ln>
          <a:effectLst>
            <a:innerShdw blurRad="76200">
              <a:srgbClr val="000000"/>
            </a:innerShdw>
          </a:effectLst>
        </p:spPr>
      </p:pic>
      <p:pic>
        <p:nvPicPr>
          <p:cNvPr id="2" name="Picture Placeholder 1"/>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9758" b="19758"/>
          <a:stretch>
            <a:fillRect/>
          </a:stretch>
        </p:blipFill>
        <p:spPr>
          <a:xfrm>
            <a:off x="5880100" y="3616325"/>
            <a:ext cx="2625725" cy="2160588"/>
          </a:xfrm>
          <a:prstGeom prst="rect">
            <a:avLst/>
          </a:prstGeom>
          <a:ln w="228600" cap="sq" cmpd="thickThin">
            <a:noFill/>
            <a:prstDash val="solid"/>
            <a:miter lim="800000"/>
          </a:ln>
          <a:effectLst>
            <a:innerShdw blurRad="76200">
              <a:srgbClr val="000000"/>
            </a:innerShdw>
          </a:effectLst>
        </p:spPr>
      </p:pic>
      <p:sp>
        <p:nvSpPr>
          <p:cNvPr id="19" name="TextBox 18"/>
          <p:cNvSpPr txBox="1"/>
          <p:nvPr/>
        </p:nvSpPr>
        <p:spPr>
          <a:xfrm>
            <a:off x="3345410" y="2702393"/>
            <a:ext cx="2463480" cy="461665"/>
          </a:xfrm>
          <a:prstGeom prst="rect">
            <a:avLst/>
          </a:prstGeom>
          <a:noFill/>
        </p:spPr>
        <p:txBody>
          <a:bodyPr wrap="square" rtlCol="0">
            <a:spAutoFit/>
          </a:bodyPr>
          <a:lstStyle/>
          <a:p>
            <a:r>
              <a:rPr lang="en-US" sz="2400" b="1" dirty="0"/>
              <a:t>Lupine-wheat</a:t>
            </a:r>
          </a:p>
        </p:txBody>
      </p:sp>
      <p:sp>
        <p:nvSpPr>
          <p:cNvPr id="20" name="Text Placeholder 15"/>
          <p:cNvSpPr txBox="1">
            <a:spLocks noGrp="1"/>
          </p:cNvSpPr>
          <p:nvPr>
            <p:ph type="body" sz="quarter" idx="17"/>
          </p:nvPr>
        </p:nvSpPr>
        <p:spPr>
          <a:xfrm>
            <a:off x="3242144" y="5230879"/>
            <a:ext cx="2659711" cy="514738"/>
          </a:xfrm>
          <a:prstGeom prst="rect">
            <a:avLst/>
          </a:prstGeom>
          <a:noFill/>
        </p:spPr>
        <p:txBody>
          <a:bodyPr wrap="square" rtlCol="0">
            <a:spAutoFit/>
          </a:bodyPr>
          <a:lstStyle/>
          <a:p>
            <a:r>
              <a:rPr lang="en-US" sz="2400" dirty="0"/>
              <a:t>Lucerne-wheat</a:t>
            </a:r>
          </a:p>
        </p:txBody>
      </p:sp>
    </p:spTree>
    <p:extLst>
      <p:ext uri="{BB962C8B-B14F-4D97-AF65-F5344CB8AC3E}">
        <p14:creationId xmlns:p14="http://schemas.microsoft.com/office/powerpoint/2010/main" val="57592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Grain yield Wheat after medics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pic>
        <p:nvPicPr>
          <p:cNvPr id="2050" name="Chart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50" y="1110343"/>
            <a:ext cx="8255724"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21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Relative yield- wheat after medics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lstStyle/>
          <a:p>
            <a:endParaRPr lang="en-US" dirty="0"/>
          </a:p>
        </p:txBody>
      </p:sp>
      <p:pic>
        <p:nvPicPr>
          <p:cNvPr id="5" name="Chart 1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6" y="1196755"/>
            <a:ext cx="8339273" cy="489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NUE- kg grain per kg N fertiliser wheat after medics</a:t>
            </a:r>
          </a:p>
        </p:txBody>
      </p:sp>
      <p:pic>
        <p:nvPicPr>
          <p:cNvPr id="8195" name="Chart 3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6" y="1058091"/>
            <a:ext cx="8326210" cy="54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481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 response curve</a:t>
            </a:r>
          </a:p>
        </p:txBody>
      </p:sp>
      <p:sp>
        <p:nvSpPr>
          <p:cNvPr id="4" name="Text Placeholder 3"/>
          <p:cNvSpPr>
            <a:spLocks noGrp="1"/>
          </p:cNvSpPr>
          <p:nvPr>
            <p:ph type="body" sz="quarter" idx="10"/>
          </p:nvPr>
        </p:nvSpPr>
        <p:spPr/>
        <p:txBody>
          <a:bodyPr/>
          <a:lstStyle/>
          <a:p>
            <a:endParaRPr lang="en-US"/>
          </a:p>
        </p:txBody>
      </p:sp>
      <p:graphicFrame>
        <p:nvGraphicFramePr>
          <p:cNvPr id="5" name="Chart 4"/>
          <p:cNvGraphicFramePr>
            <a:graphicFrameLocks/>
          </p:cNvGraphicFramePr>
          <p:nvPr>
            <p:extLst>
              <p:ext uri="{D42A27DB-BD31-4B8C-83A1-F6EECF244321}">
                <p14:modId xmlns:p14="http://schemas.microsoft.com/office/powerpoint/2010/main" val="1730168469"/>
              </p:ext>
            </p:extLst>
          </p:nvPr>
        </p:nvGraphicFramePr>
        <p:xfrm>
          <a:off x="431074" y="1196754"/>
          <a:ext cx="8085909" cy="48960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4661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Fertiliser sources- wheat after medics</a:t>
            </a:r>
          </a:p>
        </p:txBody>
      </p:sp>
      <p:graphicFrame>
        <p:nvGraphicFramePr>
          <p:cNvPr id="5" name="Chart 4"/>
          <p:cNvGraphicFramePr>
            <a:graphicFrameLocks/>
          </p:cNvGraphicFramePr>
          <p:nvPr>
            <p:extLst>
              <p:ext uri="{D42A27DB-BD31-4B8C-83A1-F6EECF244321}">
                <p14:modId xmlns:p14="http://schemas.microsoft.com/office/powerpoint/2010/main" val="971438115"/>
              </p:ext>
            </p:extLst>
          </p:nvPr>
        </p:nvGraphicFramePr>
        <p:xfrm>
          <a:off x="295276" y="958739"/>
          <a:ext cx="8482964" cy="5372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712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Results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normAutofit/>
          </a:bodyPr>
          <a:lstStyle/>
          <a:p>
            <a:pPr marL="342900" indent="-342900">
              <a:lnSpc>
                <a:spcPct val="150000"/>
              </a:lnSpc>
              <a:buFont typeface="Arial" panose="020B0604020202020204" pitchFamily="34" charset="0"/>
              <a:buChar char="•"/>
            </a:pPr>
            <a:r>
              <a:rPr lang="en-US" sz="2400" dirty="0"/>
              <a:t>Rainfall &amp; distribution largest contributors to yield</a:t>
            </a:r>
          </a:p>
          <a:p>
            <a:pPr marL="342900" indent="-342900">
              <a:lnSpc>
                <a:spcPct val="150000"/>
              </a:lnSpc>
              <a:buFont typeface="Arial" panose="020B0604020202020204" pitchFamily="34" charset="0"/>
              <a:buChar char="•"/>
            </a:pPr>
            <a:r>
              <a:rPr lang="en-US" sz="2400" dirty="0"/>
              <a:t>Find the best practice for the specific site</a:t>
            </a:r>
          </a:p>
          <a:p>
            <a:pPr marL="342900" indent="-342900">
              <a:lnSpc>
                <a:spcPct val="150000"/>
              </a:lnSpc>
              <a:buFont typeface="Arial" panose="020B0604020202020204" pitchFamily="34" charset="0"/>
              <a:buChar char="•"/>
            </a:pPr>
            <a:r>
              <a:rPr lang="en-US" sz="2400" dirty="0"/>
              <a:t>Next: SPAD readings correlation NDVI sensors</a:t>
            </a:r>
          </a:p>
          <a:p>
            <a:pPr marL="342900" indent="-342900">
              <a:lnSpc>
                <a:spcPct val="150000"/>
              </a:lnSpc>
              <a:buFont typeface="Arial" panose="020B0604020202020204" pitchFamily="34" charset="0"/>
              <a:buChar char="•"/>
            </a:pPr>
            <a:r>
              <a:rPr lang="en-US" sz="2400" dirty="0"/>
              <a:t>N</a:t>
            </a:r>
            <a:r>
              <a:rPr lang="en-US" sz="2400" baseline="-25000" dirty="0"/>
              <a:t>2</a:t>
            </a:r>
            <a:r>
              <a:rPr lang="en-US" sz="2400" dirty="0"/>
              <a:t>O monitoring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7822" y="3740536"/>
            <a:ext cx="4849090" cy="2727614"/>
          </a:xfrm>
          <a:prstGeom prst="rect">
            <a:avLst/>
          </a:prstGeom>
        </p:spPr>
      </p:pic>
    </p:spTree>
    <p:extLst>
      <p:ext uri="{BB962C8B-B14F-4D97-AF65-F5344CB8AC3E}">
        <p14:creationId xmlns:p14="http://schemas.microsoft.com/office/powerpoint/2010/main" val="54573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491344" y="881149"/>
            <a:ext cx="5652655" cy="166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57"/>
            <a:ext cx="3491345" cy="13383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6840">
            <a:off x="4398589" y="2962723"/>
            <a:ext cx="3333750" cy="3152775"/>
          </a:xfrm>
          <a:prstGeom prst="rect">
            <a:avLst/>
          </a:prstGeom>
        </p:spPr>
      </p:pic>
      <p:sp>
        <p:nvSpPr>
          <p:cNvPr id="6" name="Oval 5"/>
          <p:cNvSpPr/>
          <p:nvPr/>
        </p:nvSpPr>
        <p:spPr>
          <a:xfrm>
            <a:off x="1978429" y="307571"/>
            <a:ext cx="6675119" cy="6109854"/>
          </a:xfrm>
          <a:prstGeom prst="ellipse">
            <a:avLst/>
          </a:prstGeom>
          <a:noFill/>
          <a:ln w="76200" cap="sq">
            <a:solidFill>
              <a:srgbClr val="001484"/>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06240" y="2546515"/>
            <a:ext cx="184731" cy="369332"/>
          </a:xfrm>
          <a:prstGeom prst="rect">
            <a:avLst/>
          </a:prstGeom>
          <a:noFill/>
        </p:spPr>
        <p:txBody>
          <a:bodyPr wrap="none" rtlCol="0">
            <a:spAutoFit/>
          </a:bodyPr>
          <a:lstStyle/>
          <a:p>
            <a:endParaRPr lang="en-US" dirty="0"/>
          </a:p>
        </p:txBody>
      </p:sp>
      <p:sp>
        <p:nvSpPr>
          <p:cNvPr id="16" name="Rectangle 15"/>
          <p:cNvSpPr/>
          <p:nvPr/>
        </p:nvSpPr>
        <p:spPr>
          <a:xfrm>
            <a:off x="2960194" y="972589"/>
            <a:ext cx="4844596" cy="1844718"/>
          </a:xfrm>
          <a:custGeom>
            <a:avLst/>
            <a:gdLst>
              <a:gd name="connsiteX0" fmla="*/ 0 w 4844596"/>
              <a:gd name="connsiteY0" fmla="*/ 0 h 923330"/>
              <a:gd name="connsiteX1" fmla="*/ 4844596 w 4844596"/>
              <a:gd name="connsiteY1" fmla="*/ 0 h 923330"/>
              <a:gd name="connsiteX2" fmla="*/ 4844596 w 4844596"/>
              <a:gd name="connsiteY2" fmla="*/ 923330 h 923330"/>
              <a:gd name="connsiteX3" fmla="*/ 0 w 4844596"/>
              <a:gd name="connsiteY3" fmla="*/ 923330 h 923330"/>
              <a:gd name="connsiteX4" fmla="*/ 0 w 4844596"/>
              <a:gd name="connsiteY4" fmla="*/ 0 h 923330"/>
              <a:gd name="connsiteX0" fmla="*/ 0 w 4844596"/>
              <a:gd name="connsiteY0" fmla="*/ 0 h 1239214"/>
              <a:gd name="connsiteX1" fmla="*/ 4844596 w 4844596"/>
              <a:gd name="connsiteY1" fmla="*/ 0 h 1239214"/>
              <a:gd name="connsiteX2" fmla="*/ 4844596 w 4844596"/>
              <a:gd name="connsiteY2" fmla="*/ 923330 h 1239214"/>
              <a:gd name="connsiteX3" fmla="*/ 689956 w 4844596"/>
              <a:gd name="connsiteY3" fmla="*/ 1239214 h 1239214"/>
              <a:gd name="connsiteX4" fmla="*/ 0 w 4844596"/>
              <a:gd name="connsiteY4" fmla="*/ 0 h 1239214"/>
              <a:gd name="connsiteX0" fmla="*/ 0 w 4844596"/>
              <a:gd name="connsiteY0" fmla="*/ 0 h 1538472"/>
              <a:gd name="connsiteX1" fmla="*/ 4844596 w 4844596"/>
              <a:gd name="connsiteY1" fmla="*/ 0 h 1538472"/>
              <a:gd name="connsiteX2" fmla="*/ 3921884 w 4844596"/>
              <a:gd name="connsiteY2" fmla="*/ 1538472 h 1538472"/>
              <a:gd name="connsiteX3" fmla="*/ 689956 w 4844596"/>
              <a:gd name="connsiteY3" fmla="*/ 1239214 h 1538472"/>
              <a:gd name="connsiteX4" fmla="*/ 0 w 4844596"/>
              <a:gd name="connsiteY4" fmla="*/ 0 h 1538472"/>
              <a:gd name="connsiteX0" fmla="*/ 0 w 4844596"/>
              <a:gd name="connsiteY0" fmla="*/ 0 h 1887607"/>
              <a:gd name="connsiteX1" fmla="*/ 4844596 w 4844596"/>
              <a:gd name="connsiteY1" fmla="*/ 0 h 1887607"/>
              <a:gd name="connsiteX2" fmla="*/ 3381556 w 4844596"/>
              <a:gd name="connsiteY2" fmla="*/ 1887607 h 1887607"/>
              <a:gd name="connsiteX3" fmla="*/ 689956 w 4844596"/>
              <a:gd name="connsiteY3" fmla="*/ 1239214 h 1887607"/>
              <a:gd name="connsiteX4" fmla="*/ 0 w 4844596"/>
              <a:gd name="connsiteY4" fmla="*/ 0 h 1887607"/>
              <a:gd name="connsiteX0" fmla="*/ 0 w 4844596"/>
              <a:gd name="connsiteY0" fmla="*/ 0 h 1887607"/>
              <a:gd name="connsiteX1" fmla="*/ 4844596 w 4844596"/>
              <a:gd name="connsiteY1" fmla="*/ 0 h 1887607"/>
              <a:gd name="connsiteX2" fmla="*/ 3381556 w 4844596"/>
              <a:gd name="connsiteY2" fmla="*/ 1887607 h 1887607"/>
              <a:gd name="connsiteX3" fmla="*/ 1221971 w 4844596"/>
              <a:gd name="connsiteY3" fmla="*/ 1721352 h 1887607"/>
              <a:gd name="connsiteX4" fmla="*/ 0 w 4844596"/>
              <a:gd name="connsiteY4" fmla="*/ 0 h 188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596" h="1887607">
                <a:moveTo>
                  <a:pt x="0" y="0"/>
                </a:moveTo>
                <a:lnTo>
                  <a:pt x="4844596" y="0"/>
                </a:lnTo>
                <a:lnTo>
                  <a:pt x="3381556" y="1887607"/>
                </a:lnTo>
                <a:lnTo>
                  <a:pt x="1221971" y="1721352"/>
                </a:lnTo>
                <a:lnTo>
                  <a:pt x="0" y="0"/>
                </a:lnTo>
                <a:close/>
              </a:path>
            </a:pathLst>
          </a:custGeom>
          <a:noFill/>
        </p:spPr>
        <p:txBody>
          <a:bodyPr wrap="none" lIns="91440" tIns="45720" rIns="91440" bIns="45720">
            <a:prstTxWarp prst="textArchUp">
              <a:avLst/>
            </a:prstTxWarp>
            <a:spAutoFit/>
          </a:bodyPr>
          <a:lstStyle/>
          <a:p>
            <a:pPr algn="ctr"/>
            <a:r>
              <a:rPr lang="en-US" sz="4400" b="1" cap="none" spc="0" dirty="0">
                <a:ln w="0"/>
                <a:solidFill>
                  <a:schemeClr val="tx2"/>
                </a:solidFill>
                <a:effectLst>
                  <a:outerShdw blurRad="38100" dist="19050" dir="2700000" algn="tl" rotWithShape="0">
                    <a:schemeClr val="dk1">
                      <a:alpha val="40000"/>
                    </a:schemeClr>
                  </a:outerShdw>
                </a:effectLst>
              </a:rPr>
              <a:t>Nitrogen -Keep it in the cycle</a:t>
            </a:r>
          </a:p>
        </p:txBody>
      </p:sp>
      <p:sp>
        <p:nvSpPr>
          <p:cNvPr id="2" name="TextBox 1"/>
          <p:cNvSpPr txBox="1"/>
          <p:nvPr/>
        </p:nvSpPr>
        <p:spPr>
          <a:xfrm>
            <a:off x="3737496" y="2274973"/>
            <a:ext cx="1122218" cy="523220"/>
          </a:xfrm>
          <a:prstGeom prst="rect">
            <a:avLst/>
          </a:prstGeom>
          <a:noFill/>
        </p:spPr>
        <p:txBody>
          <a:bodyPr wrap="square" rtlCol="0">
            <a:spAutoFit/>
          </a:bodyPr>
          <a:lstStyle/>
          <a:p>
            <a:r>
              <a:rPr lang="en-US" sz="2800" b="1" dirty="0">
                <a:solidFill>
                  <a:schemeClr val="tx2">
                    <a:lumMod val="60000"/>
                    <a:lumOff val="40000"/>
                  </a:schemeClr>
                </a:solidFill>
                <a:latin typeface="Arial Black" panose="020B0A04020102020204" pitchFamily="34" charset="0"/>
              </a:rPr>
              <a:t>NO</a:t>
            </a:r>
            <a:r>
              <a:rPr lang="en-US" sz="2800" b="1" baseline="30000" dirty="0">
                <a:solidFill>
                  <a:schemeClr val="tx2">
                    <a:lumMod val="60000"/>
                    <a:lumOff val="40000"/>
                  </a:schemeClr>
                </a:solidFill>
                <a:latin typeface="Arial Black" panose="020B0A04020102020204" pitchFamily="34" charset="0"/>
              </a:rPr>
              <a:t>-</a:t>
            </a:r>
            <a:r>
              <a:rPr lang="en-US" sz="2800" b="1" baseline="-25000" dirty="0">
                <a:solidFill>
                  <a:schemeClr val="tx2">
                    <a:lumMod val="60000"/>
                    <a:lumOff val="40000"/>
                  </a:schemeClr>
                </a:solidFill>
                <a:latin typeface="Arial Black" panose="020B0A04020102020204" pitchFamily="34" charset="0"/>
              </a:rPr>
              <a:t>3</a:t>
            </a:r>
            <a:endParaRPr lang="en-US" sz="2800" b="1" dirty="0">
              <a:solidFill>
                <a:schemeClr val="tx2">
                  <a:lumMod val="60000"/>
                  <a:lumOff val="40000"/>
                </a:schemeClr>
              </a:solidFill>
              <a:latin typeface="Arial Black" panose="020B0A04020102020204" pitchFamily="34" charset="0"/>
            </a:endParaRPr>
          </a:p>
        </p:txBody>
      </p:sp>
      <p:sp>
        <p:nvSpPr>
          <p:cNvPr id="9" name="TextBox 8"/>
          <p:cNvSpPr txBox="1"/>
          <p:nvPr/>
        </p:nvSpPr>
        <p:spPr>
          <a:xfrm>
            <a:off x="2740574" y="3220715"/>
            <a:ext cx="1122218" cy="523220"/>
          </a:xfrm>
          <a:prstGeom prst="rect">
            <a:avLst/>
          </a:prstGeom>
          <a:noFill/>
        </p:spPr>
        <p:txBody>
          <a:bodyPr wrap="square" rtlCol="0">
            <a:spAutoFit/>
          </a:bodyPr>
          <a:lstStyle/>
          <a:p>
            <a:r>
              <a:rPr lang="en-US" sz="2800" b="1" dirty="0">
                <a:solidFill>
                  <a:schemeClr val="accent3">
                    <a:lumMod val="60000"/>
                    <a:lumOff val="40000"/>
                  </a:schemeClr>
                </a:solidFill>
                <a:latin typeface="Arial Narrow" panose="020B0606020202030204" pitchFamily="34" charset="0"/>
              </a:rPr>
              <a:t>NH</a:t>
            </a:r>
            <a:r>
              <a:rPr lang="en-US" sz="2800" b="1" baseline="30000" dirty="0">
                <a:solidFill>
                  <a:schemeClr val="accent3">
                    <a:lumMod val="60000"/>
                    <a:lumOff val="40000"/>
                  </a:schemeClr>
                </a:solidFill>
                <a:latin typeface="Arial Narrow" panose="020B0606020202030204" pitchFamily="34" charset="0"/>
              </a:rPr>
              <a:t>+</a:t>
            </a:r>
            <a:r>
              <a:rPr lang="en-US" sz="2800" b="1" baseline="-25000" dirty="0">
                <a:solidFill>
                  <a:schemeClr val="accent3">
                    <a:lumMod val="60000"/>
                    <a:lumOff val="40000"/>
                  </a:schemeClr>
                </a:solidFill>
                <a:latin typeface="Arial Narrow" panose="020B0606020202030204" pitchFamily="34" charset="0"/>
              </a:rPr>
              <a:t>4</a:t>
            </a:r>
            <a:endParaRPr lang="en-US" sz="2800" b="1" dirty="0">
              <a:solidFill>
                <a:schemeClr val="accent3">
                  <a:lumMod val="60000"/>
                  <a:lumOff val="40000"/>
                </a:schemeClr>
              </a:solidFill>
              <a:latin typeface="Arial Narrow" panose="020B0606020202030204" pitchFamily="34" charset="0"/>
            </a:endParaRPr>
          </a:p>
        </p:txBody>
      </p:sp>
      <p:sp>
        <p:nvSpPr>
          <p:cNvPr id="10" name="TextBox 9"/>
          <p:cNvSpPr txBox="1"/>
          <p:nvPr/>
        </p:nvSpPr>
        <p:spPr>
          <a:xfrm>
            <a:off x="7393455" y="2385527"/>
            <a:ext cx="918581" cy="523220"/>
          </a:xfrm>
          <a:prstGeom prst="rect">
            <a:avLst/>
          </a:prstGeom>
          <a:noFill/>
        </p:spPr>
        <p:txBody>
          <a:bodyPr wrap="square" rtlCol="0">
            <a:spAutoFit/>
          </a:bodyPr>
          <a:lstStyle/>
          <a:p>
            <a:r>
              <a:rPr lang="en-US" sz="2800" b="1" dirty="0">
                <a:solidFill>
                  <a:schemeClr val="tx2">
                    <a:lumMod val="60000"/>
                    <a:lumOff val="40000"/>
                  </a:schemeClr>
                </a:solidFill>
                <a:latin typeface="Calibri" panose="020F0502020204030204" pitchFamily="34" charset="0"/>
                <a:cs typeface="Calibri" panose="020F0502020204030204" pitchFamily="34" charset="0"/>
              </a:rPr>
              <a:t>NO</a:t>
            </a:r>
            <a:r>
              <a:rPr lang="en-US" sz="2800" b="1" baseline="-25000" dirty="0">
                <a:solidFill>
                  <a:schemeClr val="tx2">
                    <a:lumMod val="60000"/>
                    <a:lumOff val="40000"/>
                  </a:schemeClr>
                </a:solidFill>
                <a:latin typeface="Calibri" panose="020F0502020204030204" pitchFamily="34" charset="0"/>
                <a:cs typeface="Calibri" panose="020F0502020204030204" pitchFamily="34" charset="0"/>
              </a:rPr>
              <a:t>2</a:t>
            </a:r>
            <a:endParaRPr lang="en-US" sz="2800" dirty="0">
              <a:solidFill>
                <a:schemeClr val="tx2">
                  <a:lumMod val="60000"/>
                  <a:lumOff val="40000"/>
                </a:schemeClr>
              </a:solidFill>
              <a:latin typeface="Calibri" panose="020F0502020204030204" pitchFamily="34" charset="0"/>
              <a:cs typeface="Calibri" panose="020F0502020204030204" pitchFamily="34" charset="0"/>
            </a:endParaRPr>
          </a:p>
        </p:txBody>
      </p:sp>
      <p:sp>
        <p:nvSpPr>
          <p:cNvPr id="11" name="TextBox 10"/>
          <p:cNvSpPr txBox="1"/>
          <p:nvPr/>
        </p:nvSpPr>
        <p:spPr>
          <a:xfrm>
            <a:off x="2815461" y="4147343"/>
            <a:ext cx="1122218" cy="523220"/>
          </a:xfrm>
          <a:prstGeom prst="rect">
            <a:avLst/>
          </a:prstGeom>
          <a:noFill/>
        </p:spPr>
        <p:txBody>
          <a:bodyPr wrap="square" rtlCol="0">
            <a:spAutoFit/>
          </a:bodyPr>
          <a:lstStyle/>
          <a:p>
            <a:r>
              <a:rPr lang="en-US" sz="2800" b="1" dirty="0">
                <a:solidFill>
                  <a:schemeClr val="tx2">
                    <a:lumMod val="50000"/>
                  </a:schemeClr>
                </a:solidFill>
                <a:effectLst>
                  <a:outerShdw blurRad="38100" dist="38100" dir="2700000" algn="tl">
                    <a:srgbClr val="000000">
                      <a:alpha val="43137"/>
                    </a:srgbClr>
                  </a:outerShdw>
                </a:effectLst>
                <a:latin typeface="Arial Black" panose="020B0A04020102020204" pitchFamily="34" charset="0"/>
              </a:rPr>
              <a:t>NO</a:t>
            </a:r>
          </a:p>
        </p:txBody>
      </p:sp>
      <p:sp>
        <p:nvSpPr>
          <p:cNvPr id="13" name="TextBox 12"/>
          <p:cNvSpPr txBox="1"/>
          <p:nvPr/>
        </p:nvSpPr>
        <p:spPr>
          <a:xfrm>
            <a:off x="5382492" y="1619887"/>
            <a:ext cx="1122218" cy="523220"/>
          </a:xfrm>
          <a:prstGeom prst="rect">
            <a:avLst/>
          </a:prstGeom>
          <a:noFill/>
        </p:spPr>
        <p:txBody>
          <a:bodyPr wrap="square" rtlCol="0">
            <a:spAutoFit/>
          </a:bodyPr>
          <a:lstStyle/>
          <a:p>
            <a:r>
              <a:rPr lang="en-US" sz="2800" b="1" dirty="0">
                <a:solidFill>
                  <a:schemeClr val="bg2">
                    <a:lumMod val="25000"/>
                  </a:schemeClr>
                </a:solidFill>
                <a:latin typeface="Arial Black" panose="020B0A04020102020204" pitchFamily="34" charset="0"/>
              </a:rPr>
              <a:t>N</a:t>
            </a:r>
            <a:r>
              <a:rPr lang="en-US" sz="2800" b="1" baseline="-25000" dirty="0">
                <a:solidFill>
                  <a:schemeClr val="bg2">
                    <a:lumMod val="25000"/>
                  </a:schemeClr>
                </a:solidFill>
                <a:latin typeface="Arial Black" panose="020B0A04020102020204" pitchFamily="34" charset="0"/>
              </a:rPr>
              <a:t>2</a:t>
            </a:r>
            <a:r>
              <a:rPr lang="en-US" sz="2800" b="1" dirty="0">
                <a:solidFill>
                  <a:schemeClr val="bg2">
                    <a:lumMod val="25000"/>
                  </a:schemeClr>
                </a:solidFill>
                <a:latin typeface="Arial Black" panose="020B0A04020102020204" pitchFamily="34" charset="0"/>
              </a:rPr>
              <a:t>O</a:t>
            </a:r>
          </a:p>
        </p:txBody>
      </p:sp>
      <p:sp>
        <p:nvSpPr>
          <p:cNvPr id="15" name="TextBox 14"/>
          <p:cNvSpPr txBox="1"/>
          <p:nvPr/>
        </p:nvSpPr>
        <p:spPr>
          <a:xfrm>
            <a:off x="7393455" y="3312155"/>
            <a:ext cx="1122218" cy="523220"/>
          </a:xfrm>
          <a:prstGeom prst="rect">
            <a:avLst/>
          </a:prstGeom>
          <a:noFill/>
        </p:spPr>
        <p:txBody>
          <a:bodyPr wrap="square" rtlCol="0">
            <a:spAutoFit/>
          </a:bodyPr>
          <a:lstStyle/>
          <a:p>
            <a:r>
              <a:rPr lang="en-US" sz="2800" b="1" dirty="0">
                <a:solidFill>
                  <a:schemeClr val="accent3">
                    <a:lumMod val="60000"/>
                    <a:lumOff val="40000"/>
                  </a:schemeClr>
                </a:solidFill>
                <a:latin typeface="Arial Narrow" panose="020B0606020202030204" pitchFamily="34" charset="0"/>
              </a:rPr>
              <a:t>NH</a:t>
            </a:r>
            <a:r>
              <a:rPr lang="en-US" sz="2800" b="1" baseline="-25000" dirty="0">
                <a:solidFill>
                  <a:schemeClr val="accent3">
                    <a:lumMod val="60000"/>
                    <a:lumOff val="40000"/>
                  </a:schemeClr>
                </a:solidFill>
                <a:latin typeface="Arial Narrow" panose="020B0606020202030204" pitchFamily="34" charset="0"/>
              </a:rPr>
              <a:t>3</a:t>
            </a:r>
            <a:endParaRPr lang="en-US" sz="2800" b="1" dirty="0">
              <a:solidFill>
                <a:schemeClr val="accent3">
                  <a:lumMod val="60000"/>
                  <a:lumOff val="40000"/>
                </a:schemeClr>
              </a:solidFill>
              <a:latin typeface="Arial Narrow" panose="020B0606020202030204" pitchFamily="34" charset="0"/>
            </a:endParaRPr>
          </a:p>
        </p:txBody>
      </p:sp>
      <p:sp>
        <p:nvSpPr>
          <p:cNvPr id="17" name="TextBox 16"/>
          <p:cNvSpPr txBox="1"/>
          <p:nvPr/>
        </p:nvSpPr>
        <p:spPr>
          <a:xfrm>
            <a:off x="4335346" y="3312155"/>
            <a:ext cx="918581" cy="523220"/>
          </a:xfrm>
          <a:prstGeom prst="rect">
            <a:avLst/>
          </a:prstGeom>
          <a:noFill/>
        </p:spPr>
        <p:txBody>
          <a:bodyPr wrap="square" rtlCol="0">
            <a:spAutoFit/>
          </a:bodyPr>
          <a:lstStyle/>
          <a:p>
            <a:r>
              <a:rPr lang="en-US" sz="2800" b="1" dirty="0">
                <a:solidFill>
                  <a:schemeClr val="tx2">
                    <a:lumMod val="60000"/>
                    <a:lumOff val="40000"/>
                  </a:schemeClr>
                </a:solidFill>
                <a:latin typeface="Calibri" panose="020F0502020204030204" pitchFamily="34" charset="0"/>
                <a:cs typeface="Calibri" panose="020F0502020204030204" pitchFamily="34" charset="0"/>
              </a:rPr>
              <a:t>NO</a:t>
            </a:r>
            <a:r>
              <a:rPr lang="en-US" sz="2800" b="1" baseline="-25000" dirty="0">
                <a:solidFill>
                  <a:schemeClr val="tx2">
                    <a:lumMod val="60000"/>
                    <a:lumOff val="40000"/>
                  </a:schemeClr>
                </a:solidFill>
                <a:latin typeface="Calibri" panose="020F0502020204030204" pitchFamily="34" charset="0"/>
                <a:cs typeface="Calibri" panose="020F0502020204030204" pitchFamily="34" charset="0"/>
              </a:rPr>
              <a:t>2</a:t>
            </a:r>
            <a:endParaRPr lang="en-US" sz="2800" dirty="0">
              <a:solidFill>
                <a:schemeClr val="tx2">
                  <a:lumMod val="60000"/>
                  <a:lumOff val="40000"/>
                </a:schemeClr>
              </a:solidFill>
              <a:latin typeface="Calibri" panose="020F0502020204030204" pitchFamily="34" charset="0"/>
              <a:cs typeface="Calibri" panose="020F0502020204030204" pitchFamily="34" charset="0"/>
            </a:endParaRPr>
          </a:p>
        </p:txBody>
      </p:sp>
      <p:sp>
        <p:nvSpPr>
          <p:cNvPr id="18" name="TextBox 17"/>
          <p:cNvSpPr txBox="1"/>
          <p:nvPr/>
        </p:nvSpPr>
        <p:spPr>
          <a:xfrm>
            <a:off x="4012566" y="4465655"/>
            <a:ext cx="1122218" cy="523220"/>
          </a:xfrm>
          <a:prstGeom prst="rect">
            <a:avLst/>
          </a:prstGeom>
          <a:noFill/>
        </p:spPr>
        <p:txBody>
          <a:bodyPr wrap="square" rtlCol="0">
            <a:spAutoFit/>
          </a:bodyPr>
          <a:lstStyle/>
          <a:p>
            <a:r>
              <a:rPr lang="en-US" sz="2800" b="1" dirty="0">
                <a:solidFill>
                  <a:schemeClr val="tx2">
                    <a:lumMod val="60000"/>
                    <a:lumOff val="40000"/>
                  </a:schemeClr>
                </a:solidFill>
                <a:latin typeface="Arial Black" panose="020B0A04020102020204" pitchFamily="34" charset="0"/>
              </a:rPr>
              <a:t>NO</a:t>
            </a:r>
            <a:r>
              <a:rPr lang="en-US" sz="2800" b="1" baseline="30000" dirty="0">
                <a:solidFill>
                  <a:schemeClr val="tx2">
                    <a:lumMod val="60000"/>
                    <a:lumOff val="40000"/>
                  </a:schemeClr>
                </a:solidFill>
                <a:latin typeface="Arial Black" panose="020B0A04020102020204" pitchFamily="34" charset="0"/>
              </a:rPr>
              <a:t>-</a:t>
            </a:r>
            <a:r>
              <a:rPr lang="en-US" sz="2800" b="1" baseline="-25000" dirty="0">
                <a:solidFill>
                  <a:schemeClr val="tx2">
                    <a:lumMod val="60000"/>
                    <a:lumOff val="40000"/>
                  </a:schemeClr>
                </a:solidFill>
                <a:latin typeface="Arial Black" panose="020B0A04020102020204" pitchFamily="34" charset="0"/>
              </a:rPr>
              <a:t>3</a:t>
            </a:r>
            <a:endParaRPr lang="en-US" sz="2800" b="1" dirty="0">
              <a:solidFill>
                <a:schemeClr val="tx2">
                  <a:lumMod val="60000"/>
                  <a:lumOff val="40000"/>
                </a:schemeClr>
              </a:solidFill>
              <a:latin typeface="Arial Black" panose="020B0A04020102020204" pitchFamily="34" charset="0"/>
            </a:endParaRPr>
          </a:p>
        </p:txBody>
      </p:sp>
      <p:sp>
        <p:nvSpPr>
          <p:cNvPr id="19" name="TextBox 18"/>
          <p:cNvSpPr txBox="1"/>
          <p:nvPr/>
        </p:nvSpPr>
        <p:spPr>
          <a:xfrm>
            <a:off x="3672418" y="5380275"/>
            <a:ext cx="1122218" cy="523220"/>
          </a:xfrm>
          <a:prstGeom prst="rect">
            <a:avLst/>
          </a:prstGeom>
          <a:noFill/>
        </p:spPr>
        <p:txBody>
          <a:bodyPr wrap="square" rtlCol="0">
            <a:spAutoFit/>
          </a:bodyPr>
          <a:lstStyle/>
          <a:p>
            <a:r>
              <a:rPr lang="en-US" sz="2800" b="1" dirty="0">
                <a:solidFill>
                  <a:schemeClr val="bg2">
                    <a:lumMod val="25000"/>
                  </a:schemeClr>
                </a:solidFill>
                <a:latin typeface="Arial Black" panose="020B0A04020102020204" pitchFamily="34" charset="0"/>
              </a:rPr>
              <a:t>N</a:t>
            </a:r>
            <a:r>
              <a:rPr lang="en-US" sz="2800" b="1" baseline="-25000" dirty="0">
                <a:solidFill>
                  <a:schemeClr val="bg2">
                    <a:lumMod val="25000"/>
                  </a:schemeClr>
                </a:solidFill>
                <a:latin typeface="Arial Black" panose="020B0A04020102020204" pitchFamily="34" charset="0"/>
              </a:rPr>
              <a:t>2</a:t>
            </a:r>
            <a:r>
              <a:rPr lang="en-US" sz="2800" b="1" dirty="0">
                <a:solidFill>
                  <a:schemeClr val="bg2">
                    <a:lumMod val="25000"/>
                  </a:schemeClr>
                </a:solidFill>
                <a:latin typeface="Arial Black" panose="020B0A04020102020204" pitchFamily="34" charset="0"/>
              </a:rPr>
              <a:t>O</a:t>
            </a:r>
          </a:p>
        </p:txBody>
      </p:sp>
    </p:spTree>
    <p:extLst>
      <p:ext uri="{BB962C8B-B14F-4D97-AF65-F5344CB8AC3E}">
        <p14:creationId xmlns:p14="http://schemas.microsoft.com/office/powerpoint/2010/main" val="3835535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Trial 2: Systems Trial, Langgewens Research Farm</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rotWithShape="1">
          <a:blip r:embed="rId2"/>
          <a:srcRect t="-1520" r="11170" b="1"/>
          <a:stretch/>
        </p:blipFill>
        <p:spPr>
          <a:xfrm>
            <a:off x="5763722" y="1107673"/>
            <a:ext cx="3305464" cy="4978491"/>
          </a:xfrm>
          <a:prstGeom prst="rect">
            <a:avLst/>
          </a:prstGeom>
        </p:spPr>
      </p:pic>
      <p:pic>
        <p:nvPicPr>
          <p:cNvPr id="6" name="Picture 5"/>
          <p:cNvPicPr>
            <a:picLocks noChangeAspect="1"/>
          </p:cNvPicPr>
          <p:nvPr/>
        </p:nvPicPr>
        <p:blipFill>
          <a:blip r:embed="rId3"/>
          <a:stretch>
            <a:fillRect/>
          </a:stretch>
        </p:blipFill>
        <p:spPr>
          <a:xfrm>
            <a:off x="2941377" y="1196753"/>
            <a:ext cx="2754857" cy="48482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19" y="1196755"/>
            <a:ext cx="2613470" cy="4848200"/>
          </a:xfrm>
          <a:prstGeom prst="rect">
            <a:avLst/>
          </a:prstGeom>
        </p:spPr>
      </p:pic>
    </p:spTree>
    <p:extLst>
      <p:ext uri="{BB962C8B-B14F-4D97-AF65-F5344CB8AC3E}">
        <p14:creationId xmlns:p14="http://schemas.microsoft.com/office/powerpoint/2010/main" val="2717983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Trial layout &amp; Nitrogen applications</a:t>
            </a:r>
          </a:p>
        </p:txBody>
      </p:sp>
      <p:sp>
        <p:nvSpPr>
          <p:cNvPr id="3" name="Footer Placeholder 2"/>
          <p:cNvSpPr>
            <a:spLocks noGrp="1"/>
          </p:cNvSpPr>
          <p:nvPr>
            <p:ph type="ftr" sz="quarter" idx="3"/>
          </p:nvPr>
        </p:nvSpPr>
        <p:spPr/>
        <p:txBody>
          <a:bodyPr/>
          <a:lstStyle/>
          <a:p>
            <a:pPr defTabSz="685800">
              <a:defRPr/>
            </a:pPr>
            <a:endParaRPr lang="en-GB" dirty="0">
              <a:solidFill>
                <a:srgbClr val="998F86"/>
              </a:solidFill>
              <a:latin typeface="Century Gothic"/>
            </a:endParaRPr>
          </a:p>
        </p:txBody>
      </p:sp>
      <p:grpSp>
        <p:nvGrpSpPr>
          <p:cNvPr id="6" name="Group 5">
            <a:extLst>
              <a:ext uri="{FF2B5EF4-FFF2-40B4-BE49-F238E27FC236}">
                <a16:creationId xmlns:a16="http://schemas.microsoft.com/office/drawing/2014/main" id="{E8F9B1B5-755F-AB47-9FE3-1F7EBDE0E76B}"/>
              </a:ext>
            </a:extLst>
          </p:cNvPr>
          <p:cNvGrpSpPr/>
          <p:nvPr/>
        </p:nvGrpSpPr>
        <p:grpSpPr>
          <a:xfrm>
            <a:off x="7181179" y="1640097"/>
            <a:ext cx="1818329" cy="4068266"/>
            <a:chOff x="6011368" y="318667"/>
            <a:chExt cx="2617095" cy="6332097"/>
          </a:xfrm>
        </p:grpSpPr>
        <p:grpSp>
          <p:nvGrpSpPr>
            <p:cNvPr id="7" name="Group 6">
              <a:extLst>
                <a:ext uri="{FF2B5EF4-FFF2-40B4-BE49-F238E27FC236}">
                  <a16:creationId xmlns:a16="http://schemas.microsoft.com/office/drawing/2014/main" id="{E95461F9-543B-1F44-98CB-8CDAFA451E05}"/>
                </a:ext>
              </a:extLst>
            </p:cNvPr>
            <p:cNvGrpSpPr/>
            <p:nvPr/>
          </p:nvGrpSpPr>
          <p:grpSpPr>
            <a:xfrm>
              <a:off x="6011368" y="318667"/>
              <a:ext cx="2617095" cy="6332097"/>
              <a:chOff x="6401112" y="236583"/>
              <a:chExt cx="2617095" cy="6332097"/>
            </a:xfrm>
          </p:grpSpPr>
          <p:grpSp>
            <p:nvGrpSpPr>
              <p:cNvPr id="9" name="Group 8">
                <a:extLst>
                  <a:ext uri="{FF2B5EF4-FFF2-40B4-BE49-F238E27FC236}">
                    <a16:creationId xmlns:a16="http://schemas.microsoft.com/office/drawing/2014/main" id="{C5D0DBF8-6600-A34A-B7A0-DC2412304E67}"/>
                  </a:ext>
                </a:extLst>
              </p:cNvPr>
              <p:cNvGrpSpPr/>
              <p:nvPr/>
            </p:nvGrpSpPr>
            <p:grpSpPr>
              <a:xfrm>
                <a:off x="6445769" y="236583"/>
                <a:ext cx="2508135" cy="6332097"/>
                <a:chOff x="6414346" y="588496"/>
                <a:chExt cx="2259592" cy="6218614"/>
              </a:xfrm>
            </p:grpSpPr>
            <p:pic>
              <p:nvPicPr>
                <p:cNvPr id="17" name="Picture 16">
                  <a:extLst>
                    <a:ext uri="{FF2B5EF4-FFF2-40B4-BE49-F238E27FC236}">
                      <a16:creationId xmlns:a16="http://schemas.microsoft.com/office/drawing/2014/main" id="{02CD74DD-DD7D-F641-8830-DBE3E31488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75254" y="588497"/>
                  <a:ext cx="437161" cy="621740"/>
                </a:xfrm>
                <a:prstGeom prst="rect">
                  <a:avLst/>
                </a:prstGeom>
              </p:spPr>
            </p:pic>
            <p:pic>
              <p:nvPicPr>
                <p:cNvPr id="18" name="Picture 17">
                  <a:extLst>
                    <a:ext uri="{FF2B5EF4-FFF2-40B4-BE49-F238E27FC236}">
                      <a16:creationId xmlns:a16="http://schemas.microsoft.com/office/drawing/2014/main" id="{F550DC5C-FD00-A544-82EC-ED2969F3A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5958" y="588496"/>
                  <a:ext cx="437161" cy="621740"/>
                </a:xfrm>
                <a:prstGeom prst="rect">
                  <a:avLst/>
                </a:prstGeom>
              </p:spPr>
            </p:pic>
            <p:pic>
              <p:nvPicPr>
                <p:cNvPr id="21" name="Picture 20">
                  <a:extLst>
                    <a:ext uri="{FF2B5EF4-FFF2-40B4-BE49-F238E27FC236}">
                      <a16:creationId xmlns:a16="http://schemas.microsoft.com/office/drawing/2014/main" id="{D75E388E-E4F6-4E4B-BA54-E66AF5DCDE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5254" y="1292320"/>
                  <a:ext cx="437161" cy="621740"/>
                </a:xfrm>
                <a:prstGeom prst="rect">
                  <a:avLst/>
                </a:prstGeom>
              </p:spPr>
            </p:pic>
            <p:pic>
              <p:nvPicPr>
                <p:cNvPr id="22" name="Picture 21">
                  <a:extLst>
                    <a:ext uri="{FF2B5EF4-FFF2-40B4-BE49-F238E27FC236}">
                      <a16:creationId xmlns:a16="http://schemas.microsoft.com/office/drawing/2014/main" id="{640841BC-94F1-1C48-801C-0685691C8D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5958" y="1292319"/>
                  <a:ext cx="437161" cy="621740"/>
                </a:xfrm>
                <a:prstGeom prst="rect">
                  <a:avLst/>
                </a:prstGeom>
              </p:spPr>
            </p:pic>
            <p:pic>
              <p:nvPicPr>
                <p:cNvPr id="23" name="Picture 22">
                  <a:extLst>
                    <a:ext uri="{FF2B5EF4-FFF2-40B4-BE49-F238E27FC236}">
                      <a16:creationId xmlns:a16="http://schemas.microsoft.com/office/drawing/2014/main" id="{EEDECD3F-01C1-984C-B190-E21908B267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6662" y="1292319"/>
                  <a:ext cx="437161" cy="621740"/>
                </a:xfrm>
                <a:prstGeom prst="rect">
                  <a:avLst/>
                </a:prstGeom>
              </p:spPr>
            </p:pic>
            <p:pic>
              <p:nvPicPr>
                <p:cNvPr id="24" name="Picture 23">
                  <a:extLst>
                    <a:ext uri="{FF2B5EF4-FFF2-40B4-BE49-F238E27FC236}">
                      <a16:creationId xmlns:a16="http://schemas.microsoft.com/office/drawing/2014/main" id="{34920D22-27CB-BA4E-B2BE-3176EDAF95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5254" y="1996143"/>
                  <a:ext cx="437161" cy="621740"/>
                </a:xfrm>
                <a:prstGeom prst="rect">
                  <a:avLst/>
                </a:prstGeom>
              </p:spPr>
            </p:pic>
            <p:pic>
              <p:nvPicPr>
                <p:cNvPr id="25" name="Picture 24">
                  <a:extLst>
                    <a:ext uri="{FF2B5EF4-FFF2-40B4-BE49-F238E27FC236}">
                      <a16:creationId xmlns:a16="http://schemas.microsoft.com/office/drawing/2014/main" id="{2650B132-AEF4-214F-9532-0332A21DF6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6662" y="1996142"/>
                  <a:ext cx="437161" cy="621740"/>
                </a:xfrm>
                <a:prstGeom prst="rect">
                  <a:avLst/>
                </a:prstGeom>
              </p:spPr>
            </p:pic>
            <p:pic>
              <p:nvPicPr>
                <p:cNvPr id="26" name="Picture 25">
                  <a:extLst>
                    <a:ext uri="{FF2B5EF4-FFF2-40B4-BE49-F238E27FC236}">
                      <a16:creationId xmlns:a16="http://schemas.microsoft.com/office/drawing/2014/main" id="{04326B67-9C8C-3D48-A3BB-D089372482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6585" y="2699966"/>
                  <a:ext cx="437161" cy="621740"/>
                </a:xfrm>
                <a:prstGeom prst="rect">
                  <a:avLst/>
                </a:prstGeom>
              </p:spPr>
            </p:pic>
            <p:pic>
              <p:nvPicPr>
                <p:cNvPr id="27" name="Picture 26">
                  <a:extLst>
                    <a:ext uri="{FF2B5EF4-FFF2-40B4-BE49-F238E27FC236}">
                      <a16:creationId xmlns:a16="http://schemas.microsoft.com/office/drawing/2014/main" id="{5FE7E632-1388-954A-8EC0-4B6A0388A4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7289" y="2699965"/>
                  <a:ext cx="437161" cy="621740"/>
                </a:xfrm>
                <a:prstGeom prst="rect">
                  <a:avLst/>
                </a:prstGeom>
              </p:spPr>
            </p:pic>
            <p:pic>
              <p:nvPicPr>
                <p:cNvPr id="28" name="Picture 27">
                  <a:extLst>
                    <a:ext uri="{FF2B5EF4-FFF2-40B4-BE49-F238E27FC236}">
                      <a16:creationId xmlns:a16="http://schemas.microsoft.com/office/drawing/2014/main" id="{5922E622-8DB4-684B-A94D-FAAFC99917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8419" y="3403789"/>
                  <a:ext cx="437161" cy="621740"/>
                </a:xfrm>
                <a:prstGeom prst="rect">
                  <a:avLst/>
                </a:prstGeom>
              </p:spPr>
            </p:pic>
            <p:pic>
              <p:nvPicPr>
                <p:cNvPr id="30" name="Picture 29">
                  <a:extLst>
                    <a:ext uri="{FF2B5EF4-FFF2-40B4-BE49-F238E27FC236}">
                      <a16:creationId xmlns:a16="http://schemas.microsoft.com/office/drawing/2014/main" id="{F284BB02-C969-1943-A7E6-ED64FFA30B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5962" y="4107612"/>
                  <a:ext cx="393201" cy="621740"/>
                </a:xfrm>
                <a:prstGeom prst="rect">
                  <a:avLst/>
                </a:prstGeom>
              </p:spPr>
            </p:pic>
            <p:pic>
              <p:nvPicPr>
                <p:cNvPr id="32" name="Picture 31">
                  <a:extLst>
                    <a:ext uri="{FF2B5EF4-FFF2-40B4-BE49-F238E27FC236}">
                      <a16:creationId xmlns:a16="http://schemas.microsoft.com/office/drawing/2014/main" id="{834D7901-CD5C-F74C-8E56-13D6B89518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6666" y="4811434"/>
                  <a:ext cx="393201" cy="621740"/>
                </a:xfrm>
                <a:prstGeom prst="rect">
                  <a:avLst/>
                </a:prstGeom>
              </p:spPr>
            </p:pic>
            <p:pic>
              <p:nvPicPr>
                <p:cNvPr id="33" name="Picture 32">
                  <a:extLst>
                    <a:ext uri="{FF2B5EF4-FFF2-40B4-BE49-F238E27FC236}">
                      <a16:creationId xmlns:a16="http://schemas.microsoft.com/office/drawing/2014/main" id="{3C495FB2-66C1-2E4B-BD7B-378302A390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55948" y="5515258"/>
                  <a:ext cx="393201" cy="621740"/>
                </a:xfrm>
                <a:prstGeom prst="rect">
                  <a:avLst/>
                </a:prstGeom>
              </p:spPr>
            </p:pic>
            <p:pic>
              <p:nvPicPr>
                <p:cNvPr id="35" name="Picture 34">
                  <a:extLst>
                    <a:ext uri="{FF2B5EF4-FFF2-40B4-BE49-F238E27FC236}">
                      <a16:creationId xmlns:a16="http://schemas.microsoft.com/office/drawing/2014/main" id="{2D771721-7284-2649-895C-5F2E0F5AF1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07390" y="1292319"/>
                  <a:ext cx="488090" cy="602129"/>
                </a:xfrm>
                <a:prstGeom prst="rect">
                  <a:avLst/>
                </a:prstGeom>
              </p:spPr>
            </p:pic>
            <p:pic>
              <p:nvPicPr>
                <p:cNvPr id="36" name="Picture 35">
                  <a:extLst>
                    <a:ext uri="{FF2B5EF4-FFF2-40B4-BE49-F238E27FC236}">
                      <a16:creationId xmlns:a16="http://schemas.microsoft.com/office/drawing/2014/main" id="{4E180982-91BA-B54D-80B4-2485111DE1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94352" y="1967100"/>
                  <a:ext cx="488090" cy="602129"/>
                </a:xfrm>
                <a:prstGeom prst="rect">
                  <a:avLst/>
                </a:prstGeom>
              </p:spPr>
            </p:pic>
            <p:pic>
              <p:nvPicPr>
                <p:cNvPr id="37" name="Picture 36">
                  <a:extLst>
                    <a:ext uri="{FF2B5EF4-FFF2-40B4-BE49-F238E27FC236}">
                      <a16:creationId xmlns:a16="http://schemas.microsoft.com/office/drawing/2014/main" id="{974DC427-077B-E848-991A-B4803C6EBED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50557" y="1939584"/>
                  <a:ext cx="512061" cy="699728"/>
                </a:xfrm>
                <a:prstGeom prst="rect">
                  <a:avLst/>
                </a:prstGeom>
              </p:spPr>
            </p:pic>
            <p:pic>
              <p:nvPicPr>
                <p:cNvPr id="38" name="Picture 37">
                  <a:extLst>
                    <a:ext uri="{FF2B5EF4-FFF2-40B4-BE49-F238E27FC236}">
                      <a16:creationId xmlns:a16="http://schemas.microsoft.com/office/drawing/2014/main" id="{800DC031-FF27-D04C-944F-53D5D303E0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00973" y="2699009"/>
                  <a:ext cx="488090" cy="602129"/>
                </a:xfrm>
                <a:prstGeom prst="rect">
                  <a:avLst/>
                </a:prstGeom>
              </p:spPr>
            </p:pic>
            <p:pic>
              <p:nvPicPr>
                <p:cNvPr id="39" name="Picture 38">
                  <a:extLst>
                    <a:ext uri="{FF2B5EF4-FFF2-40B4-BE49-F238E27FC236}">
                      <a16:creationId xmlns:a16="http://schemas.microsoft.com/office/drawing/2014/main" id="{9E458E30-C6C0-3041-B76F-DA1BFB193C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6901048" y="3397759"/>
                  <a:ext cx="666124" cy="755105"/>
                </a:xfrm>
                <a:prstGeom prst="rect">
                  <a:avLst/>
                </a:prstGeom>
              </p:spPr>
            </p:pic>
            <p:pic>
              <p:nvPicPr>
                <p:cNvPr id="40" name="Picture 39">
                  <a:extLst>
                    <a:ext uri="{FF2B5EF4-FFF2-40B4-BE49-F238E27FC236}">
                      <a16:creationId xmlns:a16="http://schemas.microsoft.com/office/drawing/2014/main" id="{4C461C3A-8D83-9B4F-8D56-D8A182FB29A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85848" y="4822454"/>
                  <a:ext cx="488090" cy="602129"/>
                </a:xfrm>
                <a:prstGeom prst="rect">
                  <a:avLst/>
                </a:prstGeom>
              </p:spPr>
            </p:pic>
            <p:pic>
              <p:nvPicPr>
                <p:cNvPr id="42" name="Picture 41">
                  <a:extLst>
                    <a:ext uri="{FF2B5EF4-FFF2-40B4-BE49-F238E27FC236}">
                      <a16:creationId xmlns:a16="http://schemas.microsoft.com/office/drawing/2014/main" id="{E87BABCD-BEDF-4549-8143-143B73AAE53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141318" y="3661975"/>
                  <a:ext cx="477347" cy="379648"/>
                </a:xfrm>
                <a:prstGeom prst="rect">
                  <a:avLst/>
                </a:prstGeom>
              </p:spPr>
            </p:pic>
            <p:pic>
              <p:nvPicPr>
                <p:cNvPr id="44" name="Picture 43">
                  <a:extLst>
                    <a:ext uri="{FF2B5EF4-FFF2-40B4-BE49-F238E27FC236}">
                      <a16:creationId xmlns:a16="http://schemas.microsoft.com/office/drawing/2014/main" id="{9D3D3529-6063-A445-B930-174E315F1034}"/>
                    </a:ext>
                  </a:extLst>
                </p:cNvPr>
                <p:cNvPicPr>
                  <a:picLocks noChangeAspect="1"/>
                </p:cNvPicPr>
                <p:nvPr/>
              </p:nvPicPr>
              <p:blipFill>
                <a:blip r:embed="rId7" cstate="print">
                  <a:extLst>
                    <a:ext uri="{BEBA8EAE-BF5A-486C-A8C5-ECC9F3942E4B}">
                      <a14:imgProps xmlns:a14="http://schemas.microsoft.com/office/drawing/2010/main">
                        <a14:imgLayer r:embed="rId10">
                          <a14:imgEffect>
                            <a14:backgroundRemoval t="10000" b="90000" l="10000" r="90000">
                              <a14:foregroundMark x1="60853" y1="66448" x2="60853" y2="66448"/>
                              <a14:foregroundMark x1="57143" y1="65139" x2="57143" y2="65139"/>
                              <a14:foregroundMark x1="28942" y1="55810" x2="45826" y2="65303"/>
                            </a14:backgroundRemoval>
                          </a14:imgEffect>
                        </a14:imgLayer>
                      </a14:imgProps>
                    </a:ext>
                    <a:ext uri="{28A0092B-C50C-407E-A947-70E740481C1C}">
                      <a14:useLocalDpi xmlns:a14="http://schemas.microsoft.com/office/drawing/2010/main"/>
                    </a:ext>
                  </a:extLst>
                </a:blip>
                <a:stretch>
                  <a:fillRect/>
                </a:stretch>
              </p:blipFill>
              <p:spPr>
                <a:xfrm rot="19477299">
                  <a:off x="6414346" y="4826858"/>
                  <a:ext cx="666124" cy="755105"/>
                </a:xfrm>
                <a:prstGeom prst="rect">
                  <a:avLst/>
                </a:prstGeom>
              </p:spPr>
            </p:pic>
            <p:pic>
              <p:nvPicPr>
                <p:cNvPr id="45" name="Picture 44">
                  <a:extLst>
                    <a:ext uri="{FF2B5EF4-FFF2-40B4-BE49-F238E27FC236}">
                      <a16:creationId xmlns:a16="http://schemas.microsoft.com/office/drawing/2014/main" id="{D1D65513-5AF1-6940-AAD8-D1465F2E94D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6654616" y="5091074"/>
                  <a:ext cx="477347" cy="379648"/>
                </a:xfrm>
                <a:prstGeom prst="rect">
                  <a:avLst/>
                </a:prstGeom>
              </p:spPr>
            </p:pic>
            <p:pic>
              <p:nvPicPr>
                <p:cNvPr id="46" name="Picture 45">
                  <a:extLst>
                    <a:ext uri="{FF2B5EF4-FFF2-40B4-BE49-F238E27FC236}">
                      <a16:creationId xmlns:a16="http://schemas.microsoft.com/office/drawing/2014/main" id="{E9AAF402-82E0-464E-87D2-7C7D392780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7522849" y="4818239"/>
                  <a:ext cx="666124" cy="755105"/>
                </a:xfrm>
                <a:prstGeom prst="rect">
                  <a:avLst/>
                </a:prstGeom>
              </p:spPr>
            </p:pic>
            <p:pic>
              <p:nvPicPr>
                <p:cNvPr id="47" name="Picture 46">
                  <a:extLst>
                    <a:ext uri="{FF2B5EF4-FFF2-40B4-BE49-F238E27FC236}">
                      <a16:creationId xmlns:a16="http://schemas.microsoft.com/office/drawing/2014/main" id="{C76782B1-34E1-9946-BEF6-A44B1109A84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763119" y="5082455"/>
                  <a:ext cx="477347" cy="379648"/>
                </a:xfrm>
                <a:prstGeom prst="rect">
                  <a:avLst/>
                </a:prstGeom>
              </p:spPr>
            </p:pic>
            <p:grpSp>
              <p:nvGrpSpPr>
                <p:cNvPr id="48" name="Group 47">
                  <a:extLst>
                    <a:ext uri="{FF2B5EF4-FFF2-40B4-BE49-F238E27FC236}">
                      <a16:creationId xmlns:a16="http://schemas.microsoft.com/office/drawing/2014/main" id="{A50C4C39-7B0D-B644-A530-F7F8A5E0CA23}"/>
                    </a:ext>
                  </a:extLst>
                </p:cNvPr>
                <p:cNvGrpSpPr/>
                <p:nvPr/>
              </p:nvGrpSpPr>
              <p:grpSpPr>
                <a:xfrm>
                  <a:off x="6912210" y="4127630"/>
                  <a:ext cx="717617" cy="763541"/>
                  <a:chOff x="3407485" y="4930669"/>
                  <a:chExt cx="717617" cy="763541"/>
                </a:xfrm>
              </p:grpSpPr>
              <p:pic>
                <p:nvPicPr>
                  <p:cNvPr id="66" name="Picture 65">
                    <a:extLst>
                      <a:ext uri="{FF2B5EF4-FFF2-40B4-BE49-F238E27FC236}">
                        <a16:creationId xmlns:a16="http://schemas.microsoft.com/office/drawing/2014/main" id="{01D118BF-F059-374C-A7E9-5F3C8349A4B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p:blipFill>
                <p:spPr>
                  <a:xfrm>
                    <a:off x="3754915" y="4930669"/>
                    <a:ext cx="356739" cy="463445"/>
                  </a:xfrm>
                  <a:prstGeom prst="rect">
                    <a:avLst/>
                  </a:prstGeom>
                </p:spPr>
              </p:pic>
              <p:pic>
                <p:nvPicPr>
                  <p:cNvPr id="67" name="Picture 66">
                    <a:extLst>
                      <a:ext uri="{FF2B5EF4-FFF2-40B4-BE49-F238E27FC236}">
                        <a16:creationId xmlns:a16="http://schemas.microsoft.com/office/drawing/2014/main" id="{4C2BEE9C-E734-0841-9D26-C18EE4974CA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3407485" y="4939105"/>
                    <a:ext cx="666124" cy="755105"/>
                  </a:xfrm>
                  <a:prstGeom prst="rect">
                    <a:avLst/>
                  </a:prstGeom>
                </p:spPr>
              </p:pic>
              <p:pic>
                <p:nvPicPr>
                  <p:cNvPr id="68" name="Picture 67">
                    <a:extLst>
                      <a:ext uri="{FF2B5EF4-FFF2-40B4-BE49-F238E27FC236}">
                        <a16:creationId xmlns:a16="http://schemas.microsoft.com/office/drawing/2014/main" id="{2883277A-1654-454A-9F95-94169CBA96BA}"/>
                      </a:ext>
                    </a:extLst>
                  </p:cNvPr>
                  <p:cNvPicPr>
                    <a:picLocks noChangeAspect="1"/>
                  </p:cNvPicPr>
                  <p:nvPr/>
                </p:nvPicPr>
                <p:blipFill rotWithShape="1">
                  <a:blip r:embed="rId8" cstate="print">
                    <a:extLst>
                      <a:ext uri="{BEBA8EAE-BF5A-486C-A8C5-ECC9F3942E4B}">
                        <a14:imgProps xmlns:a14="http://schemas.microsoft.com/office/drawing/2010/main">
                          <a14:imgLayer r:embed="rId13">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3647755" y="5203321"/>
                    <a:ext cx="477347" cy="379648"/>
                  </a:xfrm>
                  <a:prstGeom prst="rect">
                    <a:avLst/>
                  </a:prstGeom>
                </p:spPr>
              </p:pic>
            </p:grpSp>
            <p:pic>
              <p:nvPicPr>
                <p:cNvPr id="50" name="Picture 49">
                  <a:extLst>
                    <a:ext uri="{FF2B5EF4-FFF2-40B4-BE49-F238E27FC236}">
                      <a16:creationId xmlns:a16="http://schemas.microsoft.com/office/drawing/2014/main" id="{5D4C5EDC-1598-FB45-AD9D-089AB97FB58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p:blipFill>
              <p:spPr>
                <a:xfrm>
                  <a:off x="7233159" y="5547507"/>
                  <a:ext cx="356739" cy="463445"/>
                </a:xfrm>
                <a:prstGeom prst="rect">
                  <a:avLst/>
                </a:prstGeom>
              </p:spPr>
            </p:pic>
            <p:pic>
              <p:nvPicPr>
                <p:cNvPr id="51" name="Picture 50">
                  <a:extLst>
                    <a:ext uri="{FF2B5EF4-FFF2-40B4-BE49-F238E27FC236}">
                      <a16:creationId xmlns:a16="http://schemas.microsoft.com/office/drawing/2014/main" id="{1E9D1A5E-84C4-2D4B-AB43-8346D0A1EED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6885729" y="5555943"/>
                  <a:ext cx="666124" cy="755105"/>
                </a:xfrm>
                <a:prstGeom prst="rect">
                  <a:avLst/>
                </a:prstGeom>
              </p:spPr>
            </p:pic>
            <p:pic>
              <p:nvPicPr>
                <p:cNvPr id="53" name="Picture 52">
                  <a:extLst>
                    <a:ext uri="{FF2B5EF4-FFF2-40B4-BE49-F238E27FC236}">
                      <a16:creationId xmlns:a16="http://schemas.microsoft.com/office/drawing/2014/main" id="{232943FE-920B-5548-A264-8A441556A6AF}"/>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719067" y="6267215"/>
                  <a:ext cx="527046" cy="531236"/>
                </a:xfrm>
                <a:prstGeom prst="rect">
                  <a:avLst/>
                </a:prstGeom>
              </p:spPr>
            </p:pic>
            <p:pic>
              <p:nvPicPr>
                <p:cNvPr id="54" name="Picture 53">
                  <a:extLst>
                    <a:ext uri="{FF2B5EF4-FFF2-40B4-BE49-F238E27FC236}">
                      <a16:creationId xmlns:a16="http://schemas.microsoft.com/office/drawing/2014/main" id="{6B39ADDA-E30A-EC46-9A47-924AE8D6B2C2}"/>
                    </a:ext>
                  </a:extLst>
                </p:cNvPr>
                <p:cNvPicPr>
                  <a:picLocks noChangeAspect="1"/>
                </p:cNvPicPr>
                <p:nvPr/>
              </p:nvPicPr>
              <p:blipFill rotWithShape="1">
                <a:blip r:embed="rId8" cstate="print">
                  <a:extLst>
                    <a:ext uri="{BEBA8EAE-BF5A-486C-A8C5-ECC9F3942E4B}">
                      <a14:imgProps xmlns:a14="http://schemas.microsoft.com/office/drawing/2010/main">
                        <a14:imgLayer r:embed="rId16">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6603986" y="6427462"/>
                  <a:ext cx="477347" cy="379648"/>
                </a:xfrm>
                <a:prstGeom prst="rect">
                  <a:avLst/>
                </a:prstGeom>
              </p:spPr>
            </p:pic>
            <p:sp>
              <p:nvSpPr>
                <p:cNvPr id="57" name="Freeform 56">
                  <a:extLst>
                    <a:ext uri="{FF2B5EF4-FFF2-40B4-BE49-F238E27FC236}">
                      <a16:creationId xmlns:a16="http://schemas.microsoft.com/office/drawing/2014/main" id="{E5E3B5EE-10B6-1C4A-9A2A-26C91EEC7066}"/>
                    </a:ext>
                  </a:extLst>
                </p:cNvPr>
                <p:cNvSpPr/>
                <p:nvPr/>
              </p:nvSpPr>
              <p:spPr>
                <a:xfrm rot="20922447">
                  <a:off x="7047864" y="6114703"/>
                  <a:ext cx="334537" cy="305026"/>
                </a:xfrm>
                <a:custGeom>
                  <a:avLst/>
                  <a:gdLst>
                    <a:gd name="connsiteX0" fmla="*/ 0 w 546410"/>
                    <a:gd name="connsiteY0" fmla="*/ 479502 h 479502"/>
                    <a:gd name="connsiteX1" fmla="*/ 356839 w 546410"/>
                    <a:gd name="connsiteY1" fmla="*/ 323385 h 479502"/>
                    <a:gd name="connsiteX2" fmla="*/ 546410 w 546410"/>
                    <a:gd name="connsiteY2" fmla="*/ 0 h 479502"/>
                  </a:gdLst>
                  <a:ahLst/>
                  <a:cxnLst>
                    <a:cxn ang="0">
                      <a:pos x="connsiteX0" y="connsiteY0"/>
                    </a:cxn>
                    <a:cxn ang="0">
                      <a:pos x="connsiteX1" y="connsiteY1"/>
                    </a:cxn>
                    <a:cxn ang="0">
                      <a:pos x="connsiteX2" y="connsiteY2"/>
                    </a:cxn>
                  </a:cxnLst>
                  <a:rect l="l" t="t" r="r" b="b"/>
                  <a:pathLst>
                    <a:path w="546410" h="479502">
                      <a:moveTo>
                        <a:pt x="0" y="479502"/>
                      </a:moveTo>
                      <a:cubicBezTo>
                        <a:pt x="132885" y="441402"/>
                        <a:pt x="265771" y="403302"/>
                        <a:pt x="356839" y="323385"/>
                      </a:cubicBezTo>
                      <a:cubicBezTo>
                        <a:pt x="447907" y="243468"/>
                        <a:pt x="497158" y="121734"/>
                        <a:pt x="546410" y="0"/>
                      </a:cubicBez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entury Gothic"/>
                  </a:endParaRPr>
                </a:p>
              </p:txBody>
            </p:sp>
            <p:pic>
              <p:nvPicPr>
                <p:cNvPr id="59" name="Picture 58">
                  <a:extLst>
                    <a:ext uri="{FF2B5EF4-FFF2-40B4-BE49-F238E27FC236}">
                      <a16:creationId xmlns:a16="http://schemas.microsoft.com/office/drawing/2014/main" id="{C726B4E8-AD92-2D42-9F43-1607922A0452}"/>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246747" y="5799042"/>
                  <a:ext cx="429242" cy="411120"/>
                </a:xfrm>
                <a:prstGeom prst="rect">
                  <a:avLst/>
                </a:prstGeom>
              </p:spPr>
            </p:pic>
          </p:grpSp>
          <p:cxnSp>
            <p:nvCxnSpPr>
              <p:cNvPr id="10" name="Straight Connector 9">
                <a:extLst>
                  <a:ext uri="{FF2B5EF4-FFF2-40B4-BE49-F238E27FC236}">
                    <a16:creationId xmlns:a16="http://schemas.microsoft.com/office/drawing/2014/main" id="{FDF32892-F1EF-324E-9A94-80E98BFEF2A2}"/>
                  </a:ext>
                </a:extLst>
              </p:cNvPr>
              <p:cNvCxnSpPr/>
              <p:nvPr/>
            </p:nvCxnSpPr>
            <p:spPr>
              <a:xfrm>
                <a:off x="6401112" y="914639"/>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78E809-F062-6240-B10F-BB5F3A346C8D}"/>
                  </a:ext>
                </a:extLst>
              </p:cNvPr>
              <p:cNvCxnSpPr/>
              <p:nvPr/>
            </p:nvCxnSpPr>
            <p:spPr>
              <a:xfrm>
                <a:off x="6401112" y="1622887"/>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53ABE8-5E3B-9D42-AC4B-9E33A94216E0}"/>
                  </a:ext>
                </a:extLst>
              </p:cNvPr>
              <p:cNvCxnSpPr/>
              <p:nvPr/>
            </p:nvCxnSpPr>
            <p:spPr>
              <a:xfrm>
                <a:off x="6401112" y="2331135"/>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2E7297-3258-ED4B-82A3-BA882DDA58EB}"/>
                  </a:ext>
                </a:extLst>
              </p:cNvPr>
              <p:cNvCxnSpPr/>
              <p:nvPr/>
            </p:nvCxnSpPr>
            <p:spPr>
              <a:xfrm>
                <a:off x="6401112" y="3039383"/>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DEEC34-F4C2-E245-888E-048F08A4AC67}"/>
                  </a:ext>
                </a:extLst>
              </p:cNvPr>
              <p:cNvCxnSpPr/>
              <p:nvPr/>
            </p:nvCxnSpPr>
            <p:spPr>
              <a:xfrm>
                <a:off x="6401112" y="3777611"/>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6A93B3-34AA-7C49-88C4-145B92427DA6}"/>
                  </a:ext>
                </a:extLst>
              </p:cNvPr>
              <p:cNvCxnSpPr/>
              <p:nvPr/>
            </p:nvCxnSpPr>
            <p:spPr>
              <a:xfrm>
                <a:off x="6401112" y="4485859"/>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9CC353-8F89-A040-9BEB-BC80FE7B1EB2}"/>
                  </a:ext>
                </a:extLst>
              </p:cNvPr>
              <p:cNvCxnSpPr/>
              <p:nvPr/>
            </p:nvCxnSpPr>
            <p:spPr>
              <a:xfrm>
                <a:off x="6401112" y="5209098"/>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8D6EB148-1233-7E40-B2FB-A34076407A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45943" y="2408102"/>
              <a:ext cx="568385" cy="712497"/>
            </a:xfrm>
            <a:prstGeom prst="rect">
              <a:avLst/>
            </a:prstGeom>
          </p:spPr>
        </p:pic>
      </p:grpSp>
      <p:sp>
        <p:nvSpPr>
          <p:cNvPr id="69" name="TextBox 68"/>
          <p:cNvSpPr txBox="1"/>
          <p:nvPr/>
        </p:nvSpPr>
        <p:spPr>
          <a:xfrm>
            <a:off x="6800267" y="1748512"/>
            <a:ext cx="731089" cy="3665106"/>
          </a:xfrm>
          <a:prstGeom prst="rect">
            <a:avLst/>
          </a:prstGeom>
          <a:noFill/>
        </p:spPr>
        <p:txBody>
          <a:bodyPr wrap="square" rtlCol="0">
            <a:spAutoFit/>
          </a:bodyPr>
          <a:lstStyle/>
          <a:p>
            <a:pPr defTabSz="685800">
              <a:spcAft>
                <a:spcPts val="1050"/>
              </a:spcAft>
              <a:defRPr/>
            </a:pPr>
            <a:r>
              <a:rPr lang="en-US" sz="2100" dirty="0">
                <a:solidFill>
                  <a:prstClr val="black"/>
                </a:solidFill>
                <a:latin typeface="Century Gothic"/>
              </a:rPr>
              <a:t>A</a:t>
            </a:r>
          </a:p>
          <a:p>
            <a:pPr defTabSz="685800">
              <a:spcAft>
                <a:spcPts val="1050"/>
              </a:spcAft>
              <a:defRPr/>
            </a:pPr>
            <a:r>
              <a:rPr lang="en-US" sz="2100" dirty="0">
                <a:solidFill>
                  <a:prstClr val="black"/>
                </a:solidFill>
                <a:latin typeface="Century Gothic"/>
              </a:rPr>
              <a:t>B</a:t>
            </a:r>
          </a:p>
          <a:p>
            <a:pPr defTabSz="685800">
              <a:spcAft>
                <a:spcPts val="1050"/>
              </a:spcAft>
              <a:defRPr/>
            </a:pPr>
            <a:r>
              <a:rPr lang="en-US" sz="2100" dirty="0">
                <a:solidFill>
                  <a:prstClr val="black"/>
                </a:solidFill>
                <a:latin typeface="Century Gothic"/>
              </a:rPr>
              <a:t>C</a:t>
            </a:r>
          </a:p>
          <a:p>
            <a:pPr defTabSz="685800">
              <a:spcAft>
                <a:spcPts val="1050"/>
              </a:spcAft>
              <a:defRPr/>
            </a:pPr>
            <a:r>
              <a:rPr lang="en-US" sz="2100" dirty="0">
                <a:solidFill>
                  <a:prstClr val="black"/>
                </a:solidFill>
                <a:latin typeface="Century Gothic"/>
              </a:rPr>
              <a:t>D</a:t>
            </a:r>
          </a:p>
          <a:p>
            <a:pPr defTabSz="685800">
              <a:spcAft>
                <a:spcPts val="1050"/>
              </a:spcAft>
              <a:defRPr/>
            </a:pPr>
            <a:r>
              <a:rPr lang="en-US" sz="2100" dirty="0">
                <a:solidFill>
                  <a:prstClr val="black"/>
                </a:solidFill>
                <a:latin typeface="Century Gothic"/>
              </a:rPr>
              <a:t>E</a:t>
            </a:r>
          </a:p>
          <a:p>
            <a:pPr defTabSz="685800">
              <a:spcAft>
                <a:spcPts val="1050"/>
              </a:spcAft>
              <a:defRPr/>
            </a:pPr>
            <a:r>
              <a:rPr lang="en-US" sz="2100" dirty="0">
                <a:solidFill>
                  <a:prstClr val="black"/>
                </a:solidFill>
                <a:latin typeface="Century Gothic"/>
              </a:rPr>
              <a:t>F</a:t>
            </a:r>
          </a:p>
          <a:p>
            <a:pPr defTabSz="685800">
              <a:spcAft>
                <a:spcPts val="1050"/>
              </a:spcAft>
              <a:defRPr/>
            </a:pPr>
            <a:r>
              <a:rPr lang="en-US" sz="2100" dirty="0">
                <a:solidFill>
                  <a:prstClr val="black"/>
                </a:solidFill>
                <a:latin typeface="Century Gothic"/>
              </a:rPr>
              <a:t>G</a:t>
            </a:r>
          </a:p>
          <a:p>
            <a:pPr defTabSz="685800">
              <a:spcAft>
                <a:spcPts val="1050"/>
              </a:spcAft>
              <a:defRPr/>
            </a:pPr>
            <a:r>
              <a:rPr lang="en-US" sz="2100" dirty="0">
                <a:solidFill>
                  <a:prstClr val="black"/>
                </a:solidFill>
                <a:latin typeface="Century Gothic"/>
              </a:rPr>
              <a:t>H</a:t>
            </a:r>
          </a:p>
        </p:txBody>
      </p:sp>
      <p:pic>
        <p:nvPicPr>
          <p:cNvPr id="70" name="Picture 69">
            <a:extLst>
              <a:ext uri="{FF2B5EF4-FFF2-40B4-BE49-F238E27FC236}">
                <a16:creationId xmlns:a16="http://schemas.microsoft.com/office/drawing/2014/main" id="{EF93A321-FAC1-F644-83F5-C85939806FB6}"/>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5350318" y="4174050"/>
            <a:ext cx="779032" cy="568375"/>
          </a:xfrm>
          <a:prstGeom prst="rect">
            <a:avLst/>
          </a:prstGeom>
        </p:spPr>
      </p:pic>
      <p:sp>
        <p:nvSpPr>
          <p:cNvPr id="71" name="Left Brace 70">
            <a:extLst>
              <a:ext uri="{FF2B5EF4-FFF2-40B4-BE49-F238E27FC236}">
                <a16:creationId xmlns:a16="http://schemas.microsoft.com/office/drawing/2014/main" id="{2DFC113B-7AAC-0B44-A5B6-92B608D9D9EE}"/>
              </a:ext>
            </a:extLst>
          </p:cNvPr>
          <p:cNvSpPr/>
          <p:nvPr/>
        </p:nvSpPr>
        <p:spPr>
          <a:xfrm>
            <a:off x="6036334" y="3697497"/>
            <a:ext cx="677861" cy="1519333"/>
          </a:xfrm>
          <a:prstGeom prst="leftBrace">
            <a:avLst>
              <a:gd name="adj1" fmla="val 36104"/>
              <a:gd name="adj2" fmla="val 5212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GB" sz="1350">
              <a:solidFill>
                <a:prstClr val="black"/>
              </a:solidFill>
              <a:latin typeface="Century Gothic"/>
            </a:endParaRPr>
          </a:p>
        </p:txBody>
      </p:sp>
      <p:graphicFrame>
        <p:nvGraphicFramePr>
          <p:cNvPr id="55" name="Table 54"/>
          <p:cNvGraphicFramePr>
            <a:graphicFrameLocks noGrp="1"/>
          </p:cNvGraphicFramePr>
          <p:nvPr/>
        </p:nvGraphicFramePr>
        <p:xfrm>
          <a:off x="295275" y="1640094"/>
          <a:ext cx="5005503" cy="3956340"/>
        </p:xfrm>
        <a:graphic>
          <a:graphicData uri="http://schemas.openxmlformats.org/drawingml/2006/table">
            <a:tbl>
              <a:tblPr firstRow="1" bandRow="1">
                <a:tableStyleId>{5C22544A-7EE6-4342-B048-85BDC9FD1C3A}</a:tableStyleId>
              </a:tblPr>
              <a:tblGrid>
                <a:gridCol w="1668501">
                  <a:extLst>
                    <a:ext uri="{9D8B030D-6E8A-4147-A177-3AD203B41FA5}">
                      <a16:colId xmlns:a16="http://schemas.microsoft.com/office/drawing/2014/main" val="575014318"/>
                    </a:ext>
                  </a:extLst>
                </a:gridCol>
                <a:gridCol w="1668501">
                  <a:extLst>
                    <a:ext uri="{9D8B030D-6E8A-4147-A177-3AD203B41FA5}">
                      <a16:colId xmlns:a16="http://schemas.microsoft.com/office/drawing/2014/main" val="3134867085"/>
                    </a:ext>
                  </a:extLst>
                </a:gridCol>
                <a:gridCol w="1668501">
                  <a:extLst>
                    <a:ext uri="{9D8B030D-6E8A-4147-A177-3AD203B41FA5}">
                      <a16:colId xmlns:a16="http://schemas.microsoft.com/office/drawing/2014/main" val="3440354303"/>
                    </a:ext>
                  </a:extLst>
                </a:gridCol>
              </a:tblGrid>
              <a:tr h="395634">
                <a:tc rowSpan="2">
                  <a:txBody>
                    <a:bodyPr/>
                    <a:lstStyle/>
                    <a:p>
                      <a:pPr algn="ctr"/>
                      <a:r>
                        <a:rPr lang="en-US" sz="1500" dirty="0"/>
                        <a:t>System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500" dirty="0"/>
                        <a:t>Nitrogen application (kg/ha)</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8310582"/>
                  </a:ext>
                </a:extLst>
              </a:tr>
              <a:tr h="395634">
                <a:tc vMerge="1">
                  <a:txBody>
                    <a:bodyPr/>
                    <a:lstStyle/>
                    <a:p>
                      <a:endParaRPr lang="en-US" dirty="0"/>
                    </a:p>
                  </a:txBody>
                  <a:tcPr/>
                </a:tc>
                <a:tc>
                  <a:txBody>
                    <a:bodyPr/>
                    <a:lstStyle/>
                    <a:p>
                      <a:pPr algn="ctr"/>
                      <a:r>
                        <a:rPr lang="en-US" sz="1500" b="1" kern="1200" dirty="0">
                          <a:solidFill>
                            <a:schemeClr val="lt1"/>
                          </a:solidFill>
                          <a:latin typeface="+mn-lt"/>
                          <a:ea typeface="+mn-ea"/>
                          <a:cs typeface="+mn-cs"/>
                        </a:rPr>
                        <a:t>2002-2021</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500" b="1" kern="1200" dirty="0">
                          <a:solidFill>
                            <a:schemeClr val="lt1"/>
                          </a:solidFill>
                          <a:latin typeface="+mn-lt"/>
                          <a:ea typeface="+mn-ea"/>
                          <a:cs typeface="+mn-cs"/>
                        </a:rPr>
                        <a:t>2016-2021</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497909810"/>
                  </a:ext>
                </a:extLst>
              </a:tr>
              <a:tr h="395634">
                <a:tc>
                  <a:txBody>
                    <a:bodyPr/>
                    <a:lstStyle/>
                    <a:p>
                      <a:pPr algn="ctr"/>
                      <a:r>
                        <a:rPr lang="en-US" sz="1500" dirty="0"/>
                        <a:t>A</a:t>
                      </a:r>
                    </a:p>
                  </a:txBody>
                  <a:tcPr marL="68580" marR="68580" marT="34290" marB="34290">
                    <a:lnT w="12700" cap="flat" cmpd="sng" algn="ctr">
                      <a:solidFill>
                        <a:schemeClr val="bg1"/>
                      </a:solidFill>
                      <a:prstDash val="solid"/>
                      <a:round/>
                      <a:headEnd type="none" w="med" len="med"/>
                      <a:tailEnd type="none" w="med" len="med"/>
                    </a:lnT>
                  </a:tcPr>
                </a:tc>
                <a:tc>
                  <a:txBody>
                    <a:bodyPr/>
                    <a:lstStyle/>
                    <a:p>
                      <a:pPr algn="ctr"/>
                      <a:r>
                        <a:rPr lang="en-US" sz="1500" dirty="0"/>
                        <a:t>79</a:t>
                      </a:r>
                    </a:p>
                  </a:txBody>
                  <a:tcPr marL="68580" marR="68580" marT="34290" marB="34290">
                    <a:lnT w="12700" cap="flat" cmpd="sng" algn="ctr">
                      <a:solidFill>
                        <a:schemeClr val="bg1"/>
                      </a:solidFill>
                      <a:prstDash val="solid"/>
                      <a:round/>
                      <a:headEnd type="none" w="med" len="med"/>
                      <a:tailEnd type="none" w="med" len="med"/>
                    </a:lnT>
                  </a:tcPr>
                </a:tc>
                <a:tc>
                  <a:txBody>
                    <a:bodyPr/>
                    <a:lstStyle/>
                    <a:p>
                      <a:pPr algn="ctr"/>
                      <a:r>
                        <a:rPr lang="en-US" sz="1500" dirty="0"/>
                        <a:t>61</a:t>
                      </a:r>
                    </a:p>
                  </a:txBody>
                  <a:tcPr marL="68580" marR="68580" marT="34290" marB="3429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5348655"/>
                  </a:ext>
                </a:extLst>
              </a:tr>
              <a:tr h="395634">
                <a:tc>
                  <a:txBody>
                    <a:bodyPr/>
                    <a:lstStyle/>
                    <a:p>
                      <a:pPr algn="ctr"/>
                      <a:r>
                        <a:rPr lang="en-US" sz="1500" dirty="0"/>
                        <a:t>B</a:t>
                      </a:r>
                    </a:p>
                  </a:txBody>
                  <a:tcPr marL="68580" marR="68580" marT="34290" marB="34290"/>
                </a:tc>
                <a:tc>
                  <a:txBody>
                    <a:bodyPr/>
                    <a:lstStyle/>
                    <a:p>
                      <a:pPr algn="ctr"/>
                      <a:r>
                        <a:rPr lang="en-US" sz="1500" dirty="0"/>
                        <a:t>81</a:t>
                      </a:r>
                    </a:p>
                  </a:txBody>
                  <a:tcPr marL="68580" marR="68580" marT="34290" marB="34290"/>
                </a:tc>
                <a:tc>
                  <a:txBody>
                    <a:bodyPr/>
                    <a:lstStyle/>
                    <a:p>
                      <a:pPr algn="ctr"/>
                      <a:r>
                        <a:rPr lang="en-US" sz="1500" dirty="0"/>
                        <a:t>65</a:t>
                      </a:r>
                    </a:p>
                  </a:txBody>
                  <a:tcPr marL="68580" marR="68580" marT="34290" marB="34290"/>
                </a:tc>
                <a:extLst>
                  <a:ext uri="{0D108BD9-81ED-4DB2-BD59-A6C34878D82A}">
                    <a16:rowId xmlns:a16="http://schemas.microsoft.com/office/drawing/2014/main" val="3653691469"/>
                  </a:ext>
                </a:extLst>
              </a:tr>
              <a:tr h="395634">
                <a:tc>
                  <a:txBody>
                    <a:bodyPr/>
                    <a:lstStyle/>
                    <a:p>
                      <a:pPr algn="ctr"/>
                      <a:r>
                        <a:rPr lang="en-US" sz="1500" dirty="0"/>
                        <a:t>C</a:t>
                      </a:r>
                    </a:p>
                  </a:txBody>
                  <a:tcPr marL="68580" marR="68580" marT="34290" marB="34290"/>
                </a:tc>
                <a:tc>
                  <a:txBody>
                    <a:bodyPr/>
                    <a:lstStyle/>
                    <a:p>
                      <a:pPr algn="ctr"/>
                      <a:r>
                        <a:rPr lang="en-US" sz="1500" dirty="0"/>
                        <a:t>73</a:t>
                      </a:r>
                    </a:p>
                  </a:txBody>
                  <a:tcPr marL="68580" marR="68580" marT="34290" marB="34290"/>
                </a:tc>
                <a:tc>
                  <a:txBody>
                    <a:bodyPr/>
                    <a:lstStyle/>
                    <a:p>
                      <a:pPr algn="ctr"/>
                      <a:r>
                        <a:rPr lang="en-US" sz="1500" dirty="0"/>
                        <a:t>59</a:t>
                      </a:r>
                    </a:p>
                  </a:txBody>
                  <a:tcPr marL="68580" marR="68580" marT="34290" marB="34290"/>
                </a:tc>
                <a:extLst>
                  <a:ext uri="{0D108BD9-81ED-4DB2-BD59-A6C34878D82A}">
                    <a16:rowId xmlns:a16="http://schemas.microsoft.com/office/drawing/2014/main" val="1216329513"/>
                  </a:ext>
                </a:extLst>
              </a:tr>
              <a:tr h="395634">
                <a:tc>
                  <a:txBody>
                    <a:bodyPr/>
                    <a:lstStyle/>
                    <a:p>
                      <a:pPr algn="ctr"/>
                      <a:r>
                        <a:rPr lang="en-US" sz="1500" dirty="0"/>
                        <a:t>D</a:t>
                      </a:r>
                    </a:p>
                  </a:txBody>
                  <a:tcPr marL="68580" marR="68580" marT="34290" marB="34290"/>
                </a:tc>
                <a:tc>
                  <a:txBody>
                    <a:bodyPr/>
                    <a:lstStyle/>
                    <a:p>
                      <a:pPr algn="ctr"/>
                      <a:r>
                        <a:rPr lang="en-US" sz="1500" dirty="0"/>
                        <a:t>81</a:t>
                      </a:r>
                    </a:p>
                  </a:txBody>
                  <a:tcPr marL="68580" marR="68580" marT="34290" marB="34290"/>
                </a:tc>
                <a:tc>
                  <a:txBody>
                    <a:bodyPr/>
                    <a:lstStyle/>
                    <a:p>
                      <a:pPr algn="ctr"/>
                      <a:r>
                        <a:rPr lang="en-US" sz="1500" dirty="0"/>
                        <a:t>65</a:t>
                      </a:r>
                    </a:p>
                  </a:txBody>
                  <a:tcPr marL="68580" marR="68580" marT="34290" marB="34290"/>
                </a:tc>
                <a:extLst>
                  <a:ext uri="{0D108BD9-81ED-4DB2-BD59-A6C34878D82A}">
                    <a16:rowId xmlns:a16="http://schemas.microsoft.com/office/drawing/2014/main" val="2522475202"/>
                  </a:ext>
                </a:extLst>
              </a:tr>
              <a:tr h="395634">
                <a:tc>
                  <a:txBody>
                    <a:bodyPr/>
                    <a:lstStyle/>
                    <a:p>
                      <a:pPr algn="ctr"/>
                      <a:r>
                        <a:rPr lang="en-US" sz="1500" dirty="0"/>
                        <a:t>E</a:t>
                      </a:r>
                    </a:p>
                  </a:txBody>
                  <a:tcPr marL="68580" marR="68580" marT="34290" marB="34290"/>
                </a:tc>
                <a:tc>
                  <a:txBody>
                    <a:bodyPr/>
                    <a:lstStyle/>
                    <a:p>
                      <a:pPr algn="ctr"/>
                      <a:r>
                        <a:rPr lang="en-US" sz="1500" dirty="0"/>
                        <a:t>54</a:t>
                      </a:r>
                    </a:p>
                  </a:txBody>
                  <a:tcPr marL="68580" marR="68580" marT="34290" marB="34290"/>
                </a:tc>
                <a:tc>
                  <a:txBody>
                    <a:bodyPr/>
                    <a:lstStyle/>
                    <a:p>
                      <a:pPr algn="ctr"/>
                      <a:r>
                        <a:rPr lang="en-US" sz="1500" dirty="0"/>
                        <a:t>33</a:t>
                      </a:r>
                    </a:p>
                  </a:txBody>
                  <a:tcPr marL="68580" marR="68580" marT="34290" marB="34290"/>
                </a:tc>
                <a:extLst>
                  <a:ext uri="{0D108BD9-81ED-4DB2-BD59-A6C34878D82A}">
                    <a16:rowId xmlns:a16="http://schemas.microsoft.com/office/drawing/2014/main" val="2149826505"/>
                  </a:ext>
                </a:extLst>
              </a:tr>
              <a:tr h="395634">
                <a:tc>
                  <a:txBody>
                    <a:bodyPr/>
                    <a:lstStyle/>
                    <a:p>
                      <a:pPr algn="ctr"/>
                      <a:r>
                        <a:rPr lang="en-US" sz="1500" dirty="0"/>
                        <a:t>F</a:t>
                      </a:r>
                    </a:p>
                  </a:txBody>
                  <a:tcPr marL="68580" marR="68580" marT="34290" marB="34290"/>
                </a:tc>
                <a:tc>
                  <a:txBody>
                    <a:bodyPr/>
                    <a:lstStyle/>
                    <a:p>
                      <a:pPr algn="ctr"/>
                      <a:r>
                        <a:rPr lang="en-US" sz="1500" dirty="0"/>
                        <a:t>54</a:t>
                      </a:r>
                    </a:p>
                  </a:txBody>
                  <a:tcPr marL="68580" marR="68580" marT="34290" marB="34290"/>
                </a:tc>
                <a:tc>
                  <a:txBody>
                    <a:bodyPr/>
                    <a:lstStyle/>
                    <a:p>
                      <a:pPr algn="ctr"/>
                      <a:r>
                        <a:rPr lang="en-US" sz="1500" dirty="0"/>
                        <a:t>35</a:t>
                      </a:r>
                    </a:p>
                  </a:txBody>
                  <a:tcPr marL="68580" marR="68580" marT="34290" marB="34290"/>
                </a:tc>
                <a:extLst>
                  <a:ext uri="{0D108BD9-81ED-4DB2-BD59-A6C34878D82A}">
                    <a16:rowId xmlns:a16="http://schemas.microsoft.com/office/drawing/2014/main" val="2947388667"/>
                  </a:ext>
                </a:extLst>
              </a:tr>
              <a:tr h="395634">
                <a:tc>
                  <a:txBody>
                    <a:bodyPr/>
                    <a:lstStyle/>
                    <a:p>
                      <a:pPr algn="ctr"/>
                      <a:r>
                        <a:rPr lang="en-US" sz="1500" dirty="0"/>
                        <a:t>G</a:t>
                      </a:r>
                    </a:p>
                  </a:txBody>
                  <a:tcPr marL="68580" marR="68580" marT="34290" marB="34290"/>
                </a:tc>
                <a:tc>
                  <a:txBody>
                    <a:bodyPr/>
                    <a:lstStyle/>
                    <a:p>
                      <a:pPr algn="ctr"/>
                      <a:r>
                        <a:rPr lang="en-US" sz="1500" dirty="0"/>
                        <a:t>54</a:t>
                      </a:r>
                    </a:p>
                  </a:txBody>
                  <a:tcPr marL="68580" marR="68580" marT="34290" marB="34290"/>
                </a:tc>
                <a:tc>
                  <a:txBody>
                    <a:bodyPr/>
                    <a:lstStyle/>
                    <a:p>
                      <a:pPr algn="ctr"/>
                      <a:r>
                        <a:rPr lang="en-US" sz="1500" dirty="0"/>
                        <a:t>35</a:t>
                      </a:r>
                    </a:p>
                  </a:txBody>
                  <a:tcPr marL="68580" marR="68580" marT="34290" marB="34290"/>
                </a:tc>
                <a:extLst>
                  <a:ext uri="{0D108BD9-81ED-4DB2-BD59-A6C34878D82A}">
                    <a16:rowId xmlns:a16="http://schemas.microsoft.com/office/drawing/2014/main" val="3621811114"/>
                  </a:ext>
                </a:extLst>
              </a:tr>
              <a:tr h="395634">
                <a:tc>
                  <a:txBody>
                    <a:bodyPr/>
                    <a:lstStyle/>
                    <a:p>
                      <a:pPr algn="ctr"/>
                      <a:r>
                        <a:rPr lang="en-US" sz="1500" dirty="0"/>
                        <a:t>H</a:t>
                      </a:r>
                    </a:p>
                  </a:txBody>
                  <a:tcPr marL="68580" marR="68580" marT="34290" marB="34290"/>
                </a:tc>
                <a:tc>
                  <a:txBody>
                    <a:bodyPr/>
                    <a:lstStyle/>
                    <a:p>
                      <a:pPr algn="ctr"/>
                      <a:r>
                        <a:rPr lang="en-US" sz="1500" dirty="0"/>
                        <a:t>54</a:t>
                      </a:r>
                    </a:p>
                  </a:txBody>
                  <a:tcPr marL="68580" marR="68580" marT="34290" marB="34290"/>
                </a:tc>
                <a:tc>
                  <a:txBody>
                    <a:bodyPr/>
                    <a:lstStyle/>
                    <a:p>
                      <a:pPr algn="ctr"/>
                      <a:r>
                        <a:rPr lang="en-US" sz="1500" dirty="0"/>
                        <a:t>33</a:t>
                      </a:r>
                    </a:p>
                  </a:txBody>
                  <a:tcPr marL="68580" marR="68580" marT="34290" marB="34290"/>
                </a:tc>
                <a:extLst>
                  <a:ext uri="{0D108BD9-81ED-4DB2-BD59-A6C34878D82A}">
                    <a16:rowId xmlns:a16="http://schemas.microsoft.com/office/drawing/2014/main" val="1907675811"/>
                  </a:ext>
                </a:extLst>
              </a:tr>
            </a:tbl>
          </a:graphicData>
        </a:graphic>
      </p:graphicFrame>
      <p:pic>
        <p:nvPicPr>
          <p:cNvPr id="56" name="Picture 55">
            <a:extLst>
              <a:ext uri="{FF2B5EF4-FFF2-40B4-BE49-F238E27FC236}">
                <a16:creationId xmlns:a16="http://schemas.microsoft.com/office/drawing/2014/main" id="{F550DC5C-FD00-A544-82EC-ED2969F3A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8806" y="1626977"/>
            <a:ext cx="337144" cy="406747"/>
          </a:xfrm>
          <a:prstGeom prst="rect">
            <a:avLst/>
          </a:prstGeom>
        </p:spPr>
      </p:pic>
      <p:pic>
        <p:nvPicPr>
          <p:cNvPr id="58" name="Picture 57">
            <a:extLst>
              <a:ext uri="{FF2B5EF4-FFF2-40B4-BE49-F238E27FC236}">
                <a16:creationId xmlns:a16="http://schemas.microsoft.com/office/drawing/2014/main" id="{F550DC5C-FD00-A544-82EC-ED2969F3A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12204" y="1626976"/>
            <a:ext cx="337144" cy="406747"/>
          </a:xfrm>
          <a:prstGeom prst="rect">
            <a:avLst/>
          </a:prstGeom>
        </p:spPr>
      </p:pic>
      <p:pic>
        <p:nvPicPr>
          <p:cNvPr id="60" name="Picture 59">
            <a:extLst>
              <a:ext uri="{FF2B5EF4-FFF2-40B4-BE49-F238E27FC236}">
                <a16:creationId xmlns:a16="http://schemas.microsoft.com/office/drawing/2014/main" id="{F550DC5C-FD00-A544-82EC-ED2969F3A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8806" y="3454030"/>
            <a:ext cx="337144" cy="406747"/>
          </a:xfrm>
          <a:prstGeom prst="rect">
            <a:avLst/>
          </a:prstGeom>
        </p:spPr>
      </p:pic>
      <p:pic>
        <p:nvPicPr>
          <p:cNvPr id="61" name="Picture 60">
            <a:extLst>
              <a:ext uri="{FF2B5EF4-FFF2-40B4-BE49-F238E27FC236}">
                <a16:creationId xmlns:a16="http://schemas.microsoft.com/office/drawing/2014/main" id="{F550DC5C-FD00-A544-82EC-ED2969F3A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3785" y="3913140"/>
            <a:ext cx="337144" cy="406747"/>
          </a:xfrm>
          <a:prstGeom prst="rect">
            <a:avLst/>
          </a:prstGeom>
        </p:spPr>
      </p:pic>
      <p:pic>
        <p:nvPicPr>
          <p:cNvPr id="62" name="Picture 61">
            <a:extLst>
              <a:ext uri="{FF2B5EF4-FFF2-40B4-BE49-F238E27FC236}">
                <a16:creationId xmlns:a16="http://schemas.microsoft.com/office/drawing/2014/main" id="{4C2BEE9C-E734-0841-9D26-C18EE4974CA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8346386" y="3930867"/>
            <a:ext cx="513723" cy="493996"/>
          </a:xfrm>
          <a:prstGeom prst="rect">
            <a:avLst/>
          </a:prstGeom>
        </p:spPr>
      </p:pic>
      <p:pic>
        <p:nvPicPr>
          <p:cNvPr id="64" name="Picture 63">
            <a:extLst>
              <a:ext uri="{FF2B5EF4-FFF2-40B4-BE49-F238E27FC236}">
                <a16:creationId xmlns:a16="http://schemas.microsoft.com/office/drawing/2014/main" id="{4C2BEE9C-E734-0841-9D26-C18EE4974CA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8422672" y="3459248"/>
            <a:ext cx="513723" cy="493996"/>
          </a:xfrm>
          <a:prstGeom prst="rect">
            <a:avLst/>
          </a:prstGeom>
        </p:spPr>
      </p:pic>
      <p:pic>
        <p:nvPicPr>
          <p:cNvPr id="65" name="Picture 64">
            <a:extLst>
              <a:ext uri="{FF2B5EF4-FFF2-40B4-BE49-F238E27FC236}">
                <a16:creationId xmlns:a16="http://schemas.microsoft.com/office/drawing/2014/main" id="{E87BABCD-BEDF-4549-8143-143B73AAE53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8631372" y="3636080"/>
            <a:ext cx="368136" cy="248369"/>
          </a:xfrm>
          <a:prstGeom prst="rect">
            <a:avLst/>
          </a:prstGeom>
        </p:spPr>
      </p:pic>
      <p:pic>
        <p:nvPicPr>
          <p:cNvPr id="72" name="Picture 71">
            <a:extLst>
              <a:ext uri="{FF2B5EF4-FFF2-40B4-BE49-F238E27FC236}">
                <a16:creationId xmlns:a16="http://schemas.microsoft.com/office/drawing/2014/main" id="{E87BABCD-BEDF-4549-8143-143B73AAE53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8608880" y="4111120"/>
            <a:ext cx="368136" cy="248369"/>
          </a:xfrm>
          <a:prstGeom prst="rect">
            <a:avLst/>
          </a:prstGeom>
        </p:spPr>
      </p:pic>
      <p:pic>
        <p:nvPicPr>
          <p:cNvPr id="73" name="Picture 72">
            <a:extLst>
              <a:ext uri="{FF2B5EF4-FFF2-40B4-BE49-F238E27FC236}">
                <a16:creationId xmlns:a16="http://schemas.microsoft.com/office/drawing/2014/main" id="{01D118BF-F059-374C-A7E9-5F3C8349A4B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p:blipFill>
        <p:spPr>
          <a:xfrm>
            <a:off x="8655387" y="3908082"/>
            <a:ext cx="275121" cy="303190"/>
          </a:xfrm>
          <a:prstGeom prst="rect">
            <a:avLst/>
          </a:prstGeom>
        </p:spPr>
      </p:pic>
      <p:sp>
        <p:nvSpPr>
          <p:cNvPr id="4" name="Rectangle 3"/>
          <p:cNvSpPr/>
          <p:nvPr/>
        </p:nvSpPr>
        <p:spPr>
          <a:xfrm>
            <a:off x="295275" y="2435629"/>
            <a:ext cx="5005503" cy="15197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74" name="Rectangle 73"/>
          <p:cNvSpPr/>
          <p:nvPr/>
        </p:nvSpPr>
        <p:spPr>
          <a:xfrm>
            <a:off x="290504" y="3955426"/>
            <a:ext cx="5005503" cy="15912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pic>
        <p:nvPicPr>
          <p:cNvPr id="75" name="Picture 74">
            <a:extLst>
              <a:ext uri="{FF2B5EF4-FFF2-40B4-BE49-F238E27FC236}">
                <a16:creationId xmlns:a16="http://schemas.microsoft.com/office/drawing/2014/main" id="{834D7901-CD5C-F74C-8E56-13D6B89518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5796" y="4893806"/>
            <a:ext cx="303241" cy="406747"/>
          </a:xfrm>
          <a:prstGeom prst="rect">
            <a:avLst/>
          </a:prstGeom>
        </p:spPr>
      </p:pic>
      <p:pic>
        <p:nvPicPr>
          <p:cNvPr id="76" name="Picture 75">
            <a:extLst>
              <a:ext uri="{FF2B5EF4-FFF2-40B4-BE49-F238E27FC236}">
                <a16:creationId xmlns:a16="http://schemas.microsoft.com/office/drawing/2014/main" id="{1E9D1A5E-84C4-2D4B-AB43-8346D0A1EED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477299">
            <a:off x="8322196" y="4889840"/>
            <a:ext cx="513723" cy="493996"/>
          </a:xfrm>
          <a:prstGeom prst="rect">
            <a:avLst/>
          </a:prstGeom>
        </p:spPr>
      </p:pic>
      <p:pic>
        <p:nvPicPr>
          <p:cNvPr id="77" name="Picture 76">
            <a:extLst>
              <a:ext uri="{FF2B5EF4-FFF2-40B4-BE49-F238E27FC236}">
                <a16:creationId xmlns:a16="http://schemas.microsoft.com/office/drawing/2014/main" id="{01D118BF-F059-374C-A7E9-5F3C8349A4B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p:blipFill>
        <p:spPr>
          <a:xfrm>
            <a:off x="8603108" y="4858726"/>
            <a:ext cx="275121" cy="303190"/>
          </a:xfrm>
          <a:prstGeom prst="rect">
            <a:avLst/>
          </a:prstGeom>
        </p:spPr>
      </p:pic>
      <p:pic>
        <p:nvPicPr>
          <p:cNvPr id="78" name="Picture 77">
            <a:extLst>
              <a:ext uri="{FF2B5EF4-FFF2-40B4-BE49-F238E27FC236}">
                <a16:creationId xmlns:a16="http://schemas.microsoft.com/office/drawing/2014/main" id="{E87BABCD-BEDF-4549-8143-143B73AAE53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8617815" y="5065680"/>
            <a:ext cx="368136" cy="248369"/>
          </a:xfrm>
          <a:prstGeom prst="rect">
            <a:avLst/>
          </a:prstGeom>
        </p:spPr>
      </p:pic>
    </p:spTree>
    <p:extLst>
      <p:ext uri="{BB962C8B-B14F-4D97-AF65-F5344CB8AC3E}">
        <p14:creationId xmlns:p14="http://schemas.microsoft.com/office/powerpoint/2010/main" val="424424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Average wheat yield and protein content (2002-2021)</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graphicFrame>
        <p:nvGraphicFramePr>
          <p:cNvPr id="5" name="Chart 4"/>
          <p:cNvGraphicFramePr>
            <a:graphicFrameLocks/>
          </p:cNvGraphicFramePr>
          <p:nvPr>
            <p:extLst>
              <p:ext uri="{D42A27DB-BD31-4B8C-83A1-F6EECF244321}">
                <p14:modId xmlns:p14="http://schemas.microsoft.com/office/powerpoint/2010/main" val="3896635893"/>
              </p:ext>
            </p:extLst>
          </p:nvPr>
        </p:nvGraphicFramePr>
        <p:xfrm>
          <a:off x="295275" y="1097280"/>
          <a:ext cx="4260099" cy="4587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463214790"/>
              </p:ext>
            </p:extLst>
          </p:nvPr>
        </p:nvGraphicFramePr>
        <p:xfrm>
          <a:off x="4697585" y="1097280"/>
          <a:ext cx="3863281" cy="457838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2504678" y="1828157"/>
            <a:ext cx="1859504" cy="3499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8" name="Oval 7"/>
          <p:cNvSpPr/>
          <p:nvPr/>
        </p:nvSpPr>
        <p:spPr>
          <a:xfrm>
            <a:off x="3325091" y="4986994"/>
            <a:ext cx="274320" cy="34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13" name="Text Placeholder 12"/>
          <p:cNvSpPr>
            <a:spLocks noGrp="1"/>
          </p:cNvSpPr>
          <p:nvPr>
            <p:ph type="body" sz="quarter" idx="10"/>
          </p:nvPr>
        </p:nvSpPr>
        <p:spPr>
          <a:xfrm>
            <a:off x="7007630" y="1828158"/>
            <a:ext cx="1371599" cy="34836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5087836" y="2784763"/>
            <a:ext cx="509848" cy="34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Tree>
    <p:extLst>
      <p:ext uri="{BB962C8B-B14F-4D97-AF65-F5344CB8AC3E}">
        <p14:creationId xmlns:p14="http://schemas.microsoft.com/office/powerpoint/2010/main" val="87102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Wheat yield and protein content</a:t>
            </a:r>
          </a:p>
        </p:txBody>
      </p:sp>
      <p:sp>
        <p:nvSpPr>
          <p:cNvPr id="4" name="Text Placeholder 3"/>
          <p:cNvSpPr>
            <a:spLocks noGrp="1"/>
          </p:cNvSpPr>
          <p:nvPr>
            <p:ph type="body" sz="quarter" idx="10"/>
          </p:nvPr>
        </p:nvSpPr>
        <p:spPr/>
        <p:txBody>
          <a:bodyPr>
            <a:normAutofit/>
          </a:bodyPr>
          <a:lstStyle/>
          <a:p>
            <a:pPr lvl="1">
              <a:buFont typeface="Arial" panose="020B0604020202020204" pitchFamily="34" charset="0"/>
              <a:buChar char="•"/>
            </a:pPr>
            <a:r>
              <a:rPr lang="en-GB" sz="2000" b="1" dirty="0">
                <a:solidFill>
                  <a:schemeClr val="tx2"/>
                </a:solidFill>
              </a:rPr>
              <a:t>Significant interaction between cropping system and years</a:t>
            </a:r>
            <a:endParaRPr lang="en-US" sz="2000" dirty="0">
              <a:solidFill>
                <a:schemeClr val="tx2"/>
              </a:solidFill>
            </a:endParaRPr>
          </a:p>
        </p:txBody>
      </p:sp>
      <p:graphicFrame>
        <p:nvGraphicFramePr>
          <p:cNvPr id="5" name="Chart 4"/>
          <p:cNvGraphicFramePr>
            <a:graphicFrameLocks/>
          </p:cNvGraphicFramePr>
          <p:nvPr>
            <p:extLst>
              <p:ext uri="{D42A27DB-BD31-4B8C-83A1-F6EECF244321}">
                <p14:modId xmlns:p14="http://schemas.microsoft.com/office/powerpoint/2010/main" val="2792217139"/>
              </p:ext>
            </p:extLst>
          </p:nvPr>
        </p:nvGraphicFramePr>
        <p:xfrm>
          <a:off x="418285" y="2173046"/>
          <a:ext cx="3429000"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5463481" y="2255622"/>
          <a:ext cx="3429000" cy="34290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flipV="1">
            <a:off x="914400" y="2173046"/>
            <a:ext cx="2436771" cy="32595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959595" y="2425056"/>
            <a:ext cx="2436771" cy="32595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94641" y="2463502"/>
            <a:ext cx="2724735" cy="32211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16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Yield system comparison biplot (Total – 90.23%)</a:t>
            </a:r>
          </a:p>
        </p:txBody>
      </p:sp>
      <p:grpSp>
        <p:nvGrpSpPr>
          <p:cNvPr id="8" name="Group 7"/>
          <p:cNvGrpSpPr/>
          <p:nvPr/>
        </p:nvGrpSpPr>
        <p:grpSpPr>
          <a:xfrm>
            <a:off x="2689621" y="1122219"/>
            <a:ext cx="6588368" cy="5262502"/>
            <a:chOff x="2977423" y="1038793"/>
            <a:chExt cx="6845491" cy="6269133"/>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425" t="5360" r="3627" b="22200"/>
            <a:stretch/>
          </p:blipFill>
          <p:spPr>
            <a:xfrm>
              <a:off x="3386472" y="1038793"/>
              <a:ext cx="5419056" cy="5429358"/>
            </a:xfrm>
            <a:prstGeom prst="rect">
              <a:avLst/>
            </a:prstGeom>
          </p:spPr>
        </p:pic>
        <p:sp>
          <p:nvSpPr>
            <p:cNvPr id="5" name="TextBox 4"/>
            <p:cNvSpPr txBox="1"/>
            <p:nvPr/>
          </p:nvSpPr>
          <p:spPr>
            <a:xfrm>
              <a:off x="2977423" y="2947480"/>
              <a:ext cx="523220" cy="1611984"/>
            </a:xfrm>
            <a:prstGeom prst="rect">
              <a:avLst/>
            </a:prstGeom>
            <a:noFill/>
          </p:spPr>
          <p:txBody>
            <a:bodyPr vert="vert270" wrap="square" rtlCol="0">
              <a:spAutoFit/>
            </a:bodyPr>
            <a:lstStyle/>
            <a:p>
              <a:r>
                <a:rPr lang="en-US" sz="1350" b="1" dirty="0"/>
                <a:t>PC2 – 9.44%</a:t>
              </a:r>
            </a:p>
          </p:txBody>
        </p:sp>
        <p:sp>
          <p:nvSpPr>
            <p:cNvPr id="6" name="TextBox 5"/>
            <p:cNvSpPr txBox="1"/>
            <p:nvPr/>
          </p:nvSpPr>
          <p:spPr>
            <a:xfrm>
              <a:off x="5272045" y="6387576"/>
              <a:ext cx="1706252" cy="400109"/>
            </a:xfrm>
            <a:prstGeom prst="rect">
              <a:avLst/>
            </a:prstGeom>
            <a:noFill/>
          </p:spPr>
          <p:txBody>
            <a:bodyPr wrap="square" rtlCol="0">
              <a:spAutoFit/>
            </a:bodyPr>
            <a:lstStyle/>
            <a:p>
              <a:r>
                <a:rPr lang="en-US" sz="1350" b="1" dirty="0"/>
                <a:t>PC1 – 80.79%</a:t>
              </a:r>
            </a:p>
          </p:txBody>
        </p:sp>
        <p:sp>
          <p:nvSpPr>
            <p:cNvPr id="7" name="TextBox 6"/>
            <p:cNvSpPr txBox="1"/>
            <p:nvPr/>
          </p:nvSpPr>
          <p:spPr>
            <a:xfrm>
              <a:off x="6978297" y="6538485"/>
              <a:ext cx="2844617" cy="769441"/>
            </a:xfrm>
            <a:prstGeom prst="rect">
              <a:avLst/>
            </a:prstGeom>
            <a:noFill/>
          </p:spPr>
          <p:txBody>
            <a:bodyPr wrap="square" rtlCol="0">
              <a:spAutoFit/>
            </a:bodyPr>
            <a:lstStyle/>
            <a:p>
              <a:r>
                <a:rPr lang="en-US" sz="1050" b="1" dirty="0">
                  <a:solidFill>
                    <a:srgbClr val="92D050"/>
                  </a:solidFill>
                </a:rPr>
                <a:t>x</a:t>
              </a:r>
              <a:r>
                <a:rPr lang="en-US" sz="1050" b="1" dirty="0"/>
                <a:t> Genotype score (System)</a:t>
              </a:r>
            </a:p>
            <a:p>
              <a:r>
                <a:rPr lang="en-US" sz="1050" b="1" dirty="0">
                  <a:solidFill>
                    <a:schemeClr val="bg2">
                      <a:lumMod val="50000"/>
                    </a:schemeClr>
                  </a:solidFill>
                </a:rPr>
                <a:t>+</a:t>
              </a:r>
              <a:r>
                <a:rPr lang="en-US" sz="1050" b="1" dirty="0"/>
                <a:t> Environment score (Years)</a:t>
              </a:r>
            </a:p>
            <a:p>
              <a:r>
                <a:rPr lang="en-US" sz="1050" b="1" dirty="0">
                  <a:solidFill>
                    <a:schemeClr val="bg2">
                      <a:lumMod val="50000"/>
                    </a:schemeClr>
                  </a:solidFill>
                </a:rPr>
                <a:t>o </a:t>
              </a:r>
              <a:r>
                <a:rPr lang="en-US" sz="1050" b="1" dirty="0"/>
                <a:t>AEC</a:t>
              </a:r>
            </a:p>
          </p:txBody>
        </p:sp>
      </p:grpSp>
      <p:sp>
        <p:nvSpPr>
          <p:cNvPr id="3" name="Oval 2"/>
          <p:cNvSpPr/>
          <p:nvPr/>
        </p:nvSpPr>
        <p:spPr>
          <a:xfrm rot="20751601">
            <a:off x="5555242" y="2455326"/>
            <a:ext cx="931653" cy="552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0" name="Group 9">
            <a:extLst>
              <a:ext uri="{FF2B5EF4-FFF2-40B4-BE49-F238E27FC236}">
                <a16:creationId xmlns:a16="http://schemas.microsoft.com/office/drawing/2014/main" id="{E8F9B1B5-755F-AB47-9FE3-1F7EBDE0E76B}"/>
              </a:ext>
            </a:extLst>
          </p:cNvPr>
          <p:cNvGrpSpPr/>
          <p:nvPr/>
        </p:nvGrpSpPr>
        <p:grpSpPr>
          <a:xfrm>
            <a:off x="664374" y="1366870"/>
            <a:ext cx="1818329" cy="4068266"/>
            <a:chOff x="6011368" y="318667"/>
            <a:chExt cx="2617095" cy="6332097"/>
          </a:xfrm>
        </p:grpSpPr>
        <p:grpSp>
          <p:nvGrpSpPr>
            <p:cNvPr id="11" name="Group 10">
              <a:extLst>
                <a:ext uri="{FF2B5EF4-FFF2-40B4-BE49-F238E27FC236}">
                  <a16:creationId xmlns:a16="http://schemas.microsoft.com/office/drawing/2014/main" id="{E95461F9-543B-1F44-98CB-8CDAFA451E05}"/>
                </a:ext>
              </a:extLst>
            </p:cNvPr>
            <p:cNvGrpSpPr/>
            <p:nvPr/>
          </p:nvGrpSpPr>
          <p:grpSpPr>
            <a:xfrm>
              <a:off x="6011368" y="318667"/>
              <a:ext cx="2617095" cy="6332097"/>
              <a:chOff x="6401112" y="236583"/>
              <a:chExt cx="2617095" cy="6332097"/>
            </a:xfrm>
          </p:grpSpPr>
          <p:grpSp>
            <p:nvGrpSpPr>
              <p:cNvPr id="13" name="Group 12">
                <a:extLst>
                  <a:ext uri="{FF2B5EF4-FFF2-40B4-BE49-F238E27FC236}">
                    <a16:creationId xmlns:a16="http://schemas.microsoft.com/office/drawing/2014/main" id="{C5D0DBF8-6600-A34A-B7A0-DC2412304E67}"/>
                  </a:ext>
                </a:extLst>
              </p:cNvPr>
              <p:cNvGrpSpPr/>
              <p:nvPr/>
            </p:nvGrpSpPr>
            <p:grpSpPr>
              <a:xfrm>
                <a:off x="6445769" y="236583"/>
                <a:ext cx="2508135" cy="6332097"/>
                <a:chOff x="6414346" y="588496"/>
                <a:chExt cx="2259592" cy="6218614"/>
              </a:xfrm>
            </p:grpSpPr>
            <p:pic>
              <p:nvPicPr>
                <p:cNvPr id="21" name="Picture 20">
                  <a:extLst>
                    <a:ext uri="{FF2B5EF4-FFF2-40B4-BE49-F238E27FC236}">
                      <a16:creationId xmlns:a16="http://schemas.microsoft.com/office/drawing/2014/main" id="{02CD74DD-DD7D-F641-8830-DBE3E31488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5254" y="588497"/>
                  <a:ext cx="437161" cy="621740"/>
                </a:xfrm>
                <a:prstGeom prst="rect">
                  <a:avLst/>
                </a:prstGeom>
              </p:spPr>
            </p:pic>
            <p:pic>
              <p:nvPicPr>
                <p:cNvPr id="22" name="Picture 21">
                  <a:extLst>
                    <a:ext uri="{FF2B5EF4-FFF2-40B4-BE49-F238E27FC236}">
                      <a16:creationId xmlns:a16="http://schemas.microsoft.com/office/drawing/2014/main" id="{F550DC5C-FD00-A544-82EC-ED2969F3AC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5958" y="588496"/>
                  <a:ext cx="437161" cy="621740"/>
                </a:xfrm>
                <a:prstGeom prst="rect">
                  <a:avLst/>
                </a:prstGeom>
              </p:spPr>
            </p:pic>
            <p:pic>
              <p:nvPicPr>
                <p:cNvPr id="23" name="Picture 22">
                  <a:extLst>
                    <a:ext uri="{FF2B5EF4-FFF2-40B4-BE49-F238E27FC236}">
                      <a16:creationId xmlns:a16="http://schemas.microsoft.com/office/drawing/2014/main" id="{D75E388E-E4F6-4E4B-BA54-E66AF5DCDE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5254" y="1292320"/>
                  <a:ext cx="437161" cy="621740"/>
                </a:xfrm>
                <a:prstGeom prst="rect">
                  <a:avLst/>
                </a:prstGeom>
              </p:spPr>
            </p:pic>
            <p:pic>
              <p:nvPicPr>
                <p:cNvPr id="24" name="Picture 23">
                  <a:extLst>
                    <a:ext uri="{FF2B5EF4-FFF2-40B4-BE49-F238E27FC236}">
                      <a16:creationId xmlns:a16="http://schemas.microsoft.com/office/drawing/2014/main" id="{640841BC-94F1-1C48-801C-0685691C8D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5958" y="1292319"/>
                  <a:ext cx="437161" cy="621740"/>
                </a:xfrm>
                <a:prstGeom prst="rect">
                  <a:avLst/>
                </a:prstGeom>
              </p:spPr>
            </p:pic>
            <p:pic>
              <p:nvPicPr>
                <p:cNvPr id="25" name="Picture 24">
                  <a:extLst>
                    <a:ext uri="{FF2B5EF4-FFF2-40B4-BE49-F238E27FC236}">
                      <a16:creationId xmlns:a16="http://schemas.microsoft.com/office/drawing/2014/main" id="{EEDECD3F-01C1-984C-B190-E21908B267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6662" y="1292319"/>
                  <a:ext cx="437161" cy="621740"/>
                </a:xfrm>
                <a:prstGeom prst="rect">
                  <a:avLst/>
                </a:prstGeom>
              </p:spPr>
            </p:pic>
            <p:pic>
              <p:nvPicPr>
                <p:cNvPr id="26" name="Picture 25">
                  <a:extLst>
                    <a:ext uri="{FF2B5EF4-FFF2-40B4-BE49-F238E27FC236}">
                      <a16:creationId xmlns:a16="http://schemas.microsoft.com/office/drawing/2014/main" id="{34920D22-27CB-BA4E-B2BE-3176EDAF95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5254" y="1996143"/>
                  <a:ext cx="437161" cy="621740"/>
                </a:xfrm>
                <a:prstGeom prst="rect">
                  <a:avLst/>
                </a:prstGeom>
              </p:spPr>
            </p:pic>
            <p:pic>
              <p:nvPicPr>
                <p:cNvPr id="27" name="Picture 26">
                  <a:extLst>
                    <a:ext uri="{FF2B5EF4-FFF2-40B4-BE49-F238E27FC236}">
                      <a16:creationId xmlns:a16="http://schemas.microsoft.com/office/drawing/2014/main" id="{2650B132-AEF4-214F-9532-0332A21DF6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6662" y="1996142"/>
                  <a:ext cx="437161" cy="621740"/>
                </a:xfrm>
                <a:prstGeom prst="rect">
                  <a:avLst/>
                </a:prstGeom>
              </p:spPr>
            </p:pic>
            <p:pic>
              <p:nvPicPr>
                <p:cNvPr id="28" name="Picture 27">
                  <a:extLst>
                    <a:ext uri="{FF2B5EF4-FFF2-40B4-BE49-F238E27FC236}">
                      <a16:creationId xmlns:a16="http://schemas.microsoft.com/office/drawing/2014/main" id="{04326B67-9C8C-3D48-A3BB-D089372482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6585" y="2699966"/>
                  <a:ext cx="437161" cy="621740"/>
                </a:xfrm>
                <a:prstGeom prst="rect">
                  <a:avLst/>
                </a:prstGeom>
              </p:spPr>
            </p:pic>
            <p:pic>
              <p:nvPicPr>
                <p:cNvPr id="29" name="Picture 28">
                  <a:extLst>
                    <a:ext uri="{FF2B5EF4-FFF2-40B4-BE49-F238E27FC236}">
                      <a16:creationId xmlns:a16="http://schemas.microsoft.com/office/drawing/2014/main" id="{5FE7E632-1388-954A-8EC0-4B6A0388A4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7289" y="2699965"/>
                  <a:ext cx="437161" cy="621740"/>
                </a:xfrm>
                <a:prstGeom prst="rect">
                  <a:avLst/>
                </a:prstGeom>
              </p:spPr>
            </p:pic>
            <p:pic>
              <p:nvPicPr>
                <p:cNvPr id="30" name="Picture 29">
                  <a:extLst>
                    <a:ext uri="{FF2B5EF4-FFF2-40B4-BE49-F238E27FC236}">
                      <a16:creationId xmlns:a16="http://schemas.microsoft.com/office/drawing/2014/main" id="{5922E622-8DB4-684B-A94D-FAAFC99917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8419" y="3403789"/>
                  <a:ext cx="437161" cy="621740"/>
                </a:xfrm>
                <a:prstGeom prst="rect">
                  <a:avLst/>
                </a:prstGeom>
              </p:spPr>
            </p:pic>
            <p:pic>
              <p:nvPicPr>
                <p:cNvPr id="31" name="Picture 30">
                  <a:extLst>
                    <a:ext uri="{FF2B5EF4-FFF2-40B4-BE49-F238E27FC236}">
                      <a16:creationId xmlns:a16="http://schemas.microsoft.com/office/drawing/2014/main" id="{F284BB02-C969-1943-A7E6-ED64FFA30B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65962" y="4107612"/>
                  <a:ext cx="393201" cy="621740"/>
                </a:xfrm>
                <a:prstGeom prst="rect">
                  <a:avLst/>
                </a:prstGeom>
              </p:spPr>
            </p:pic>
            <p:pic>
              <p:nvPicPr>
                <p:cNvPr id="32" name="Picture 31">
                  <a:extLst>
                    <a:ext uri="{FF2B5EF4-FFF2-40B4-BE49-F238E27FC236}">
                      <a16:creationId xmlns:a16="http://schemas.microsoft.com/office/drawing/2014/main" id="{834D7901-CD5C-F74C-8E56-13D6B89518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6666" y="4811434"/>
                  <a:ext cx="393201" cy="621740"/>
                </a:xfrm>
                <a:prstGeom prst="rect">
                  <a:avLst/>
                </a:prstGeom>
              </p:spPr>
            </p:pic>
            <p:pic>
              <p:nvPicPr>
                <p:cNvPr id="33" name="Picture 32">
                  <a:extLst>
                    <a:ext uri="{FF2B5EF4-FFF2-40B4-BE49-F238E27FC236}">
                      <a16:creationId xmlns:a16="http://schemas.microsoft.com/office/drawing/2014/main" id="{3C495FB2-66C1-2E4B-BD7B-378302A390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5948" y="5515258"/>
                  <a:ext cx="393201" cy="621740"/>
                </a:xfrm>
                <a:prstGeom prst="rect">
                  <a:avLst/>
                </a:prstGeom>
              </p:spPr>
            </p:pic>
            <p:pic>
              <p:nvPicPr>
                <p:cNvPr id="34" name="Picture 33">
                  <a:extLst>
                    <a:ext uri="{FF2B5EF4-FFF2-40B4-BE49-F238E27FC236}">
                      <a16:creationId xmlns:a16="http://schemas.microsoft.com/office/drawing/2014/main" id="{2D771721-7284-2649-895C-5F2E0F5AF1E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07390" y="1292319"/>
                  <a:ext cx="488090" cy="602129"/>
                </a:xfrm>
                <a:prstGeom prst="rect">
                  <a:avLst/>
                </a:prstGeom>
              </p:spPr>
            </p:pic>
            <p:pic>
              <p:nvPicPr>
                <p:cNvPr id="35" name="Picture 34">
                  <a:extLst>
                    <a:ext uri="{FF2B5EF4-FFF2-40B4-BE49-F238E27FC236}">
                      <a16:creationId xmlns:a16="http://schemas.microsoft.com/office/drawing/2014/main" id="{4E180982-91BA-B54D-80B4-2485111DE19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94352" y="1967100"/>
                  <a:ext cx="488090" cy="602129"/>
                </a:xfrm>
                <a:prstGeom prst="rect">
                  <a:avLst/>
                </a:prstGeom>
              </p:spPr>
            </p:pic>
            <p:pic>
              <p:nvPicPr>
                <p:cNvPr id="36" name="Picture 35">
                  <a:extLst>
                    <a:ext uri="{FF2B5EF4-FFF2-40B4-BE49-F238E27FC236}">
                      <a16:creationId xmlns:a16="http://schemas.microsoft.com/office/drawing/2014/main" id="{974DC427-077B-E848-991A-B4803C6EBE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50557" y="1939584"/>
                  <a:ext cx="512061" cy="699728"/>
                </a:xfrm>
                <a:prstGeom prst="rect">
                  <a:avLst/>
                </a:prstGeom>
              </p:spPr>
            </p:pic>
            <p:pic>
              <p:nvPicPr>
                <p:cNvPr id="37" name="Picture 36">
                  <a:extLst>
                    <a:ext uri="{FF2B5EF4-FFF2-40B4-BE49-F238E27FC236}">
                      <a16:creationId xmlns:a16="http://schemas.microsoft.com/office/drawing/2014/main" id="{800DC031-FF27-D04C-944F-53D5D303E0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00973" y="2699009"/>
                  <a:ext cx="488090" cy="602129"/>
                </a:xfrm>
                <a:prstGeom prst="rect">
                  <a:avLst/>
                </a:prstGeom>
              </p:spPr>
            </p:pic>
            <p:pic>
              <p:nvPicPr>
                <p:cNvPr id="38" name="Picture 37">
                  <a:extLst>
                    <a:ext uri="{FF2B5EF4-FFF2-40B4-BE49-F238E27FC236}">
                      <a16:creationId xmlns:a16="http://schemas.microsoft.com/office/drawing/2014/main" id="{9E458E30-C6C0-3041-B76F-DA1BFB193C5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6901048" y="3397759"/>
                  <a:ext cx="666124" cy="755105"/>
                </a:xfrm>
                <a:prstGeom prst="rect">
                  <a:avLst/>
                </a:prstGeom>
              </p:spPr>
            </p:pic>
            <p:pic>
              <p:nvPicPr>
                <p:cNvPr id="39" name="Picture 38">
                  <a:extLst>
                    <a:ext uri="{FF2B5EF4-FFF2-40B4-BE49-F238E27FC236}">
                      <a16:creationId xmlns:a16="http://schemas.microsoft.com/office/drawing/2014/main" id="{4C461C3A-8D83-9B4F-8D56-D8A182FB29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85848" y="4822454"/>
                  <a:ext cx="488090" cy="602129"/>
                </a:xfrm>
                <a:prstGeom prst="rect">
                  <a:avLst/>
                </a:prstGeom>
              </p:spPr>
            </p:pic>
            <p:pic>
              <p:nvPicPr>
                <p:cNvPr id="40" name="Picture 39">
                  <a:extLst>
                    <a:ext uri="{FF2B5EF4-FFF2-40B4-BE49-F238E27FC236}">
                      <a16:creationId xmlns:a16="http://schemas.microsoft.com/office/drawing/2014/main" id="{E87BABCD-BEDF-4549-8143-143B73AAE5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141318" y="3661975"/>
                  <a:ext cx="477347" cy="379648"/>
                </a:xfrm>
                <a:prstGeom prst="rect">
                  <a:avLst/>
                </a:prstGeom>
              </p:spPr>
            </p:pic>
            <p:pic>
              <p:nvPicPr>
                <p:cNvPr id="41" name="Picture 40">
                  <a:extLst>
                    <a:ext uri="{FF2B5EF4-FFF2-40B4-BE49-F238E27FC236}">
                      <a16:creationId xmlns:a16="http://schemas.microsoft.com/office/drawing/2014/main" id="{9D3D3529-6063-A445-B930-174E315F1034}"/>
                    </a:ext>
                  </a:extLst>
                </p:cNvPr>
                <p:cNvPicPr>
                  <a:picLocks noChangeAspect="1"/>
                </p:cNvPicPr>
                <p:nvPr/>
              </p:nvPicPr>
              <p:blipFill>
                <a:blip r:embed="rId8" cstate="print">
                  <a:extLst>
                    <a:ext uri="{BEBA8EAE-BF5A-486C-A8C5-ECC9F3942E4B}">
                      <a14:imgProps xmlns:a14="http://schemas.microsoft.com/office/drawing/2010/main">
                        <a14:imgLayer r:embed="rId11">
                          <a14:imgEffect>
                            <a14:backgroundRemoval t="10000" b="90000" l="10000" r="90000">
                              <a14:foregroundMark x1="60853" y1="66448" x2="60853" y2="66448"/>
                              <a14:foregroundMark x1="57143" y1="65139" x2="57143" y2="65139"/>
                              <a14:foregroundMark x1="28942" y1="55810" x2="45826" y2="65303"/>
                            </a14:backgroundRemoval>
                          </a14:imgEffect>
                        </a14:imgLayer>
                      </a14:imgProps>
                    </a:ext>
                    <a:ext uri="{28A0092B-C50C-407E-A947-70E740481C1C}">
                      <a14:useLocalDpi xmlns:a14="http://schemas.microsoft.com/office/drawing/2010/main"/>
                    </a:ext>
                  </a:extLst>
                </a:blip>
                <a:stretch>
                  <a:fillRect/>
                </a:stretch>
              </p:blipFill>
              <p:spPr>
                <a:xfrm rot="19477299">
                  <a:off x="6414346" y="4826858"/>
                  <a:ext cx="666124" cy="755105"/>
                </a:xfrm>
                <a:prstGeom prst="rect">
                  <a:avLst/>
                </a:prstGeom>
              </p:spPr>
            </p:pic>
            <p:pic>
              <p:nvPicPr>
                <p:cNvPr id="42" name="Picture 41">
                  <a:extLst>
                    <a:ext uri="{FF2B5EF4-FFF2-40B4-BE49-F238E27FC236}">
                      <a16:creationId xmlns:a16="http://schemas.microsoft.com/office/drawing/2014/main" id="{D1D65513-5AF1-6940-AAD8-D1465F2E94D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6654616" y="5091074"/>
                  <a:ext cx="477347" cy="379648"/>
                </a:xfrm>
                <a:prstGeom prst="rect">
                  <a:avLst/>
                </a:prstGeom>
              </p:spPr>
            </p:pic>
            <p:pic>
              <p:nvPicPr>
                <p:cNvPr id="43" name="Picture 42">
                  <a:extLst>
                    <a:ext uri="{FF2B5EF4-FFF2-40B4-BE49-F238E27FC236}">
                      <a16:creationId xmlns:a16="http://schemas.microsoft.com/office/drawing/2014/main" id="{E9AAF402-82E0-464E-87D2-7C7D392780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7522849" y="4818239"/>
                  <a:ext cx="666124" cy="755105"/>
                </a:xfrm>
                <a:prstGeom prst="rect">
                  <a:avLst/>
                </a:prstGeom>
              </p:spPr>
            </p:pic>
            <p:pic>
              <p:nvPicPr>
                <p:cNvPr id="44" name="Picture 43">
                  <a:extLst>
                    <a:ext uri="{FF2B5EF4-FFF2-40B4-BE49-F238E27FC236}">
                      <a16:creationId xmlns:a16="http://schemas.microsoft.com/office/drawing/2014/main" id="{C76782B1-34E1-9946-BEF6-A44B1109A84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763119" y="5082455"/>
                  <a:ext cx="477347" cy="379648"/>
                </a:xfrm>
                <a:prstGeom prst="rect">
                  <a:avLst/>
                </a:prstGeom>
              </p:spPr>
            </p:pic>
            <p:grpSp>
              <p:nvGrpSpPr>
                <p:cNvPr id="45" name="Group 44">
                  <a:extLst>
                    <a:ext uri="{FF2B5EF4-FFF2-40B4-BE49-F238E27FC236}">
                      <a16:creationId xmlns:a16="http://schemas.microsoft.com/office/drawing/2014/main" id="{A50C4C39-7B0D-B644-A530-F7F8A5E0CA23}"/>
                    </a:ext>
                  </a:extLst>
                </p:cNvPr>
                <p:cNvGrpSpPr/>
                <p:nvPr/>
              </p:nvGrpSpPr>
              <p:grpSpPr>
                <a:xfrm>
                  <a:off x="6912210" y="4127630"/>
                  <a:ext cx="717617" cy="763541"/>
                  <a:chOff x="3407485" y="4930669"/>
                  <a:chExt cx="717617" cy="763541"/>
                </a:xfrm>
              </p:grpSpPr>
              <p:pic>
                <p:nvPicPr>
                  <p:cNvPr id="52" name="Picture 51">
                    <a:extLst>
                      <a:ext uri="{FF2B5EF4-FFF2-40B4-BE49-F238E27FC236}">
                        <a16:creationId xmlns:a16="http://schemas.microsoft.com/office/drawing/2014/main" id="{01D118BF-F059-374C-A7E9-5F3C8349A4B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p:blipFill>
                <p:spPr>
                  <a:xfrm>
                    <a:off x="3754915" y="4930669"/>
                    <a:ext cx="356739" cy="463445"/>
                  </a:xfrm>
                  <a:prstGeom prst="rect">
                    <a:avLst/>
                  </a:prstGeom>
                </p:spPr>
              </p:pic>
              <p:pic>
                <p:nvPicPr>
                  <p:cNvPr id="53" name="Picture 52">
                    <a:extLst>
                      <a:ext uri="{FF2B5EF4-FFF2-40B4-BE49-F238E27FC236}">
                        <a16:creationId xmlns:a16="http://schemas.microsoft.com/office/drawing/2014/main" id="{4C2BEE9C-E734-0841-9D26-C18EE4974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3407485" y="4939105"/>
                    <a:ext cx="666124" cy="755105"/>
                  </a:xfrm>
                  <a:prstGeom prst="rect">
                    <a:avLst/>
                  </a:prstGeom>
                </p:spPr>
              </p:pic>
              <p:pic>
                <p:nvPicPr>
                  <p:cNvPr id="54" name="Picture 53">
                    <a:extLst>
                      <a:ext uri="{FF2B5EF4-FFF2-40B4-BE49-F238E27FC236}">
                        <a16:creationId xmlns:a16="http://schemas.microsoft.com/office/drawing/2014/main" id="{2883277A-1654-454A-9F95-94169CBA96BA}"/>
                      </a:ext>
                    </a:extLst>
                  </p:cNvPr>
                  <p:cNvPicPr>
                    <a:picLocks noChangeAspect="1"/>
                  </p:cNvPicPr>
                  <p:nvPr/>
                </p:nvPicPr>
                <p:blipFill rotWithShape="1">
                  <a:blip r:embed="rId9" cstate="print">
                    <a:extLst>
                      <a:ext uri="{BEBA8EAE-BF5A-486C-A8C5-ECC9F3942E4B}">
                        <a14:imgProps xmlns:a14="http://schemas.microsoft.com/office/drawing/2010/main">
                          <a14:imgLayer r:embed="rId14">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3647755" y="5203321"/>
                    <a:ext cx="477347" cy="379648"/>
                  </a:xfrm>
                  <a:prstGeom prst="rect">
                    <a:avLst/>
                  </a:prstGeom>
                </p:spPr>
              </p:pic>
            </p:grpSp>
            <p:pic>
              <p:nvPicPr>
                <p:cNvPr id="46" name="Picture 45">
                  <a:extLst>
                    <a:ext uri="{FF2B5EF4-FFF2-40B4-BE49-F238E27FC236}">
                      <a16:creationId xmlns:a16="http://schemas.microsoft.com/office/drawing/2014/main" id="{5D4C5EDC-1598-FB45-AD9D-089AB97FB58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p:blipFill>
              <p:spPr>
                <a:xfrm>
                  <a:off x="7233159" y="5547507"/>
                  <a:ext cx="356739" cy="463445"/>
                </a:xfrm>
                <a:prstGeom prst="rect">
                  <a:avLst/>
                </a:prstGeom>
              </p:spPr>
            </p:pic>
            <p:pic>
              <p:nvPicPr>
                <p:cNvPr id="47" name="Picture 46">
                  <a:extLst>
                    <a:ext uri="{FF2B5EF4-FFF2-40B4-BE49-F238E27FC236}">
                      <a16:creationId xmlns:a16="http://schemas.microsoft.com/office/drawing/2014/main" id="{1E9D1A5E-84C4-2D4B-AB43-8346D0A1EED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6885729" y="5555943"/>
                  <a:ext cx="666124" cy="755105"/>
                </a:xfrm>
                <a:prstGeom prst="rect">
                  <a:avLst/>
                </a:prstGeom>
              </p:spPr>
            </p:pic>
            <p:pic>
              <p:nvPicPr>
                <p:cNvPr id="48" name="Picture 47">
                  <a:extLst>
                    <a:ext uri="{FF2B5EF4-FFF2-40B4-BE49-F238E27FC236}">
                      <a16:creationId xmlns:a16="http://schemas.microsoft.com/office/drawing/2014/main" id="{232943FE-920B-5548-A264-8A441556A6AF}"/>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719067" y="6267215"/>
                  <a:ext cx="527046" cy="531236"/>
                </a:xfrm>
                <a:prstGeom prst="rect">
                  <a:avLst/>
                </a:prstGeom>
              </p:spPr>
            </p:pic>
            <p:pic>
              <p:nvPicPr>
                <p:cNvPr id="49" name="Picture 48">
                  <a:extLst>
                    <a:ext uri="{FF2B5EF4-FFF2-40B4-BE49-F238E27FC236}">
                      <a16:creationId xmlns:a16="http://schemas.microsoft.com/office/drawing/2014/main" id="{6B39ADDA-E30A-EC46-9A47-924AE8D6B2C2}"/>
                    </a:ext>
                  </a:extLst>
                </p:cNvPr>
                <p:cNvPicPr>
                  <a:picLocks noChangeAspect="1"/>
                </p:cNvPicPr>
                <p:nvPr/>
              </p:nvPicPr>
              <p:blipFill rotWithShape="1">
                <a:blip r:embed="rId9" cstate="print">
                  <a:extLst>
                    <a:ext uri="{BEBA8EAE-BF5A-486C-A8C5-ECC9F3942E4B}">
                      <a14:imgProps xmlns:a14="http://schemas.microsoft.com/office/drawing/2010/main">
                        <a14:imgLayer r:embed="rId17">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6603986" y="6427462"/>
                  <a:ext cx="477347" cy="379648"/>
                </a:xfrm>
                <a:prstGeom prst="rect">
                  <a:avLst/>
                </a:prstGeom>
              </p:spPr>
            </p:pic>
            <p:sp>
              <p:nvSpPr>
                <p:cNvPr id="50" name="Freeform 49">
                  <a:extLst>
                    <a:ext uri="{FF2B5EF4-FFF2-40B4-BE49-F238E27FC236}">
                      <a16:creationId xmlns:a16="http://schemas.microsoft.com/office/drawing/2014/main" id="{E5E3B5EE-10B6-1C4A-9A2A-26C91EEC7066}"/>
                    </a:ext>
                  </a:extLst>
                </p:cNvPr>
                <p:cNvSpPr/>
                <p:nvPr/>
              </p:nvSpPr>
              <p:spPr>
                <a:xfrm rot="20922447">
                  <a:off x="7047864" y="6114703"/>
                  <a:ext cx="334537" cy="305026"/>
                </a:xfrm>
                <a:custGeom>
                  <a:avLst/>
                  <a:gdLst>
                    <a:gd name="connsiteX0" fmla="*/ 0 w 546410"/>
                    <a:gd name="connsiteY0" fmla="*/ 479502 h 479502"/>
                    <a:gd name="connsiteX1" fmla="*/ 356839 w 546410"/>
                    <a:gd name="connsiteY1" fmla="*/ 323385 h 479502"/>
                    <a:gd name="connsiteX2" fmla="*/ 546410 w 546410"/>
                    <a:gd name="connsiteY2" fmla="*/ 0 h 479502"/>
                  </a:gdLst>
                  <a:ahLst/>
                  <a:cxnLst>
                    <a:cxn ang="0">
                      <a:pos x="connsiteX0" y="connsiteY0"/>
                    </a:cxn>
                    <a:cxn ang="0">
                      <a:pos x="connsiteX1" y="connsiteY1"/>
                    </a:cxn>
                    <a:cxn ang="0">
                      <a:pos x="connsiteX2" y="connsiteY2"/>
                    </a:cxn>
                  </a:cxnLst>
                  <a:rect l="l" t="t" r="r" b="b"/>
                  <a:pathLst>
                    <a:path w="546410" h="479502">
                      <a:moveTo>
                        <a:pt x="0" y="479502"/>
                      </a:moveTo>
                      <a:cubicBezTo>
                        <a:pt x="132885" y="441402"/>
                        <a:pt x="265771" y="403302"/>
                        <a:pt x="356839" y="323385"/>
                      </a:cubicBezTo>
                      <a:cubicBezTo>
                        <a:pt x="447907" y="243468"/>
                        <a:pt x="497158" y="121734"/>
                        <a:pt x="546410" y="0"/>
                      </a:cubicBez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entury Gothic"/>
                  </a:endParaRPr>
                </a:p>
              </p:txBody>
            </p:sp>
            <p:pic>
              <p:nvPicPr>
                <p:cNvPr id="51" name="Picture 50">
                  <a:extLst>
                    <a:ext uri="{FF2B5EF4-FFF2-40B4-BE49-F238E27FC236}">
                      <a16:creationId xmlns:a16="http://schemas.microsoft.com/office/drawing/2014/main" id="{C726B4E8-AD92-2D42-9F43-1607922A0452}"/>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246747" y="5799042"/>
                  <a:ext cx="429242" cy="411120"/>
                </a:xfrm>
                <a:prstGeom prst="rect">
                  <a:avLst/>
                </a:prstGeom>
              </p:spPr>
            </p:pic>
          </p:grpSp>
          <p:cxnSp>
            <p:nvCxnSpPr>
              <p:cNvPr id="14" name="Straight Connector 13">
                <a:extLst>
                  <a:ext uri="{FF2B5EF4-FFF2-40B4-BE49-F238E27FC236}">
                    <a16:creationId xmlns:a16="http://schemas.microsoft.com/office/drawing/2014/main" id="{FDF32892-F1EF-324E-9A94-80E98BFEF2A2}"/>
                  </a:ext>
                </a:extLst>
              </p:cNvPr>
              <p:cNvCxnSpPr/>
              <p:nvPr/>
            </p:nvCxnSpPr>
            <p:spPr>
              <a:xfrm>
                <a:off x="6401112" y="914639"/>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78E809-F062-6240-B10F-BB5F3A346C8D}"/>
                  </a:ext>
                </a:extLst>
              </p:cNvPr>
              <p:cNvCxnSpPr/>
              <p:nvPr/>
            </p:nvCxnSpPr>
            <p:spPr>
              <a:xfrm>
                <a:off x="6401112" y="1622887"/>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53ABE8-5E3B-9D42-AC4B-9E33A94216E0}"/>
                  </a:ext>
                </a:extLst>
              </p:cNvPr>
              <p:cNvCxnSpPr/>
              <p:nvPr/>
            </p:nvCxnSpPr>
            <p:spPr>
              <a:xfrm>
                <a:off x="6401112" y="2331135"/>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2E7297-3258-ED4B-82A3-BA882DDA58EB}"/>
                  </a:ext>
                </a:extLst>
              </p:cNvPr>
              <p:cNvCxnSpPr/>
              <p:nvPr/>
            </p:nvCxnSpPr>
            <p:spPr>
              <a:xfrm>
                <a:off x="6401112" y="3039383"/>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DEEC34-F4C2-E245-888E-048F08A4AC67}"/>
                  </a:ext>
                </a:extLst>
              </p:cNvPr>
              <p:cNvCxnSpPr/>
              <p:nvPr/>
            </p:nvCxnSpPr>
            <p:spPr>
              <a:xfrm>
                <a:off x="6401112" y="3777611"/>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6A93B3-34AA-7C49-88C4-145B92427DA6}"/>
                  </a:ext>
                </a:extLst>
              </p:cNvPr>
              <p:cNvCxnSpPr/>
              <p:nvPr/>
            </p:nvCxnSpPr>
            <p:spPr>
              <a:xfrm>
                <a:off x="6401112" y="4485859"/>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9CC353-8F89-A040-9BEB-BC80FE7B1EB2}"/>
                  </a:ext>
                </a:extLst>
              </p:cNvPr>
              <p:cNvCxnSpPr/>
              <p:nvPr/>
            </p:nvCxnSpPr>
            <p:spPr>
              <a:xfrm>
                <a:off x="6401112" y="5209098"/>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8D6EB148-1233-7E40-B2FB-A34076407A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45943" y="2408102"/>
              <a:ext cx="568385" cy="712497"/>
            </a:xfrm>
            <a:prstGeom prst="rect">
              <a:avLst/>
            </a:prstGeom>
          </p:spPr>
        </p:pic>
      </p:grpSp>
      <p:sp>
        <p:nvSpPr>
          <p:cNvPr id="55" name="TextBox 54"/>
          <p:cNvSpPr txBox="1"/>
          <p:nvPr/>
        </p:nvSpPr>
        <p:spPr>
          <a:xfrm>
            <a:off x="68607" y="1396191"/>
            <a:ext cx="731089" cy="3665106"/>
          </a:xfrm>
          <a:prstGeom prst="rect">
            <a:avLst/>
          </a:prstGeom>
          <a:noFill/>
        </p:spPr>
        <p:txBody>
          <a:bodyPr wrap="square" rtlCol="0">
            <a:spAutoFit/>
          </a:bodyPr>
          <a:lstStyle/>
          <a:p>
            <a:pPr defTabSz="685800">
              <a:spcAft>
                <a:spcPts val="1050"/>
              </a:spcAft>
              <a:defRPr/>
            </a:pPr>
            <a:r>
              <a:rPr lang="en-US" sz="2100" dirty="0">
                <a:solidFill>
                  <a:prstClr val="black"/>
                </a:solidFill>
                <a:latin typeface="Century Gothic"/>
              </a:rPr>
              <a:t>A</a:t>
            </a:r>
          </a:p>
          <a:p>
            <a:pPr defTabSz="685800">
              <a:spcAft>
                <a:spcPts val="1050"/>
              </a:spcAft>
              <a:defRPr/>
            </a:pPr>
            <a:r>
              <a:rPr lang="en-US" sz="2100" dirty="0">
                <a:solidFill>
                  <a:prstClr val="black"/>
                </a:solidFill>
                <a:latin typeface="Century Gothic"/>
              </a:rPr>
              <a:t>B</a:t>
            </a:r>
          </a:p>
          <a:p>
            <a:pPr defTabSz="685800">
              <a:spcAft>
                <a:spcPts val="1050"/>
              </a:spcAft>
              <a:defRPr/>
            </a:pPr>
            <a:r>
              <a:rPr lang="en-US" sz="2100" dirty="0">
                <a:solidFill>
                  <a:prstClr val="black"/>
                </a:solidFill>
                <a:latin typeface="Century Gothic"/>
              </a:rPr>
              <a:t>C</a:t>
            </a:r>
          </a:p>
          <a:p>
            <a:pPr defTabSz="685800">
              <a:spcAft>
                <a:spcPts val="1050"/>
              </a:spcAft>
              <a:defRPr/>
            </a:pPr>
            <a:r>
              <a:rPr lang="en-US" sz="2100" dirty="0">
                <a:solidFill>
                  <a:prstClr val="black"/>
                </a:solidFill>
                <a:latin typeface="Century Gothic"/>
              </a:rPr>
              <a:t>D</a:t>
            </a:r>
          </a:p>
          <a:p>
            <a:pPr defTabSz="685800">
              <a:spcAft>
                <a:spcPts val="1050"/>
              </a:spcAft>
              <a:defRPr/>
            </a:pPr>
            <a:r>
              <a:rPr lang="en-US" sz="2100" dirty="0">
                <a:solidFill>
                  <a:prstClr val="black"/>
                </a:solidFill>
                <a:latin typeface="Century Gothic"/>
              </a:rPr>
              <a:t>E</a:t>
            </a:r>
          </a:p>
          <a:p>
            <a:pPr defTabSz="685800">
              <a:spcAft>
                <a:spcPts val="1050"/>
              </a:spcAft>
              <a:defRPr/>
            </a:pPr>
            <a:r>
              <a:rPr lang="en-US" sz="2100" dirty="0">
                <a:solidFill>
                  <a:prstClr val="black"/>
                </a:solidFill>
                <a:latin typeface="Century Gothic"/>
              </a:rPr>
              <a:t>F</a:t>
            </a:r>
          </a:p>
          <a:p>
            <a:pPr defTabSz="685800">
              <a:spcAft>
                <a:spcPts val="1050"/>
              </a:spcAft>
              <a:defRPr/>
            </a:pPr>
            <a:r>
              <a:rPr lang="en-US" sz="2100" dirty="0">
                <a:solidFill>
                  <a:prstClr val="black"/>
                </a:solidFill>
                <a:latin typeface="Century Gothic"/>
              </a:rPr>
              <a:t>G</a:t>
            </a:r>
          </a:p>
          <a:p>
            <a:pPr defTabSz="685800">
              <a:spcAft>
                <a:spcPts val="1050"/>
              </a:spcAft>
              <a:defRPr/>
            </a:pPr>
            <a:r>
              <a:rPr lang="en-US" sz="2100" dirty="0">
                <a:solidFill>
                  <a:prstClr val="black"/>
                </a:solidFill>
                <a:latin typeface="Century Gothic"/>
              </a:rPr>
              <a:t>H</a:t>
            </a:r>
          </a:p>
        </p:txBody>
      </p:sp>
      <p:pic>
        <p:nvPicPr>
          <p:cNvPr id="56" name="Picture 55">
            <a:extLst>
              <a:ext uri="{FF2B5EF4-FFF2-40B4-BE49-F238E27FC236}">
                <a16:creationId xmlns:a16="http://schemas.microsoft.com/office/drawing/2014/main" id="{F550DC5C-FD00-A544-82EC-ED2969F3AC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019" y="1352111"/>
            <a:ext cx="337144" cy="406747"/>
          </a:xfrm>
          <a:prstGeom prst="rect">
            <a:avLst/>
          </a:prstGeom>
        </p:spPr>
      </p:pic>
      <p:pic>
        <p:nvPicPr>
          <p:cNvPr id="57" name="Picture 56">
            <a:extLst>
              <a:ext uri="{FF2B5EF4-FFF2-40B4-BE49-F238E27FC236}">
                <a16:creationId xmlns:a16="http://schemas.microsoft.com/office/drawing/2014/main" id="{F550DC5C-FD00-A544-82EC-ED2969F3AC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1018" y="1382080"/>
            <a:ext cx="337144" cy="406747"/>
          </a:xfrm>
          <a:prstGeom prst="rect">
            <a:avLst/>
          </a:prstGeom>
        </p:spPr>
      </p:pic>
      <p:cxnSp>
        <p:nvCxnSpPr>
          <p:cNvPr id="58" name="Straight Arrow Connector 57"/>
          <p:cNvCxnSpPr/>
          <p:nvPr/>
        </p:nvCxnSpPr>
        <p:spPr>
          <a:xfrm flipV="1">
            <a:off x="5440079" y="2917114"/>
            <a:ext cx="2200275" cy="2149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056450" y="4436679"/>
            <a:ext cx="383629" cy="4453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Tree>
    <p:extLst>
      <p:ext uri="{BB962C8B-B14F-4D97-AF65-F5344CB8AC3E}">
        <p14:creationId xmlns:p14="http://schemas.microsoft.com/office/powerpoint/2010/main" val="784621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Protein system comparison biplot (Total – 94.09%)</a:t>
            </a:r>
          </a:p>
        </p:txBody>
      </p:sp>
      <p:grpSp>
        <p:nvGrpSpPr>
          <p:cNvPr id="10" name="Group 9"/>
          <p:cNvGrpSpPr/>
          <p:nvPr/>
        </p:nvGrpSpPr>
        <p:grpSpPr>
          <a:xfrm>
            <a:off x="2259108" y="1147156"/>
            <a:ext cx="7723988" cy="5619404"/>
            <a:chOff x="2985404" y="1088931"/>
            <a:chExt cx="7296739" cy="6148661"/>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098" t="5815" r="5776" b="22532"/>
            <a:stretch/>
          </p:blipFill>
          <p:spPr>
            <a:xfrm>
              <a:off x="3390507" y="1088931"/>
              <a:ext cx="5410986" cy="5379220"/>
            </a:xfrm>
            <a:prstGeom prst="rect">
              <a:avLst/>
            </a:prstGeom>
          </p:spPr>
        </p:pic>
        <p:sp>
          <p:nvSpPr>
            <p:cNvPr id="6" name="TextBox 5"/>
            <p:cNvSpPr txBox="1"/>
            <p:nvPr/>
          </p:nvSpPr>
          <p:spPr>
            <a:xfrm>
              <a:off x="2985404" y="2972550"/>
              <a:ext cx="523220" cy="1611984"/>
            </a:xfrm>
            <a:prstGeom prst="rect">
              <a:avLst/>
            </a:prstGeom>
            <a:noFill/>
          </p:spPr>
          <p:txBody>
            <a:bodyPr vert="vert270" wrap="square" rtlCol="0">
              <a:spAutoFit/>
            </a:bodyPr>
            <a:lstStyle/>
            <a:p>
              <a:r>
                <a:rPr lang="en-US" sz="1350" b="1" dirty="0"/>
                <a:t>PC2 – 5.75%</a:t>
              </a:r>
            </a:p>
          </p:txBody>
        </p:sp>
        <p:sp>
          <p:nvSpPr>
            <p:cNvPr id="7" name="TextBox 6"/>
            <p:cNvSpPr txBox="1"/>
            <p:nvPr/>
          </p:nvSpPr>
          <p:spPr>
            <a:xfrm>
              <a:off x="5272045" y="6419238"/>
              <a:ext cx="1706252" cy="400109"/>
            </a:xfrm>
            <a:prstGeom prst="rect">
              <a:avLst/>
            </a:prstGeom>
            <a:noFill/>
          </p:spPr>
          <p:txBody>
            <a:bodyPr wrap="square" rtlCol="0">
              <a:spAutoFit/>
            </a:bodyPr>
            <a:lstStyle/>
            <a:p>
              <a:r>
                <a:rPr lang="en-US" sz="1350" b="1" dirty="0"/>
                <a:t>PC1 – 88.33%</a:t>
              </a:r>
            </a:p>
          </p:txBody>
        </p:sp>
        <p:sp>
          <p:nvSpPr>
            <p:cNvPr id="8" name="TextBox 7"/>
            <p:cNvSpPr txBox="1"/>
            <p:nvPr/>
          </p:nvSpPr>
          <p:spPr>
            <a:xfrm>
              <a:off x="7437527" y="6468151"/>
              <a:ext cx="2844616" cy="769441"/>
            </a:xfrm>
            <a:prstGeom prst="rect">
              <a:avLst/>
            </a:prstGeom>
            <a:noFill/>
          </p:spPr>
          <p:txBody>
            <a:bodyPr wrap="square" rtlCol="0">
              <a:spAutoFit/>
            </a:bodyPr>
            <a:lstStyle/>
            <a:p>
              <a:r>
                <a:rPr lang="en-US" sz="1050" b="1" dirty="0">
                  <a:solidFill>
                    <a:srgbClr val="92D050"/>
                  </a:solidFill>
                </a:rPr>
                <a:t>x</a:t>
              </a:r>
              <a:r>
                <a:rPr lang="en-US" sz="1050" b="1" dirty="0"/>
                <a:t> Genotype score (System)</a:t>
              </a:r>
            </a:p>
            <a:p>
              <a:r>
                <a:rPr lang="en-US" sz="1050" b="1" dirty="0">
                  <a:solidFill>
                    <a:schemeClr val="bg2">
                      <a:lumMod val="50000"/>
                    </a:schemeClr>
                  </a:solidFill>
                </a:rPr>
                <a:t>+</a:t>
              </a:r>
              <a:r>
                <a:rPr lang="en-US" sz="1050" b="1" dirty="0"/>
                <a:t> Environment score (Years)</a:t>
              </a:r>
            </a:p>
            <a:p>
              <a:r>
                <a:rPr lang="en-US" sz="1050" b="1" dirty="0">
                  <a:solidFill>
                    <a:schemeClr val="bg2">
                      <a:lumMod val="50000"/>
                    </a:schemeClr>
                  </a:solidFill>
                </a:rPr>
                <a:t>o </a:t>
              </a:r>
              <a:r>
                <a:rPr lang="en-US" sz="1050" b="1" dirty="0"/>
                <a:t>AEC</a:t>
              </a:r>
            </a:p>
          </p:txBody>
        </p:sp>
      </p:grpSp>
      <p:sp>
        <p:nvSpPr>
          <p:cNvPr id="9" name="Oval 8"/>
          <p:cNvSpPr/>
          <p:nvPr/>
        </p:nvSpPr>
        <p:spPr>
          <a:xfrm rot="21353324">
            <a:off x="2711301" y="3276461"/>
            <a:ext cx="5410986" cy="846161"/>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cxnSp>
        <p:nvCxnSpPr>
          <p:cNvPr id="5" name="Straight Arrow Connector 4"/>
          <p:cNvCxnSpPr/>
          <p:nvPr/>
        </p:nvCxnSpPr>
        <p:spPr>
          <a:xfrm flipV="1">
            <a:off x="5014913" y="2868639"/>
            <a:ext cx="2200275" cy="2149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8F9B1B5-755F-AB47-9FE3-1F7EBDE0E76B}"/>
              </a:ext>
            </a:extLst>
          </p:cNvPr>
          <p:cNvGrpSpPr/>
          <p:nvPr/>
        </p:nvGrpSpPr>
        <p:grpSpPr>
          <a:xfrm>
            <a:off x="620238" y="1396191"/>
            <a:ext cx="1818329" cy="4068266"/>
            <a:chOff x="6011368" y="318667"/>
            <a:chExt cx="2617095" cy="6332097"/>
          </a:xfrm>
        </p:grpSpPr>
        <p:grpSp>
          <p:nvGrpSpPr>
            <p:cNvPr id="13" name="Group 12">
              <a:extLst>
                <a:ext uri="{FF2B5EF4-FFF2-40B4-BE49-F238E27FC236}">
                  <a16:creationId xmlns:a16="http://schemas.microsoft.com/office/drawing/2014/main" id="{E95461F9-543B-1F44-98CB-8CDAFA451E05}"/>
                </a:ext>
              </a:extLst>
            </p:cNvPr>
            <p:cNvGrpSpPr/>
            <p:nvPr/>
          </p:nvGrpSpPr>
          <p:grpSpPr>
            <a:xfrm>
              <a:off x="6011368" y="318667"/>
              <a:ext cx="2617095" cy="6332097"/>
              <a:chOff x="6401112" y="236583"/>
              <a:chExt cx="2617095" cy="6332097"/>
            </a:xfrm>
          </p:grpSpPr>
          <p:grpSp>
            <p:nvGrpSpPr>
              <p:cNvPr id="15" name="Group 14">
                <a:extLst>
                  <a:ext uri="{FF2B5EF4-FFF2-40B4-BE49-F238E27FC236}">
                    <a16:creationId xmlns:a16="http://schemas.microsoft.com/office/drawing/2014/main" id="{C5D0DBF8-6600-A34A-B7A0-DC2412304E67}"/>
                  </a:ext>
                </a:extLst>
              </p:cNvPr>
              <p:cNvGrpSpPr/>
              <p:nvPr/>
            </p:nvGrpSpPr>
            <p:grpSpPr>
              <a:xfrm>
                <a:off x="6445769" y="236583"/>
                <a:ext cx="2508135" cy="6332097"/>
                <a:chOff x="6414346" y="588496"/>
                <a:chExt cx="2259592" cy="6218614"/>
              </a:xfrm>
            </p:grpSpPr>
            <p:pic>
              <p:nvPicPr>
                <p:cNvPr id="23" name="Picture 22">
                  <a:extLst>
                    <a:ext uri="{FF2B5EF4-FFF2-40B4-BE49-F238E27FC236}">
                      <a16:creationId xmlns:a16="http://schemas.microsoft.com/office/drawing/2014/main" id="{02CD74DD-DD7D-F641-8830-DBE3E31488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5254" y="588497"/>
                  <a:ext cx="437161" cy="621740"/>
                </a:xfrm>
                <a:prstGeom prst="rect">
                  <a:avLst/>
                </a:prstGeom>
              </p:spPr>
            </p:pic>
            <p:pic>
              <p:nvPicPr>
                <p:cNvPr id="24" name="Picture 23">
                  <a:extLst>
                    <a:ext uri="{FF2B5EF4-FFF2-40B4-BE49-F238E27FC236}">
                      <a16:creationId xmlns:a16="http://schemas.microsoft.com/office/drawing/2014/main" id="{F550DC5C-FD00-A544-82EC-ED2969F3AC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5958" y="588496"/>
                  <a:ext cx="437161" cy="621740"/>
                </a:xfrm>
                <a:prstGeom prst="rect">
                  <a:avLst/>
                </a:prstGeom>
              </p:spPr>
            </p:pic>
            <p:pic>
              <p:nvPicPr>
                <p:cNvPr id="25" name="Picture 24">
                  <a:extLst>
                    <a:ext uri="{FF2B5EF4-FFF2-40B4-BE49-F238E27FC236}">
                      <a16:creationId xmlns:a16="http://schemas.microsoft.com/office/drawing/2014/main" id="{D75E388E-E4F6-4E4B-BA54-E66AF5DCDE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5254" y="1292320"/>
                  <a:ext cx="437161" cy="621740"/>
                </a:xfrm>
                <a:prstGeom prst="rect">
                  <a:avLst/>
                </a:prstGeom>
              </p:spPr>
            </p:pic>
            <p:pic>
              <p:nvPicPr>
                <p:cNvPr id="26" name="Picture 25">
                  <a:extLst>
                    <a:ext uri="{FF2B5EF4-FFF2-40B4-BE49-F238E27FC236}">
                      <a16:creationId xmlns:a16="http://schemas.microsoft.com/office/drawing/2014/main" id="{640841BC-94F1-1C48-801C-0685691C8D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5958" y="1292319"/>
                  <a:ext cx="437161" cy="621740"/>
                </a:xfrm>
                <a:prstGeom prst="rect">
                  <a:avLst/>
                </a:prstGeom>
              </p:spPr>
            </p:pic>
            <p:pic>
              <p:nvPicPr>
                <p:cNvPr id="27" name="Picture 26">
                  <a:extLst>
                    <a:ext uri="{FF2B5EF4-FFF2-40B4-BE49-F238E27FC236}">
                      <a16:creationId xmlns:a16="http://schemas.microsoft.com/office/drawing/2014/main" id="{EEDECD3F-01C1-984C-B190-E21908B267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6662" y="1292319"/>
                  <a:ext cx="437161" cy="621740"/>
                </a:xfrm>
                <a:prstGeom prst="rect">
                  <a:avLst/>
                </a:prstGeom>
              </p:spPr>
            </p:pic>
            <p:pic>
              <p:nvPicPr>
                <p:cNvPr id="28" name="Picture 27">
                  <a:extLst>
                    <a:ext uri="{FF2B5EF4-FFF2-40B4-BE49-F238E27FC236}">
                      <a16:creationId xmlns:a16="http://schemas.microsoft.com/office/drawing/2014/main" id="{34920D22-27CB-BA4E-B2BE-3176EDAF95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5254" y="1996143"/>
                  <a:ext cx="437161" cy="621740"/>
                </a:xfrm>
                <a:prstGeom prst="rect">
                  <a:avLst/>
                </a:prstGeom>
              </p:spPr>
            </p:pic>
            <p:pic>
              <p:nvPicPr>
                <p:cNvPr id="29" name="Picture 28">
                  <a:extLst>
                    <a:ext uri="{FF2B5EF4-FFF2-40B4-BE49-F238E27FC236}">
                      <a16:creationId xmlns:a16="http://schemas.microsoft.com/office/drawing/2014/main" id="{2650B132-AEF4-214F-9532-0332A21DF6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6662" y="1996142"/>
                  <a:ext cx="437161" cy="621740"/>
                </a:xfrm>
                <a:prstGeom prst="rect">
                  <a:avLst/>
                </a:prstGeom>
              </p:spPr>
            </p:pic>
            <p:pic>
              <p:nvPicPr>
                <p:cNvPr id="30" name="Picture 29">
                  <a:extLst>
                    <a:ext uri="{FF2B5EF4-FFF2-40B4-BE49-F238E27FC236}">
                      <a16:creationId xmlns:a16="http://schemas.microsoft.com/office/drawing/2014/main" id="{04326B67-9C8C-3D48-A3BB-D089372482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6585" y="2699966"/>
                  <a:ext cx="437161" cy="621740"/>
                </a:xfrm>
                <a:prstGeom prst="rect">
                  <a:avLst/>
                </a:prstGeom>
              </p:spPr>
            </p:pic>
            <p:pic>
              <p:nvPicPr>
                <p:cNvPr id="31" name="Picture 30">
                  <a:extLst>
                    <a:ext uri="{FF2B5EF4-FFF2-40B4-BE49-F238E27FC236}">
                      <a16:creationId xmlns:a16="http://schemas.microsoft.com/office/drawing/2014/main" id="{5FE7E632-1388-954A-8EC0-4B6A0388A4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7289" y="2699965"/>
                  <a:ext cx="437161" cy="621740"/>
                </a:xfrm>
                <a:prstGeom prst="rect">
                  <a:avLst/>
                </a:prstGeom>
              </p:spPr>
            </p:pic>
            <p:pic>
              <p:nvPicPr>
                <p:cNvPr id="32" name="Picture 31">
                  <a:extLst>
                    <a:ext uri="{FF2B5EF4-FFF2-40B4-BE49-F238E27FC236}">
                      <a16:creationId xmlns:a16="http://schemas.microsoft.com/office/drawing/2014/main" id="{5922E622-8DB4-684B-A94D-FAAFC99917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8419" y="3403789"/>
                  <a:ext cx="437161" cy="621740"/>
                </a:xfrm>
                <a:prstGeom prst="rect">
                  <a:avLst/>
                </a:prstGeom>
              </p:spPr>
            </p:pic>
            <p:pic>
              <p:nvPicPr>
                <p:cNvPr id="33" name="Picture 32">
                  <a:extLst>
                    <a:ext uri="{FF2B5EF4-FFF2-40B4-BE49-F238E27FC236}">
                      <a16:creationId xmlns:a16="http://schemas.microsoft.com/office/drawing/2014/main" id="{F284BB02-C969-1943-A7E6-ED64FFA30B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65962" y="4107612"/>
                  <a:ext cx="393201" cy="621740"/>
                </a:xfrm>
                <a:prstGeom prst="rect">
                  <a:avLst/>
                </a:prstGeom>
              </p:spPr>
            </p:pic>
            <p:pic>
              <p:nvPicPr>
                <p:cNvPr id="34" name="Picture 33">
                  <a:extLst>
                    <a:ext uri="{FF2B5EF4-FFF2-40B4-BE49-F238E27FC236}">
                      <a16:creationId xmlns:a16="http://schemas.microsoft.com/office/drawing/2014/main" id="{834D7901-CD5C-F74C-8E56-13D6B89518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6666" y="4811434"/>
                  <a:ext cx="393201" cy="621740"/>
                </a:xfrm>
                <a:prstGeom prst="rect">
                  <a:avLst/>
                </a:prstGeom>
              </p:spPr>
            </p:pic>
            <p:pic>
              <p:nvPicPr>
                <p:cNvPr id="35" name="Picture 34">
                  <a:extLst>
                    <a:ext uri="{FF2B5EF4-FFF2-40B4-BE49-F238E27FC236}">
                      <a16:creationId xmlns:a16="http://schemas.microsoft.com/office/drawing/2014/main" id="{3C495FB2-66C1-2E4B-BD7B-378302A390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5948" y="5515258"/>
                  <a:ext cx="393201" cy="621740"/>
                </a:xfrm>
                <a:prstGeom prst="rect">
                  <a:avLst/>
                </a:prstGeom>
              </p:spPr>
            </p:pic>
            <p:pic>
              <p:nvPicPr>
                <p:cNvPr id="36" name="Picture 35">
                  <a:extLst>
                    <a:ext uri="{FF2B5EF4-FFF2-40B4-BE49-F238E27FC236}">
                      <a16:creationId xmlns:a16="http://schemas.microsoft.com/office/drawing/2014/main" id="{2D771721-7284-2649-895C-5F2E0F5AF1E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07390" y="1292319"/>
                  <a:ext cx="488090" cy="602129"/>
                </a:xfrm>
                <a:prstGeom prst="rect">
                  <a:avLst/>
                </a:prstGeom>
              </p:spPr>
            </p:pic>
            <p:pic>
              <p:nvPicPr>
                <p:cNvPr id="37" name="Picture 36">
                  <a:extLst>
                    <a:ext uri="{FF2B5EF4-FFF2-40B4-BE49-F238E27FC236}">
                      <a16:creationId xmlns:a16="http://schemas.microsoft.com/office/drawing/2014/main" id="{4E180982-91BA-B54D-80B4-2485111DE19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94352" y="1967100"/>
                  <a:ext cx="488090" cy="602129"/>
                </a:xfrm>
                <a:prstGeom prst="rect">
                  <a:avLst/>
                </a:prstGeom>
              </p:spPr>
            </p:pic>
            <p:pic>
              <p:nvPicPr>
                <p:cNvPr id="38" name="Picture 37">
                  <a:extLst>
                    <a:ext uri="{FF2B5EF4-FFF2-40B4-BE49-F238E27FC236}">
                      <a16:creationId xmlns:a16="http://schemas.microsoft.com/office/drawing/2014/main" id="{974DC427-077B-E848-991A-B4803C6EBE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50557" y="1939584"/>
                  <a:ext cx="512061" cy="699728"/>
                </a:xfrm>
                <a:prstGeom prst="rect">
                  <a:avLst/>
                </a:prstGeom>
              </p:spPr>
            </p:pic>
            <p:pic>
              <p:nvPicPr>
                <p:cNvPr id="39" name="Picture 38">
                  <a:extLst>
                    <a:ext uri="{FF2B5EF4-FFF2-40B4-BE49-F238E27FC236}">
                      <a16:creationId xmlns:a16="http://schemas.microsoft.com/office/drawing/2014/main" id="{800DC031-FF27-D04C-944F-53D5D303E0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00973" y="2699009"/>
                  <a:ext cx="488090" cy="602129"/>
                </a:xfrm>
                <a:prstGeom prst="rect">
                  <a:avLst/>
                </a:prstGeom>
              </p:spPr>
            </p:pic>
            <p:pic>
              <p:nvPicPr>
                <p:cNvPr id="40" name="Picture 39">
                  <a:extLst>
                    <a:ext uri="{FF2B5EF4-FFF2-40B4-BE49-F238E27FC236}">
                      <a16:creationId xmlns:a16="http://schemas.microsoft.com/office/drawing/2014/main" id="{9E458E30-C6C0-3041-B76F-DA1BFB193C5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6901048" y="3397759"/>
                  <a:ext cx="666124" cy="755105"/>
                </a:xfrm>
                <a:prstGeom prst="rect">
                  <a:avLst/>
                </a:prstGeom>
              </p:spPr>
            </p:pic>
            <p:pic>
              <p:nvPicPr>
                <p:cNvPr id="41" name="Picture 40">
                  <a:extLst>
                    <a:ext uri="{FF2B5EF4-FFF2-40B4-BE49-F238E27FC236}">
                      <a16:creationId xmlns:a16="http://schemas.microsoft.com/office/drawing/2014/main" id="{4C461C3A-8D83-9B4F-8D56-D8A182FB29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85848" y="4822454"/>
                  <a:ext cx="488090" cy="602129"/>
                </a:xfrm>
                <a:prstGeom prst="rect">
                  <a:avLst/>
                </a:prstGeom>
              </p:spPr>
            </p:pic>
            <p:pic>
              <p:nvPicPr>
                <p:cNvPr id="42" name="Picture 41">
                  <a:extLst>
                    <a:ext uri="{FF2B5EF4-FFF2-40B4-BE49-F238E27FC236}">
                      <a16:creationId xmlns:a16="http://schemas.microsoft.com/office/drawing/2014/main" id="{E87BABCD-BEDF-4549-8143-143B73AAE5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141318" y="3661975"/>
                  <a:ext cx="477347" cy="379648"/>
                </a:xfrm>
                <a:prstGeom prst="rect">
                  <a:avLst/>
                </a:prstGeom>
              </p:spPr>
            </p:pic>
            <p:pic>
              <p:nvPicPr>
                <p:cNvPr id="43" name="Picture 42">
                  <a:extLst>
                    <a:ext uri="{FF2B5EF4-FFF2-40B4-BE49-F238E27FC236}">
                      <a16:creationId xmlns:a16="http://schemas.microsoft.com/office/drawing/2014/main" id="{9D3D3529-6063-A445-B930-174E315F1034}"/>
                    </a:ext>
                  </a:extLst>
                </p:cNvPr>
                <p:cNvPicPr>
                  <a:picLocks noChangeAspect="1"/>
                </p:cNvPicPr>
                <p:nvPr/>
              </p:nvPicPr>
              <p:blipFill>
                <a:blip r:embed="rId8" cstate="print">
                  <a:extLst>
                    <a:ext uri="{BEBA8EAE-BF5A-486C-A8C5-ECC9F3942E4B}">
                      <a14:imgProps xmlns:a14="http://schemas.microsoft.com/office/drawing/2010/main">
                        <a14:imgLayer r:embed="rId11">
                          <a14:imgEffect>
                            <a14:backgroundRemoval t="10000" b="90000" l="10000" r="90000">
                              <a14:foregroundMark x1="60853" y1="66448" x2="60853" y2="66448"/>
                              <a14:foregroundMark x1="57143" y1="65139" x2="57143" y2="65139"/>
                              <a14:foregroundMark x1="28942" y1="55810" x2="45826" y2="65303"/>
                            </a14:backgroundRemoval>
                          </a14:imgEffect>
                        </a14:imgLayer>
                      </a14:imgProps>
                    </a:ext>
                    <a:ext uri="{28A0092B-C50C-407E-A947-70E740481C1C}">
                      <a14:useLocalDpi xmlns:a14="http://schemas.microsoft.com/office/drawing/2010/main"/>
                    </a:ext>
                  </a:extLst>
                </a:blip>
                <a:stretch>
                  <a:fillRect/>
                </a:stretch>
              </p:blipFill>
              <p:spPr>
                <a:xfrm rot="19477299">
                  <a:off x="6414346" y="4826858"/>
                  <a:ext cx="666124" cy="755105"/>
                </a:xfrm>
                <a:prstGeom prst="rect">
                  <a:avLst/>
                </a:prstGeom>
              </p:spPr>
            </p:pic>
            <p:pic>
              <p:nvPicPr>
                <p:cNvPr id="44" name="Picture 43">
                  <a:extLst>
                    <a:ext uri="{FF2B5EF4-FFF2-40B4-BE49-F238E27FC236}">
                      <a16:creationId xmlns:a16="http://schemas.microsoft.com/office/drawing/2014/main" id="{D1D65513-5AF1-6940-AAD8-D1465F2E94D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6654616" y="5091074"/>
                  <a:ext cx="477347" cy="379648"/>
                </a:xfrm>
                <a:prstGeom prst="rect">
                  <a:avLst/>
                </a:prstGeom>
              </p:spPr>
            </p:pic>
            <p:pic>
              <p:nvPicPr>
                <p:cNvPr id="45" name="Picture 44">
                  <a:extLst>
                    <a:ext uri="{FF2B5EF4-FFF2-40B4-BE49-F238E27FC236}">
                      <a16:creationId xmlns:a16="http://schemas.microsoft.com/office/drawing/2014/main" id="{E9AAF402-82E0-464E-87D2-7C7D392780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7522849" y="4818239"/>
                  <a:ext cx="666124" cy="755105"/>
                </a:xfrm>
                <a:prstGeom prst="rect">
                  <a:avLst/>
                </a:prstGeom>
              </p:spPr>
            </p:pic>
            <p:pic>
              <p:nvPicPr>
                <p:cNvPr id="46" name="Picture 45">
                  <a:extLst>
                    <a:ext uri="{FF2B5EF4-FFF2-40B4-BE49-F238E27FC236}">
                      <a16:creationId xmlns:a16="http://schemas.microsoft.com/office/drawing/2014/main" id="{C76782B1-34E1-9946-BEF6-A44B1109A84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763119" y="5082455"/>
                  <a:ext cx="477347" cy="379648"/>
                </a:xfrm>
                <a:prstGeom prst="rect">
                  <a:avLst/>
                </a:prstGeom>
              </p:spPr>
            </p:pic>
            <p:grpSp>
              <p:nvGrpSpPr>
                <p:cNvPr id="47" name="Group 46">
                  <a:extLst>
                    <a:ext uri="{FF2B5EF4-FFF2-40B4-BE49-F238E27FC236}">
                      <a16:creationId xmlns:a16="http://schemas.microsoft.com/office/drawing/2014/main" id="{A50C4C39-7B0D-B644-A530-F7F8A5E0CA23}"/>
                    </a:ext>
                  </a:extLst>
                </p:cNvPr>
                <p:cNvGrpSpPr/>
                <p:nvPr/>
              </p:nvGrpSpPr>
              <p:grpSpPr>
                <a:xfrm>
                  <a:off x="6912210" y="4127630"/>
                  <a:ext cx="717617" cy="763541"/>
                  <a:chOff x="3407485" y="4930669"/>
                  <a:chExt cx="717617" cy="763541"/>
                </a:xfrm>
              </p:grpSpPr>
              <p:pic>
                <p:nvPicPr>
                  <p:cNvPr id="54" name="Picture 53">
                    <a:extLst>
                      <a:ext uri="{FF2B5EF4-FFF2-40B4-BE49-F238E27FC236}">
                        <a16:creationId xmlns:a16="http://schemas.microsoft.com/office/drawing/2014/main" id="{01D118BF-F059-374C-A7E9-5F3C8349A4B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p:blipFill>
                <p:spPr>
                  <a:xfrm>
                    <a:off x="3754915" y="4930669"/>
                    <a:ext cx="356739" cy="463445"/>
                  </a:xfrm>
                  <a:prstGeom prst="rect">
                    <a:avLst/>
                  </a:prstGeom>
                </p:spPr>
              </p:pic>
              <p:pic>
                <p:nvPicPr>
                  <p:cNvPr id="55" name="Picture 54">
                    <a:extLst>
                      <a:ext uri="{FF2B5EF4-FFF2-40B4-BE49-F238E27FC236}">
                        <a16:creationId xmlns:a16="http://schemas.microsoft.com/office/drawing/2014/main" id="{4C2BEE9C-E734-0841-9D26-C18EE4974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3407485" y="4939105"/>
                    <a:ext cx="666124" cy="755105"/>
                  </a:xfrm>
                  <a:prstGeom prst="rect">
                    <a:avLst/>
                  </a:prstGeom>
                </p:spPr>
              </p:pic>
              <p:pic>
                <p:nvPicPr>
                  <p:cNvPr id="56" name="Picture 55">
                    <a:extLst>
                      <a:ext uri="{FF2B5EF4-FFF2-40B4-BE49-F238E27FC236}">
                        <a16:creationId xmlns:a16="http://schemas.microsoft.com/office/drawing/2014/main" id="{2883277A-1654-454A-9F95-94169CBA96BA}"/>
                      </a:ext>
                    </a:extLst>
                  </p:cNvPr>
                  <p:cNvPicPr>
                    <a:picLocks noChangeAspect="1"/>
                  </p:cNvPicPr>
                  <p:nvPr/>
                </p:nvPicPr>
                <p:blipFill rotWithShape="1">
                  <a:blip r:embed="rId9" cstate="print">
                    <a:extLst>
                      <a:ext uri="{BEBA8EAE-BF5A-486C-A8C5-ECC9F3942E4B}">
                        <a14:imgProps xmlns:a14="http://schemas.microsoft.com/office/drawing/2010/main">
                          <a14:imgLayer r:embed="rId14">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3647755" y="5203321"/>
                    <a:ext cx="477347" cy="379648"/>
                  </a:xfrm>
                  <a:prstGeom prst="rect">
                    <a:avLst/>
                  </a:prstGeom>
                </p:spPr>
              </p:pic>
            </p:grpSp>
            <p:pic>
              <p:nvPicPr>
                <p:cNvPr id="48" name="Picture 47">
                  <a:extLst>
                    <a:ext uri="{FF2B5EF4-FFF2-40B4-BE49-F238E27FC236}">
                      <a16:creationId xmlns:a16="http://schemas.microsoft.com/office/drawing/2014/main" id="{5D4C5EDC-1598-FB45-AD9D-089AB97FB58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p:blipFill>
              <p:spPr>
                <a:xfrm>
                  <a:off x="7233159" y="5547507"/>
                  <a:ext cx="356739" cy="463445"/>
                </a:xfrm>
                <a:prstGeom prst="rect">
                  <a:avLst/>
                </a:prstGeom>
              </p:spPr>
            </p:pic>
            <p:pic>
              <p:nvPicPr>
                <p:cNvPr id="49" name="Picture 48">
                  <a:extLst>
                    <a:ext uri="{FF2B5EF4-FFF2-40B4-BE49-F238E27FC236}">
                      <a16:creationId xmlns:a16="http://schemas.microsoft.com/office/drawing/2014/main" id="{1E9D1A5E-84C4-2D4B-AB43-8346D0A1EED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477299">
                  <a:off x="6885729" y="5555943"/>
                  <a:ext cx="666124" cy="755105"/>
                </a:xfrm>
                <a:prstGeom prst="rect">
                  <a:avLst/>
                </a:prstGeom>
              </p:spPr>
            </p:pic>
            <p:pic>
              <p:nvPicPr>
                <p:cNvPr id="50" name="Picture 49">
                  <a:extLst>
                    <a:ext uri="{FF2B5EF4-FFF2-40B4-BE49-F238E27FC236}">
                      <a16:creationId xmlns:a16="http://schemas.microsoft.com/office/drawing/2014/main" id="{232943FE-920B-5548-A264-8A441556A6AF}"/>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719067" y="6267215"/>
                  <a:ext cx="527046" cy="531236"/>
                </a:xfrm>
                <a:prstGeom prst="rect">
                  <a:avLst/>
                </a:prstGeom>
              </p:spPr>
            </p:pic>
            <p:pic>
              <p:nvPicPr>
                <p:cNvPr id="51" name="Picture 50">
                  <a:extLst>
                    <a:ext uri="{FF2B5EF4-FFF2-40B4-BE49-F238E27FC236}">
                      <a16:creationId xmlns:a16="http://schemas.microsoft.com/office/drawing/2014/main" id="{6B39ADDA-E30A-EC46-9A47-924AE8D6B2C2}"/>
                    </a:ext>
                  </a:extLst>
                </p:cNvPr>
                <p:cNvPicPr>
                  <a:picLocks noChangeAspect="1"/>
                </p:cNvPicPr>
                <p:nvPr/>
              </p:nvPicPr>
              <p:blipFill rotWithShape="1">
                <a:blip r:embed="rId9" cstate="print">
                  <a:extLst>
                    <a:ext uri="{BEBA8EAE-BF5A-486C-A8C5-ECC9F3942E4B}">
                      <a14:imgProps xmlns:a14="http://schemas.microsoft.com/office/drawing/2010/main">
                        <a14:imgLayer r:embed="rId17">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6603986" y="6427462"/>
                  <a:ext cx="477347" cy="379648"/>
                </a:xfrm>
                <a:prstGeom prst="rect">
                  <a:avLst/>
                </a:prstGeom>
              </p:spPr>
            </p:pic>
            <p:sp>
              <p:nvSpPr>
                <p:cNvPr id="52" name="Freeform 51">
                  <a:extLst>
                    <a:ext uri="{FF2B5EF4-FFF2-40B4-BE49-F238E27FC236}">
                      <a16:creationId xmlns:a16="http://schemas.microsoft.com/office/drawing/2014/main" id="{E5E3B5EE-10B6-1C4A-9A2A-26C91EEC7066}"/>
                    </a:ext>
                  </a:extLst>
                </p:cNvPr>
                <p:cNvSpPr/>
                <p:nvPr/>
              </p:nvSpPr>
              <p:spPr>
                <a:xfrm rot="20922447">
                  <a:off x="7047864" y="6114703"/>
                  <a:ext cx="334537" cy="305026"/>
                </a:xfrm>
                <a:custGeom>
                  <a:avLst/>
                  <a:gdLst>
                    <a:gd name="connsiteX0" fmla="*/ 0 w 546410"/>
                    <a:gd name="connsiteY0" fmla="*/ 479502 h 479502"/>
                    <a:gd name="connsiteX1" fmla="*/ 356839 w 546410"/>
                    <a:gd name="connsiteY1" fmla="*/ 323385 h 479502"/>
                    <a:gd name="connsiteX2" fmla="*/ 546410 w 546410"/>
                    <a:gd name="connsiteY2" fmla="*/ 0 h 479502"/>
                  </a:gdLst>
                  <a:ahLst/>
                  <a:cxnLst>
                    <a:cxn ang="0">
                      <a:pos x="connsiteX0" y="connsiteY0"/>
                    </a:cxn>
                    <a:cxn ang="0">
                      <a:pos x="connsiteX1" y="connsiteY1"/>
                    </a:cxn>
                    <a:cxn ang="0">
                      <a:pos x="connsiteX2" y="connsiteY2"/>
                    </a:cxn>
                  </a:cxnLst>
                  <a:rect l="l" t="t" r="r" b="b"/>
                  <a:pathLst>
                    <a:path w="546410" h="479502">
                      <a:moveTo>
                        <a:pt x="0" y="479502"/>
                      </a:moveTo>
                      <a:cubicBezTo>
                        <a:pt x="132885" y="441402"/>
                        <a:pt x="265771" y="403302"/>
                        <a:pt x="356839" y="323385"/>
                      </a:cubicBezTo>
                      <a:cubicBezTo>
                        <a:pt x="447907" y="243468"/>
                        <a:pt x="497158" y="121734"/>
                        <a:pt x="546410" y="0"/>
                      </a:cubicBez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entury Gothic"/>
                  </a:endParaRPr>
                </a:p>
              </p:txBody>
            </p:sp>
            <p:pic>
              <p:nvPicPr>
                <p:cNvPr id="53" name="Picture 52">
                  <a:extLst>
                    <a:ext uri="{FF2B5EF4-FFF2-40B4-BE49-F238E27FC236}">
                      <a16:creationId xmlns:a16="http://schemas.microsoft.com/office/drawing/2014/main" id="{C726B4E8-AD92-2D42-9F43-1607922A0452}"/>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377" b="96344" l="6250" r="94622">
                              <a14:foregroundMark x1="72529" y1="47715" x2="73983" y2="20841"/>
                              <a14:foregroundMark x1="73983" y1="20475" x2="25727" y2="25046"/>
                              <a14:foregroundMark x1="31250" y1="57404" x2="31250" y2="57404"/>
                              <a14:foregroundMark x1="56250" y1="32541" x2="15407" y2="39854"/>
                              <a14:foregroundMark x1="64390" y1="49177" x2="45203" y2="67276"/>
                              <a14:foregroundMark x1="60756" y1="42596" x2="16134" y2="51371"/>
                              <a14:foregroundMark x1="26744" y1="72761" x2="26744" y2="72761"/>
                              <a14:foregroundMark x1="26453" y1="70932" x2="26744" y2="84278"/>
                              <a14:foregroundMark x1="29070" y1="71298" x2="27616" y2="79159"/>
                              <a14:foregroundMark x1="33866" y1="75503" x2="34157" y2="83912"/>
                              <a14:foregroundMark x1="52616" y1="77331" x2="52616" y2="83364"/>
                              <a14:foregroundMark x1="61483" y1="74589" x2="59593" y2="85740"/>
                            </a14:backgroundRemoval>
                          </a14:imgEffect>
                        </a14:imgLayer>
                      </a14:imgProps>
                    </a:ext>
                    <a:ext uri="{28A0092B-C50C-407E-A947-70E740481C1C}">
                      <a14:useLocalDpi xmlns:a14="http://schemas.microsoft.com/office/drawing/2010/main"/>
                    </a:ext>
                  </a:extLst>
                </a:blip>
                <a:srcRect/>
                <a:stretch/>
              </p:blipFill>
              <p:spPr>
                <a:xfrm>
                  <a:off x="7246747" y="5799042"/>
                  <a:ext cx="429242" cy="411120"/>
                </a:xfrm>
                <a:prstGeom prst="rect">
                  <a:avLst/>
                </a:prstGeom>
              </p:spPr>
            </p:pic>
          </p:grpSp>
          <p:cxnSp>
            <p:nvCxnSpPr>
              <p:cNvPr id="16" name="Straight Connector 15">
                <a:extLst>
                  <a:ext uri="{FF2B5EF4-FFF2-40B4-BE49-F238E27FC236}">
                    <a16:creationId xmlns:a16="http://schemas.microsoft.com/office/drawing/2014/main" id="{FDF32892-F1EF-324E-9A94-80E98BFEF2A2}"/>
                  </a:ext>
                </a:extLst>
              </p:cNvPr>
              <p:cNvCxnSpPr/>
              <p:nvPr/>
            </p:nvCxnSpPr>
            <p:spPr>
              <a:xfrm>
                <a:off x="6401112" y="914639"/>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A78E809-F062-6240-B10F-BB5F3A346C8D}"/>
                  </a:ext>
                </a:extLst>
              </p:cNvPr>
              <p:cNvCxnSpPr/>
              <p:nvPr/>
            </p:nvCxnSpPr>
            <p:spPr>
              <a:xfrm>
                <a:off x="6401112" y="1622887"/>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53ABE8-5E3B-9D42-AC4B-9E33A94216E0}"/>
                  </a:ext>
                </a:extLst>
              </p:cNvPr>
              <p:cNvCxnSpPr/>
              <p:nvPr/>
            </p:nvCxnSpPr>
            <p:spPr>
              <a:xfrm>
                <a:off x="6401112" y="2331135"/>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2E7297-3258-ED4B-82A3-BA882DDA58EB}"/>
                  </a:ext>
                </a:extLst>
              </p:cNvPr>
              <p:cNvCxnSpPr/>
              <p:nvPr/>
            </p:nvCxnSpPr>
            <p:spPr>
              <a:xfrm>
                <a:off x="6401112" y="3039383"/>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DEEC34-F4C2-E245-888E-048F08A4AC67}"/>
                  </a:ext>
                </a:extLst>
              </p:cNvPr>
              <p:cNvCxnSpPr/>
              <p:nvPr/>
            </p:nvCxnSpPr>
            <p:spPr>
              <a:xfrm>
                <a:off x="6401112" y="3777611"/>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6A93B3-34AA-7C49-88C4-145B92427DA6}"/>
                  </a:ext>
                </a:extLst>
              </p:cNvPr>
              <p:cNvCxnSpPr/>
              <p:nvPr/>
            </p:nvCxnSpPr>
            <p:spPr>
              <a:xfrm>
                <a:off x="6401112" y="4485859"/>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9CC353-8F89-A040-9BEB-BC80FE7B1EB2}"/>
                  </a:ext>
                </a:extLst>
              </p:cNvPr>
              <p:cNvCxnSpPr/>
              <p:nvPr/>
            </p:nvCxnSpPr>
            <p:spPr>
              <a:xfrm>
                <a:off x="6401112" y="5209098"/>
                <a:ext cx="261709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8D6EB148-1233-7E40-B2FB-A34076407A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45943" y="2408102"/>
              <a:ext cx="568385" cy="712497"/>
            </a:xfrm>
            <a:prstGeom prst="rect">
              <a:avLst/>
            </a:prstGeom>
          </p:spPr>
        </p:pic>
      </p:grpSp>
      <p:sp>
        <p:nvSpPr>
          <p:cNvPr id="57" name="TextBox 56"/>
          <p:cNvSpPr txBox="1"/>
          <p:nvPr/>
        </p:nvSpPr>
        <p:spPr>
          <a:xfrm>
            <a:off x="68607" y="1396191"/>
            <a:ext cx="731089" cy="3665106"/>
          </a:xfrm>
          <a:prstGeom prst="rect">
            <a:avLst/>
          </a:prstGeom>
          <a:noFill/>
        </p:spPr>
        <p:txBody>
          <a:bodyPr wrap="square" rtlCol="0">
            <a:spAutoFit/>
          </a:bodyPr>
          <a:lstStyle/>
          <a:p>
            <a:pPr defTabSz="685800">
              <a:spcAft>
                <a:spcPts val="1050"/>
              </a:spcAft>
              <a:defRPr/>
            </a:pPr>
            <a:r>
              <a:rPr lang="en-US" sz="2100" dirty="0">
                <a:solidFill>
                  <a:prstClr val="black"/>
                </a:solidFill>
                <a:latin typeface="Century Gothic"/>
              </a:rPr>
              <a:t>A</a:t>
            </a:r>
          </a:p>
          <a:p>
            <a:pPr defTabSz="685800">
              <a:spcAft>
                <a:spcPts val="1050"/>
              </a:spcAft>
              <a:defRPr/>
            </a:pPr>
            <a:r>
              <a:rPr lang="en-US" sz="2100" dirty="0">
                <a:solidFill>
                  <a:prstClr val="black"/>
                </a:solidFill>
                <a:latin typeface="Century Gothic"/>
              </a:rPr>
              <a:t>B</a:t>
            </a:r>
          </a:p>
          <a:p>
            <a:pPr defTabSz="685800">
              <a:spcAft>
                <a:spcPts val="1050"/>
              </a:spcAft>
              <a:defRPr/>
            </a:pPr>
            <a:r>
              <a:rPr lang="en-US" sz="2100" dirty="0">
                <a:solidFill>
                  <a:prstClr val="black"/>
                </a:solidFill>
                <a:latin typeface="Century Gothic"/>
              </a:rPr>
              <a:t>C</a:t>
            </a:r>
          </a:p>
          <a:p>
            <a:pPr defTabSz="685800">
              <a:spcAft>
                <a:spcPts val="1050"/>
              </a:spcAft>
              <a:defRPr/>
            </a:pPr>
            <a:r>
              <a:rPr lang="en-US" sz="2100" dirty="0">
                <a:solidFill>
                  <a:prstClr val="black"/>
                </a:solidFill>
                <a:latin typeface="Century Gothic"/>
              </a:rPr>
              <a:t>D</a:t>
            </a:r>
          </a:p>
          <a:p>
            <a:pPr defTabSz="685800">
              <a:spcAft>
                <a:spcPts val="1050"/>
              </a:spcAft>
              <a:defRPr/>
            </a:pPr>
            <a:r>
              <a:rPr lang="en-US" sz="2100" dirty="0">
                <a:solidFill>
                  <a:prstClr val="black"/>
                </a:solidFill>
                <a:latin typeface="Century Gothic"/>
              </a:rPr>
              <a:t>E</a:t>
            </a:r>
          </a:p>
          <a:p>
            <a:pPr defTabSz="685800">
              <a:spcAft>
                <a:spcPts val="1050"/>
              </a:spcAft>
              <a:defRPr/>
            </a:pPr>
            <a:r>
              <a:rPr lang="en-US" sz="2100" dirty="0">
                <a:solidFill>
                  <a:prstClr val="black"/>
                </a:solidFill>
                <a:latin typeface="Century Gothic"/>
              </a:rPr>
              <a:t>F</a:t>
            </a:r>
          </a:p>
          <a:p>
            <a:pPr defTabSz="685800">
              <a:spcAft>
                <a:spcPts val="1050"/>
              </a:spcAft>
              <a:defRPr/>
            </a:pPr>
            <a:r>
              <a:rPr lang="en-US" sz="2100" dirty="0">
                <a:solidFill>
                  <a:prstClr val="black"/>
                </a:solidFill>
                <a:latin typeface="Century Gothic"/>
              </a:rPr>
              <a:t>G</a:t>
            </a:r>
          </a:p>
          <a:p>
            <a:pPr defTabSz="685800">
              <a:spcAft>
                <a:spcPts val="1050"/>
              </a:spcAft>
              <a:defRPr/>
            </a:pPr>
            <a:r>
              <a:rPr lang="en-US" sz="2100" dirty="0">
                <a:solidFill>
                  <a:prstClr val="black"/>
                </a:solidFill>
                <a:latin typeface="Century Gothic"/>
              </a:rPr>
              <a:t>H</a:t>
            </a:r>
          </a:p>
        </p:txBody>
      </p:sp>
    </p:spTree>
    <p:extLst>
      <p:ext uri="{BB962C8B-B14F-4D97-AF65-F5344CB8AC3E}">
        <p14:creationId xmlns:p14="http://schemas.microsoft.com/office/powerpoint/2010/main" val="113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1"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Results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normAutofit/>
          </a:bodyPr>
          <a:lstStyle/>
          <a:p>
            <a:pPr marL="342900" indent="-342900">
              <a:buFont typeface="Arial" panose="020B0604020202020204" pitchFamily="34" charset="0"/>
              <a:buChar char="•"/>
            </a:pPr>
            <a:r>
              <a:rPr lang="en-US" sz="2400" b="0" dirty="0"/>
              <a:t>The difference in systems is </a:t>
            </a:r>
            <a:r>
              <a:rPr lang="en-US" sz="2400" dirty="0"/>
              <a:t>greater</a:t>
            </a:r>
            <a:r>
              <a:rPr lang="en-US" sz="2400" b="0" dirty="0"/>
              <a:t> than the difference between the years.</a:t>
            </a:r>
          </a:p>
          <a:p>
            <a:endParaRPr lang="en-US" sz="2400" dirty="0"/>
          </a:p>
          <a:p>
            <a:pPr marL="342900" indent="-342900">
              <a:buFont typeface="Arial" panose="020B0604020202020204" pitchFamily="34" charset="0"/>
              <a:buChar char="•"/>
            </a:pPr>
            <a:r>
              <a:rPr lang="en-US" sz="2400" b="0" dirty="0"/>
              <a:t>2017(dry) is </a:t>
            </a:r>
            <a:r>
              <a:rPr lang="en-US" sz="2400" dirty="0"/>
              <a:t>closer</a:t>
            </a:r>
            <a:r>
              <a:rPr lang="en-US" sz="2400" b="0" dirty="0"/>
              <a:t> to 2021(wet), compared to System A and G.</a:t>
            </a:r>
          </a:p>
          <a:p>
            <a:endParaRPr lang="en-US" sz="2400" dirty="0"/>
          </a:p>
          <a:p>
            <a:pPr marL="342900" indent="-342900">
              <a:buFont typeface="Arial" panose="020B0604020202020204" pitchFamily="34" charset="0"/>
              <a:buChar char="•"/>
            </a:pPr>
            <a:r>
              <a:rPr lang="en-US" sz="2400" b="0" dirty="0"/>
              <a:t>An unsustainable system is </a:t>
            </a:r>
            <a:r>
              <a:rPr lang="en-US" sz="2400" dirty="0"/>
              <a:t>worse</a:t>
            </a:r>
            <a:r>
              <a:rPr lang="en-US" sz="2400" b="0" dirty="0"/>
              <a:t> than a yearly drought.</a:t>
            </a:r>
          </a:p>
        </p:txBody>
      </p:sp>
    </p:spTree>
    <p:extLst>
      <p:ext uri="{BB962C8B-B14F-4D97-AF65-F5344CB8AC3E}">
        <p14:creationId xmlns:p14="http://schemas.microsoft.com/office/powerpoint/2010/main" val="352610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Farmer’s perspective</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lstStyle/>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5452" r="4754"/>
          <a:stretch/>
        </p:blipFill>
        <p:spPr>
          <a:xfrm>
            <a:off x="295276" y="1196752"/>
            <a:ext cx="2779015" cy="489607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34396"/>
          <a:stretch/>
        </p:blipFill>
        <p:spPr>
          <a:xfrm>
            <a:off x="3142297" y="1196752"/>
            <a:ext cx="2855248" cy="489607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3015"/>
          <a:stretch/>
        </p:blipFill>
        <p:spPr>
          <a:xfrm>
            <a:off x="6065552" y="1196753"/>
            <a:ext cx="2826929" cy="4896073"/>
          </a:xfrm>
          <a:prstGeom prst="rect">
            <a:avLst/>
          </a:prstGeom>
        </p:spPr>
      </p:pic>
    </p:spTree>
    <p:extLst>
      <p:ext uri="{BB962C8B-B14F-4D97-AF65-F5344CB8AC3E}">
        <p14:creationId xmlns:p14="http://schemas.microsoft.com/office/powerpoint/2010/main" val="3839016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Uitkyk</a:t>
            </a:r>
            <a:r>
              <a:rPr lang="en-US" sz="2800" dirty="0"/>
              <a:t> </a:t>
            </a:r>
            <a:r>
              <a:rPr lang="en-US" sz="2800" dirty="0" err="1"/>
              <a:t>Boerdery</a:t>
            </a:r>
            <a:r>
              <a:rPr lang="en-US" sz="2800" dirty="0"/>
              <a:t>, </a:t>
            </a:r>
            <a:r>
              <a:rPr lang="en-US" sz="2800" dirty="0" err="1"/>
              <a:t>Moorreesburg</a:t>
            </a:r>
            <a:r>
              <a:rPr lang="en-US" sz="2800" dirty="0"/>
              <a:t> -1971</a:t>
            </a:r>
          </a:p>
        </p:txBody>
      </p:sp>
      <p:sp>
        <p:nvSpPr>
          <p:cNvPr id="9" name="Text Placeholder 8"/>
          <p:cNvSpPr>
            <a:spLocks noGrp="1"/>
          </p:cNvSpPr>
          <p:nvPr>
            <p:ph type="body" sz="quarter" idx="16"/>
          </p:nvPr>
        </p:nvSpPr>
        <p:spPr>
          <a:xfrm>
            <a:off x="458296" y="1340793"/>
            <a:ext cx="8271164" cy="2274155"/>
          </a:xfrm>
          <a:solidFill>
            <a:srgbClr val="92D050">
              <a:alpha val="40000"/>
            </a:srgbClr>
          </a:solidFill>
          <a:ln w="57150">
            <a:solidFill>
              <a:srgbClr val="92D050"/>
            </a:solidFill>
          </a:ln>
        </p:spPr>
        <p:txBody>
          <a:bodyPr>
            <a:normAutofit/>
          </a:bodyPr>
          <a:lstStyle/>
          <a:p>
            <a:pPr marL="342900" indent="-342900">
              <a:lnSpc>
                <a:spcPct val="150000"/>
              </a:lnSpc>
              <a:buFont typeface="Arial" panose="020B0604020202020204" pitchFamily="34" charset="0"/>
              <a:buChar char="•"/>
            </a:pPr>
            <a:r>
              <a:rPr lang="en-US" sz="1800" dirty="0"/>
              <a:t>25 years of monoculture</a:t>
            </a:r>
          </a:p>
          <a:p>
            <a:pPr marL="342900" indent="-342900">
              <a:lnSpc>
                <a:spcPct val="150000"/>
              </a:lnSpc>
              <a:buFont typeface="Arial" panose="020B0604020202020204" pitchFamily="34" charset="0"/>
              <a:buChar char="•"/>
            </a:pPr>
            <a:r>
              <a:rPr lang="en-US" sz="1800" dirty="0"/>
              <a:t>2.7 ton ha</a:t>
            </a:r>
            <a:r>
              <a:rPr lang="en-US" sz="1800" baseline="30000" dirty="0"/>
              <a:t>-1</a:t>
            </a:r>
            <a:r>
              <a:rPr lang="en-US" sz="1800" dirty="0"/>
              <a:t> wheat</a:t>
            </a:r>
          </a:p>
          <a:p>
            <a:pPr marL="342900" indent="-342900">
              <a:lnSpc>
                <a:spcPct val="150000"/>
              </a:lnSpc>
              <a:buFont typeface="Arial" panose="020B0604020202020204" pitchFamily="34" charset="0"/>
              <a:buChar char="•"/>
            </a:pPr>
            <a:r>
              <a:rPr lang="en-US" sz="1800" baseline="30000" dirty="0"/>
              <a:t>1</a:t>
            </a:r>
            <a:r>
              <a:rPr lang="en-US" sz="1800" dirty="0"/>
              <a:t>/</a:t>
            </a:r>
            <a:r>
              <a:rPr lang="en-US" sz="1800" baseline="-25000" dirty="0"/>
              <a:t>3</a:t>
            </a:r>
            <a:r>
              <a:rPr lang="en-US" sz="1800" dirty="0"/>
              <a:t> fallow</a:t>
            </a:r>
          </a:p>
          <a:p>
            <a:pPr marL="342900" indent="-342900">
              <a:lnSpc>
                <a:spcPct val="150000"/>
              </a:lnSpc>
              <a:buFont typeface="Arial" panose="020B0604020202020204" pitchFamily="34" charset="0"/>
              <a:buChar char="•"/>
            </a:pPr>
            <a:r>
              <a:rPr lang="en-US" sz="1800" dirty="0"/>
              <a:t>Burn stubble</a:t>
            </a:r>
          </a:p>
          <a:p>
            <a:pPr marL="342900" indent="-342900">
              <a:lnSpc>
                <a:spcPct val="150000"/>
              </a:lnSpc>
              <a:buFont typeface="Arial" panose="020B0604020202020204" pitchFamily="34" charset="0"/>
              <a:buChar char="•"/>
            </a:pPr>
            <a:endParaRPr lang="en-US" sz="1800" dirty="0"/>
          </a:p>
          <a:p>
            <a:pPr marL="342900" indent="-342900">
              <a:lnSpc>
                <a:spcPct val="150000"/>
              </a:lnSpc>
              <a:buFont typeface="Arial" panose="020B0604020202020204" pitchFamily="34" charset="0"/>
              <a:buChar char="•"/>
            </a:pPr>
            <a:endParaRPr lang="en-US" sz="1800" dirty="0"/>
          </a:p>
          <a:p>
            <a:pPr>
              <a:lnSpc>
                <a:spcPct val="150000"/>
              </a:lnSpc>
            </a:pPr>
            <a:endParaRPr lang="en-US" dirty="0"/>
          </a:p>
        </p:txBody>
      </p:sp>
      <p:sp>
        <p:nvSpPr>
          <p:cNvPr id="4" name="Text Placeholder 3"/>
          <p:cNvSpPr>
            <a:spLocks noGrp="1"/>
          </p:cNvSpPr>
          <p:nvPr>
            <p:ph type="body" sz="quarter" idx="4294967295"/>
          </p:nvPr>
        </p:nvSpPr>
        <p:spPr>
          <a:xfrm>
            <a:off x="465513" y="3815541"/>
            <a:ext cx="8271164" cy="2277283"/>
          </a:xfrm>
          <a:solidFill>
            <a:srgbClr val="996633">
              <a:alpha val="40000"/>
            </a:srgbClr>
          </a:solidFill>
          <a:ln w="57150">
            <a:solidFill>
              <a:srgbClr val="996633"/>
            </a:solidFill>
          </a:ln>
        </p:spPr>
        <p:txBody>
          <a:bodyPr>
            <a:normAutofit/>
          </a:bodyPr>
          <a:lstStyle/>
          <a:p>
            <a:pPr marL="285750" indent="-285750">
              <a:lnSpc>
                <a:spcPct val="150000"/>
              </a:lnSpc>
              <a:buFont typeface="Arial" panose="020B0604020202020204" pitchFamily="34" charset="0"/>
              <a:buChar char="•"/>
            </a:pPr>
            <a:r>
              <a:rPr lang="en-US" sz="1800" dirty="0"/>
              <a:t>120 kg N &amp; 20 kg P ha</a:t>
            </a:r>
            <a:r>
              <a:rPr lang="en-US" sz="1800" baseline="30000" dirty="0"/>
              <a:t>-1</a:t>
            </a:r>
            <a:r>
              <a:rPr lang="en-US" sz="1800" dirty="0"/>
              <a:t>spread out</a:t>
            </a:r>
          </a:p>
          <a:p>
            <a:endParaRPr lang="en-US" dirty="0"/>
          </a:p>
        </p:txBody>
      </p:sp>
    </p:spTree>
    <p:extLst>
      <p:ext uri="{BB962C8B-B14F-4D97-AF65-F5344CB8AC3E}">
        <p14:creationId xmlns:p14="http://schemas.microsoft.com/office/powerpoint/2010/main" val="343180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Uitkyk</a:t>
            </a:r>
            <a:r>
              <a:rPr lang="en-US" sz="2800" dirty="0"/>
              <a:t> </a:t>
            </a:r>
            <a:r>
              <a:rPr lang="en-US" sz="2800" dirty="0" err="1"/>
              <a:t>Boerdery</a:t>
            </a:r>
            <a:r>
              <a:rPr lang="en-US" sz="2800" dirty="0"/>
              <a:t>, </a:t>
            </a:r>
            <a:r>
              <a:rPr lang="en-US" sz="2800" dirty="0" err="1"/>
              <a:t>Moorreesburg</a:t>
            </a:r>
            <a:r>
              <a:rPr lang="en-US" sz="2800" dirty="0"/>
              <a:t> -1997</a:t>
            </a:r>
          </a:p>
        </p:txBody>
      </p:sp>
      <p:sp>
        <p:nvSpPr>
          <p:cNvPr id="9" name="Text Placeholder 8"/>
          <p:cNvSpPr>
            <a:spLocks noGrp="1"/>
          </p:cNvSpPr>
          <p:nvPr>
            <p:ph type="body" sz="quarter" idx="16"/>
          </p:nvPr>
        </p:nvSpPr>
        <p:spPr>
          <a:xfrm>
            <a:off x="465513" y="1330035"/>
            <a:ext cx="8271164" cy="2274155"/>
          </a:xfrm>
          <a:solidFill>
            <a:srgbClr val="92D050">
              <a:alpha val="40000"/>
            </a:srgbClr>
          </a:solidFill>
          <a:ln w="57150">
            <a:solidFill>
              <a:srgbClr val="92D050"/>
            </a:solidFill>
          </a:ln>
        </p:spPr>
        <p:txBody>
          <a:bodyPr>
            <a:normAutofit/>
          </a:bodyPr>
          <a:lstStyle/>
          <a:p>
            <a:pPr marL="342900" indent="-342900">
              <a:lnSpc>
                <a:spcPct val="150000"/>
              </a:lnSpc>
              <a:buFont typeface="Arial" panose="020B0604020202020204" pitchFamily="34" charset="0"/>
              <a:buChar char="•"/>
            </a:pPr>
            <a:r>
              <a:rPr lang="en-US" sz="1800" dirty="0"/>
              <a:t>Free market system 1997</a:t>
            </a:r>
          </a:p>
          <a:p>
            <a:pPr marL="342900" indent="-342900">
              <a:lnSpc>
                <a:spcPct val="150000"/>
              </a:lnSpc>
              <a:buFont typeface="Arial" panose="020B0604020202020204" pitchFamily="34" charset="0"/>
              <a:buChar char="•"/>
            </a:pPr>
            <a:r>
              <a:rPr lang="en-US" sz="1800" dirty="0"/>
              <a:t>Cash crops-canola, lupines</a:t>
            </a:r>
          </a:p>
          <a:p>
            <a:pPr>
              <a:lnSpc>
                <a:spcPct val="150000"/>
              </a:lnSpc>
            </a:pPr>
            <a:endParaRPr lang="en-US" dirty="0"/>
          </a:p>
        </p:txBody>
      </p:sp>
      <p:sp>
        <p:nvSpPr>
          <p:cNvPr id="4" name="Text Placeholder 3"/>
          <p:cNvSpPr>
            <a:spLocks noGrp="1"/>
          </p:cNvSpPr>
          <p:nvPr>
            <p:ph type="body" sz="quarter" idx="4294967295"/>
          </p:nvPr>
        </p:nvSpPr>
        <p:spPr>
          <a:xfrm>
            <a:off x="465513" y="3815541"/>
            <a:ext cx="8271164" cy="2277283"/>
          </a:xfrm>
          <a:solidFill>
            <a:srgbClr val="996633">
              <a:alpha val="40000"/>
            </a:srgbClr>
          </a:solidFill>
          <a:ln w="57150">
            <a:solidFill>
              <a:srgbClr val="996633"/>
            </a:solidFill>
          </a:ln>
        </p:spPr>
        <p:txBody>
          <a:bodyPr>
            <a:normAutofit lnSpcReduction="10000"/>
          </a:bodyPr>
          <a:lstStyle/>
          <a:p>
            <a:pPr marL="285750" indent="-285750">
              <a:lnSpc>
                <a:spcPct val="150000"/>
              </a:lnSpc>
              <a:buFont typeface="Arial" panose="020B0604020202020204" pitchFamily="34" charset="0"/>
              <a:buChar char="•"/>
            </a:pPr>
            <a:r>
              <a:rPr lang="en-US" sz="1800" dirty="0"/>
              <a:t>80 kg N &amp; 20 kg P ha</a:t>
            </a:r>
            <a:r>
              <a:rPr lang="en-US" sz="1800" baseline="30000" dirty="0"/>
              <a:t>-1</a:t>
            </a:r>
            <a:r>
              <a:rPr lang="en-US" sz="1800" dirty="0"/>
              <a:t>spread out</a:t>
            </a:r>
          </a:p>
          <a:p>
            <a:pPr marL="285750" indent="-285750">
              <a:lnSpc>
                <a:spcPct val="150000"/>
              </a:lnSpc>
              <a:buFont typeface="Arial" panose="020B0604020202020204" pitchFamily="34" charset="0"/>
              <a:buChar char="•"/>
            </a:pPr>
            <a:r>
              <a:rPr lang="en-US" sz="1800" dirty="0"/>
              <a:t>Topdressing 20 or 40 kg ha</a:t>
            </a:r>
            <a:r>
              <a:rPr lang="en-US" sz="1800" baseline="30000" dirty="0"/>
              <a:t>-1</a:t>
            </a:r>
            <a:r>
              <a:rPr lang="en-US" sz="1800" dirty="0"/>
              <a:t> N according to rainfall</a:t>
            </a:r>
          </a:p>
          <a:p>
            <a:pPr marL="285750" indent="-285750">
              <a:lnSpc>
                <a:spcPct val="150000"/>
              </a:lnSpc>
              <a:buFont typeface="Arial" panose="020B0604020202020204" pitchFamily="34" charset="0"/>
              <a:buChar char="•"/>
            </a:pPr>
            <a:r>
              <a:rPr lang="en-US" sz="1800" dirty="0"/>
              <a:t>2 ton lime applied every 4 years</a:t>
            </a:r>
          </a:p>
          <a:p>
            <a:pPr marL="285750" indent="-285750">
              <a:lnSpc>
                <a:spcPct val="150000"/>
              </a:lnSpc>
              <a:buFont typeface="Arial" panose="020B0604020202020204" pitchFamily="34" charset="0"/>
              <a:buChar char="•"/>
            </a:pPr>
            <a:r>
              <a:rPr lang="en-US" sz="1800" dirty="0"/>
              <a:t>Soil inverted and worked with tine</a:t>
            </a:r>
          </a:p>
          <a:p>
            <a:pPr marL="285750" indent="-285750">
              <a:lnSpc>
                <a:spcPct val="150000"/>
              </a:lnSpc>
              <a:buFont typeface="Arial" panose="020B0604020202020204" pitchFamily="34" charset="0"/>
              <a:buChar char="•"/>
            </a:pPr>
            <a:r>
              <a:rPr lang="en-US" sz="1800" dirty="0"/>
              <a:t>pH(</a:t>
            </a:r>
            <a:r>
              <a:rPr lang="en-US" sz="1800" dirty="0" err="1"/>
              <a:t>KCl</a:t>
            </a:r>
            <a:r>
              <a:rPr lang="en-US" sz="1800" dirty="0"/>
              <a:t>)= 5</a:t>
            </a:r>
          </a:p>
          <a:p>
            <a:endParaRPr lang="en-US" dirty="0"/>
          </a:p>
        </p:txBody>
      </p:sp>
    </p:spTree>
    <p:extLst>
      <p:ext uri="{BB962C8B-B14F-4D97-AF65-F5344CB8AC3E}">
        <p14:creationId xmlns:p14="http://schemas.microsoft.com/office/powerpoint/2010/main" val="110644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Overview</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normAutofit/>
          </a:bodyPr>
          <a:lstStyle/>
          <a:p>
            <a:pPr marL="342900" indent="-342900">
              <a:lnSpc>
                <a:spcPct val="150000"/>
              </a:lnSpc>
              <a:buFont typeface="Arial" panose="020B0604020202020204" pitchFamily="34" charset="0"/>
              <a:buChar char="•"/>
            </a:pPr>
            <a:r>
              <a:rPr lang="en-US" sz="2400" dirty="0">
                <a:solidFill>
                  <a:schemeClr val="tx2"/>
                </a:solidFill>
              </a:rPr>
              <a:t>Background</a:t>
            </a:r>
          </a:p>
          <a:p>
            <a:pPr marL="342900" indent="-342900">
              <a:lnSpc>
                <a:spcPct val="150000"/>
              </a:lnSpc>
              <a:buFont typeface="Arial" panose="020B0604020202020204" pitchFamily="34" charset="0"/>
              <a:buChar char="•"/>
            </a:pPr>
            <a:r>
              <a:rPr lang="en-US" sz="2400" dirty="0">
                <a:solidFill>
                  <a:schemeClr val="tx2"/>
                </a:solidFill>
              </a:rPr>
              <a:t>Nitrogen cycle</a:t>
            </a:r>
          </a:p>
          <a:p>
            <a:pPr marL="342900" indent="-342900">
              <a:lnSpc>
                <a:spcPct val="150000"/>
              </a:lnSpc>
              <a:buFont typeface="Arial" panose="020B0604020202020204" pitchFamily="34" charset="0"/>
              <a:buChar char="•"/>
            </a:pPr>
            <a:r>
              <a:rPr lang="en-US" sz="2400" dirty="0">
                <a:solidFill>
                  <a:schemeClr val="tx2"/>
                </a:solidFill>
              </a:rPr>
              <a:t>Trial 1</a:t>
            </a:r>
          </a:p>
          <a:p>
            <a:pPr marL="342900" indent="-342900">
              <a:lnSpc>
                <a:spcPct val="150000"/>
              </a:lnSpc>
              <a:buFont typeface="Arial" panose="020B0604020202020204" pitchFamily="34" charset="0"/>
              <a:buChar char="•"/>
            </a:pPr>
            <a:r>
              <a:rPr lang="en-US" sz="2400" dirty="0">
                <a:solidFill>
                  <a:schemeClr val="tx2"/>
                </a:solidFill>
              </a:rPr>
              <a:t>Trial 2</a:t>
            </a:r>
          </a:p>
          <a:p>
            <a:pPr marL="342900" indent="-342900">
              <a:lnSpc>
                <a:spcPct val="150000"/>
              </a:lnSpc>
              <a:buFont typeface="Arial" panose="020B0604020202020204" pitchFamily="34" charset="0"/>
              <a:buChar char="•"/>
            </a:pPr>
            <a:r>
              <a:rPr lang="en-US" sz="2400" dirty="0">
                <a:solidFill>
                  <a:schemeClr val="tx2"/>
                </a:solidFill>
              </a:rPr>
              <a:t>Farmers perspective</a:t>
            </a:r>
          </a:p>
          <a:p>
            <a:pPr marL="342900" indent="-342900">
              <a:lnSpc>
                <a:spcPct val="150000"/>
              </a:lnSpc>
              <a:buFont typeface="Arial" panose="020B0604020202020204" pitchFamily="34" charset="0"/>
              <a:buChar char="•"/>
            </a:pPr>
            <a:r>
              <a:rPr lang="en-US" sz="2400" dirty="0">
                <a:solidFill>
                  <a:schemeClr val="tx2"/>
                </a:solidFill>
              </a:rPr>
              <a:t>Conclusion</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2954" b="17868"/>
          <a:stretch/>
        </p:blipFill>
        <p:spPr>
          <a:xfrm>
            <a:off x="4237847" y="1418524"/>
            <a:ext cx="4580311" cy="3241310"/>
          </a:xfrm>
          <a:prstGeom prst="rect">
            <a:avLst/>
          </a:prstGeom>
        </p:spPr>
      </p:pic>
    </p:spTree>
    <p:extLst>
      <p:ext uri="{BB962C8B-B14F-4D97-AF65-F5344CB8AC3E}">
        <p14:creationId xmlns:p14="http://schemas.microsoft.com/office/powerpoint/2010/main" val="1289292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Uitkyk</a:t>
            </a:r>
            <a:r>
              <a:rPr lang="en-US" sz="2800" dirty="0"/>
              <a:t> </a:t>
            </a:r>
            <a:r>
              <a:rPr lang="en-US" sz="2800" dirty="0" err="1"/>
              <a:t>Boerdery</a:t>
            </a:r>
            <a:r>
              <a:rPr lang="en-US" sz="2800" dirty="0"/>
              <a:t>, </a:t>
            </a:r>
            <a:r>
              <a:rPr lang="en-US" sz="2800" dirty="0" err="1"/>
              <a:t>Moorreesburg</a:t>
            </a:r>
            <a:r>
              <a:rPr lang="en-US" sz="2800" dirty="0"/>
              <a:t> -2000</a:t>
            </a:r>
          </a:p>
        </p:txBody>
      </p:sp>
      <p:sp>
        <p:nvSpPr>
          <p:cNvPr id="9" name="Text Placeholder 8"/>
          <p:cNvSpPr>
            <a:spLocks noGrp="1"/>
          </p:cNvSpPr>
          <p:nvPr>
            <p:ph type="body" sz="quarter" idx="16"/>
          </p:nvPr>
        </p:nvSpPr>
        <p:spPr>
          <a:xfrm>
            <a:off x="390698" y="1400373"/>
            <a:ext cx="8354291" cy="1741411"/>
          </a:xfrm>
          <a:solidFill>
            <a:srgbClr val="92D050">
              <a:alpha val="40000"/>
            </a:srgbClr>
          </a:solidFill>
          <a:ln w="57150">
            <a:solidFill>
              <a:srgbClr val="92D050"/>
            </a:solidFill>
          </a:ln>
        </p:spPr>
        <p:txBody>
          <a:bodyPr>
            <a:normAutofit/>
          </a:bodyPr>
          <a:lstStyle/>
          <a:p>
            <a:pPr marL="342900" indent="-342900">
              <a:lnSpc>
                <a:spcPct val="150000"/>
              </a:lnSpc>
              <a:buFont typeface="Arial" panose="020B0604020202020204" pitchFamily="34" charset="0"/>
              <a:buChar char="•"/>
            </a:pPr>
            <a:r>
              <a:rPr lang="en-US" sz="1800" dirty="0"/>
              <a:t>Planted 1</a:t>
            </a:r>
            <a:r>
              <a:rPr lang="en-US" sz="1800" baseline="30000" dirty="0"/>
              <a:t>st</a:t>
            </a:r>
            <a:r>
              <a:rPr lang="en-US" sz="1800" dirty="0"/>
              <a:t> medics</a:t>
            </a:r>
          </a:p>
          <a:p>
            <a:pPr marL="342900" indent="-342900">
              <a:lnSpc>
                <a:spcPct val="150000"/>
              </a:lnSpc>
              <a:buFont typeface="Arial" panose="020B0604020202020204" pitchFamily="34" charset="0"/>
              <a:buChar char="•"/>
            </a:pPr>
            <a:r>
              <a:rPr lang="en-US" sz="1800" dirty="0"/>
              <a:t>N fertiliser decreased to 60 kg ha</a:t>
            </a:r>
            <a:r>
              <a:rPr lang="en-US" sz="1800" baseline="30000" dirty="0"/>
              <a:t>-1</a:t>
            </a:r>
            <a:endParaRPr lang="en-US" sz="1800" dirty="0"/>
          </a:p>
          <a:p>
            <a:pPr>
              <a:lnSpc>
                <a:spcPct val="150000"/>
              </a:lnSpc>
            </a:pPr>
            <a:endParaRPr lang="en-US" dirty="0"/>
          </a:p>
        </p:txBody>
      </p:sp>
      <p:sp>
        <p:nvSpPr>
          <p:cNvPr id="4" name="Text Placeholder 3"/>
          <p:cNvSpPr>
            <a:spLocks noGrp="1"/>
          </p:cNvSpPr>
          <p:nvPr>
            <p:ph type="body" sz="quarter" idx="4294967295"/>
          </p:nvPr>
        </p:nvSpPr>
        <p:spPr>
          <a:xfrm>
            <a:off x="390698" y="3815541"/>
            <a:ext cx="8354291" cy="2277283"/>
          </a:xfrm>
          <a:solidFill>
            <a:srgbClr val="996633">
              <a:alpha val="40000"/>
            </a:srgbClr>
          </a:solidFill>
          <a:ln w="57150">
            <a:solidFill>
              <a:srgbClr val="996633"/>
            </a:solidFill>
          </a:ln>
        </p:spPr>
        <p:txBody>
          <a:bodyPr>
            <a:normAutofit/>
          </a:bodyPr>
          <a:lstStyle/>
          <a:p>
            <a:pPr marL="285750" indent="-285750">
              <a:lnSpc>
                <a:spcPct val="150000"/>
              </a:lnSpc>
              <a:buFont typeface="Arial" panose="020B0604020202020204" pitchFamily="34" charset="0"/>
              <a:buChar char="•"/>
            </a:pPr>
            <a:r>
              <a:rPr lang="en-US" sz="1800" dirty="0"/>
              <a:t>2 ha grid soil sampling</a:t>
            </a:r>
          </a:p>
          <a:p>
            <a:pPr marL="285750" indent="-285750">
              <a:lnSpc>
                <a:spcPct val="170000"/>
              </a:lnSpc>
              <a:buFont typeface="Arial" panose="020B0604020202020204" pitchFamily="34" charset="0"/>
              <a:buChar char="•"/>
            </a:pPr>
            <a:r>
              <a:rPr lang="en-US" sz="1800" dirty="0"/>
              <a:t>Lime and gypsum variable application</a:t>
            </a:r>
          </a:p>
          <a:p>
            <a:pPr marL="285750" indent="-285750">
              <a:lnSpc>
                <a:spcPct val="170000"/>
              </a:lnSpc>
              <a:buFont typeface="Arial" panose="020B0604020202020204" pitchFamily="34" charset="0"/>
              <a:buChar char="•"/>
            </a:pPr>
            <a:r>
              <a:rPr lang="en-US" sz="1800" dirty="0"/>
              <a:t>Ca: Mg-ratio, pH(</a:t>
            </a:r>
            <a:r>
              <a:rPr lang="en-US" sz="1800" dirty="0" err="1"/>
              <a:t>KCl</a:t>
            </a:r>
            <a:r>
              <a:rPr lang="en-US" sz="1800" dirty="0"/>
              <a:t>) =6</a:t>
            </a:r>
          </a:p>
          <a:p>
            <a:pPr marL="285750" indent="-285750">
              <a:lnSpc>
                <a:spcPct val="170000"/>
              </a:lnSpc>
              <a:buFont typeface="Arial" panose="020B0604020202020204" pitchFamily="34" charset="0"/>
              <a:buChar char="•"/>
            </a:pPr>
            <a:r>
              <a:rPr lang="en-US" sz="1800" dirty="0"/>
              <a:t>Can farm with less N, because the system is more efficient</a:t>
            </a:r>
          </a:p>
          <a:p>
            <a:endParaRPr lang="en-US" dirty="0"/>
          </a:p>
        </p:txBody>
      </p:sp>
    </p:spTree>
    <p:extLst>
      <p:ext uri="{BB962C8B-B14F-4D97-AF65-F5344CB8AC3E}">
        <p14:creationId xmlns:p14="http://schemas.microsoft.com/office/powerpoint/2010/main" val="181610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Uitkyk</a:t>
            </a:r>
            <a:r>
              <a:rPr lang="en-US" sz="2800" dirty="0"/>
              <a:t> </a:t>
            </a:r>
            <a:r>
              <a:rPr lang="en-US" sz="2800" dirty="0" err="1"/>
              <a:t>Boerdery</a:t>
            </a:r>
            <a:r>
              <a:rPr lang="en-US" sz="2800" dirty="0"/>
              <a:t>, </a:t>
            </a:r>
            <a:r>
              <a:rPr lang="en-US" sz="2800" dirty="0" err="1"/>
              <a:t>Moorreesburg</a:t>
            </a:r>
            <a:r>
              <a:rPr lang="en-US" sz="2800" dirty="0"/>
              <a:t> -2010 </a:t>
            </a:r>
          </a:p>
        </p:txBody>
      </p:sp>
      <p:sp>
        <p:nvSpPr>
          <p:cNvPr id="9" name="Text Placeholder 8"/>
          <p:cNvSpPr>
            <a:spLocks noGrp="1"/>
          </p:cNvSpPr>
          <p:nvPr>
            <p:ph type="body" sz="quarter" idx="16"/>
          </p:nvPr>
        </p:nvSpPr>
        <p:spPr>
          <a:xfrm>
            <a:off x="390698" y="1330035"/>
            <a:ext cx="8395855" cy="2274155"/>
          </a:xfrm>
          <a:solidFill>
            <a:srgbClr val="92D050">
              <a:alpha val="40000"/>
            </a:srgbClr>
          </a:solidFill>
          <a:ln w="38100">
            <a:solidFill>
              <a:srgbClr val="92D050"/>
            </a:solidFill>
          </a:ln>
        </p:spPr>
        <p:txBody>
          <a:bodyPr>
            <a:normAutofit/>
          </a:bodyPr>
          <a:lstStyle/>
          <a:p>
            <a:pPr marL="285750" indent="-285750">
              <a:lnSpc>
                <a:spcPct val="150000"/>
              </a:lnSpc>
              <a:buFont typeface="Arial" panose="020B0604020202020204" pitchFamily="34" charset="0"/>
              <a:buChar char="•"/>
            </a:pPr>
            <a:r>
              <a:rPr lang="en-US" sz="1800" dirty="0"/>
              <a:t>modern </a:t>
            </a:r>
            <a:r>
              <a:rPr lang="en-US" sz="1800" baseline="30000" dirty="0"/>
              <a:t>1</a:t>
            </a:r>
            <a:r>
              <a:rPr lang="en-US" sz="1800" dirty="0"/>
              <a:t>/</a:t>
            </a:r>
            <a:r>
              <a:rPr lang="en-US" sz="1800" baseline="-25000" dirty="0"/>
              <a:t>3</a:t>
            </a:r>
            <a:r>
              <a:rPr lang="en-US" sz="1800" dirty="0"/>
              <a:t> system</a:t>
            </a:r>
          </a:p>
          <a:p>
            <a:pPr marL="285750" indent="-285750">
              <a:lnSpc>
                <a:spcPct val="150000"/>
              </a:lnSpc>
              <a:buFont typeface="Arial" panose="020B0604020202020204" pitchFamily="34" charset="0"/>
              <a:buChar char="•"/>
            </a:pPr>
            <a:r>
              <a:rPr lang="en-US" sz="1800" dirty="0"/>
              <a:t>The 1</a:t>
            </a:r>
            <a:r>
              <a:rPr lang="en-US" sz="1800" baseline="30000" dirty="0"/>
              <a:t>st</a:t>
            </a:r>
            <a:r>
              <a:rPr lang="en-US" sz="1800" dirty="0"/>
              <a:t> year of medics, no herbicide, sow in radish, Saia oats, rye- soil structure</a:t>
            </a:r>
          </a:p>
          <a:p>
            <a:pPr marL="285750" indent="-285750">
              <a:lnSpc>
                <a:spcPct val="150000"/>
              </a:lnSpc>
              <a:buFont typeface="Arial" panose="020B0604020202020204" pitchFamily="34" charset="0"/>
              <a:buChar char="•"/>
            </a:pPr>
            <a:r>
              <a:rPr lang="en-US" sz="1800" dirty="0"/>
              <a:t>2</a:t>
            </a:r>
            <a:r>
              <a:rPr lang="en-US" sz="1800" baseline="30000" dirty="0"/>
              <a:t>nd</a:t>
            </a:r>
            <a:r>
              <a:rPr lang="en-US" sz="1800" dirty="0"/>
              <a:t> year clean medics, N factory</a:t>
            </a:r>
          </a:p>
          <a:p>
            <a:pPr>
              <a:lnSpc>
                <a:spcPct val="150000"/>
              </a:lnSpc>
            </a:pPr>
            <a:endParaRPr lang="en-US" dirty="0"/>
          </a:p>
        </p:txBody>
      </p:sp>
      <p:sp>
        <p:nvSpPr>
          <p:cNvPr id="4" name="Text Placeholder 3"/>
          <p:cNvSpPr>
            <a:spLocks noGrp="1"/>
          </p:cNvSpPr>
          <p:nvPr>
            <p:ph type="body" sz="quarter" idx="4294967295"/>
          </p:nvPr>
        </p:nvSpPr>
        <p:spPr>
          <a:xfrm>
            <a:off x="390698" y="3815541"/>
            <a:ext cx="8395855" cy="2277283"/>
          </a:xfrm>
          <a:solidFill>
            <a:srgbClr val="996633">
              <a:alpha val="40000"/>
            </a:srgbClr>
          </a:solidFill>
          <a:ln w="38100">
            <a:solidFill>
              <a:srgbClr val="996633"/>
            </a:solidFill>
          </a:ln>
        </p:spPr>
        <p:txBody>
          <a:bodyPr>
            <a:normAutofit/>
          </a:bodyPr>
          <a:lstStyle/>
          <a:p>
            <a:pPr marL="285750" indent="-285750">
              <a:lnSpc>
                <a:spcPct val="150000"/>
              </a:lnSpc>
              <a:buFont typeface="Arial" panose="020B0604020202020204" pitchFamily="34" charset="0"/>
              <a:buChar char="•"/>
            </a:pPr>
            <a:r>
              <a:rPr lang="en-US" sz="1800" dirty="0"/>
              <a:t>The protein was not always high enough</a:t>
            </a:r>
          </a:p>
          <a:p>
            <a:pPr marL="285750" indent="-285750">
              <a:lnSpc>
                <a:spcPct val="150000"/>
              </a:lnSpc>
              <a:buFont typeface="Arial" panose="020B0604020202020204" pitchFamily="34" charset="0"/>
              <a:buChar char="•"/>
            </a:pPr>
            <a:r>
              <a:rPr lang="en-US" sz="1800" dirty="0"/>
              <a:t>Micronutrients essential, soil C, K</a:t>
            </a:r>
          </a:p>
          <a:p>
            <a:pPr marL="285750" indent="-285750">
              <a:lnSpc>
                <a:spcPct val="150000"/>
              </a:lnSpc>
              <a:buFont typeface="Arial" panose="020B0604020202020204" pitchFamily="34" charset="0"/>
              <a:buChar char="•"/>
            </a:pPr>
            <a:r>
              <a:rPr lang="en-US" sz="1800" dirty="0"/>
              <a:t>Animals manure-positive effect</a:t>
            </a:r>
          </a:p>
          <a:p>
            <a:endParaRPr lang="en-US" dirty="0"/>
          </a:p>
        </p:txBody>
      </p:sp>
    </p:spTree>
    <p:extLst>
      <p:ext uri="{BB962C8B-B14F-4D97-AF65-F5344CB8AC3E}">
        <p14:creationId xmlns:p14="http://schemas.microsoft.com/office/powerpoint/2010/main" val="646223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analysis</a:t>
            </a:r>
          </a:p>
        </p:txBody>
      </p:sp>
      <p:sp>
        <p:nvSpPr>
          <p:cNvPr id="4" name="Footer Placeholder 3"/>
          <p:cNvSpPr>
            <a:spLocks noGrp="1"/>
          </p:cNvSpPr>
          <p:nvPr>
            <p:ph type="ftr" sz="quarter" idx="3"/>
          </p:nvPr>
        </p:nvSpPr>
        <p:spPr/>
        <p:txBody>
          <a:bodyPr/>
          <a:lstStyle/>
          <a:p>
            <a:endParaRPr lang="en-GB" dirty="0">
              <a:solidFill>
                <a:srgbClr val="998F86"/>
              </a:solidFill>
            </a:endParaRPr>
          </a:p>
        </p:txBody>
      </p:sp>
      <p:sp>
        <p:nvSpPr>
          <p:cNvPr id="5" name="Text Placeholder 4"/>
          <p:cNvSpPr>
            <a:spLocks noGrp="1"/>
          </p:cNvSpPr>
          <p:nvPr>
            <p:ph type="body" sz="quarter" idx="10"/>
          </p:nvPr>
        </p:nvSpPr>
        <p:spPr>
          <a:xfrm>
            <a:off x="295276" y="1093109"/>
            <a:ext cx="8597205" cy="4680049"/>
          </a:xfrm>
        </p:spPr>
        <p:txBody>
          <a:bodyPr/>
          <a:lstStyle/>
          <a:p>
            <a:endParaRPr lang="en-US" dirty="0"/>
          </a:p>
        </p:txBody>
      </p:sp>
      <p:graphicFrame>
        <p:nvGraphicFramePr>
          <p:cNvPr id="7" name="Chart 6"/>
          <p:cNvGraphicFramePr>
            <a:graphicFrameLocks/>
          </p:cNvGraphicFramePr>
          <p:nvPr>
            <p:extLst>
              <p:ext uri="{D42A27DB-BD31-4B8C-83A1-F6EECF244321}">
                <p14:modId xmlns:p14="http://schemas.microsoft.com/office/powerpoint/2010/main" val="4281822546"/>
              </p:ext>
            </p:extLst>
          </p:nvPr>
        </p:nvGraphicFramePr>
        <p:xfrm>
          <a:off x="359150" y="3665510"/>
          <a:ext cx="4234728" cy="262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554242160"/>
              </p:ext>
            </p:extLst>
          </p:nvPr>
        </p:nvGraphicFramePr>
        <p:xfrm>
          <a:off x="4954385" y="3765665"/>
          <a:ext cx="3873730" cy="2525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567935262"/>
              </p:ext>
            </p:extLst>
          </p:nvPr>
        </p:nvGraphicFramePr>
        <p:xfrm>
          <a:off x="4593878" y="1148390"/>
          <a:ext cx="4362477" cy="2517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688767001"/>
              </p:ext>
            </p:extLst>
          </p:nvPr>
        </p:nvGraphicFramePr>
        <p:xfrm>
          <a:off x="359150" y="1202646"/>
          <a:ext cx="4026834" cy="2353327"/>
        </p:xfrm>
        <a:graphic>
          <a:graphicData uri="http://schemas.openxmlformats.org/drawingml/2006/chart">
            <c:chart xmlns:c="http://schemas.openxmlformats.org/drawingml/2006/chart" xmlns:r="http://schemas.openxmlformats.org/officeDocument/2006/relationships" r:id="rId5"/>
          </a:graphicData>
        </a:graphic>
      </p:graphicFrame>
      <p:sp>
        <p:nvSpPr>
          <p:cNvPr id="3" name="Oval 2"/>
          <p:cNvSpPr/>
          <p:nvPr/>
        </p:nvSpPr>
        <p:spPr>
          <a:xfrm rot="1295864">
            <a:off x="1746566" y="2374710"/>
            <a:ext cx="668740" cy="2866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Tree>
    <p:extLst>
      <p:ext uri="{BB962C8B-B14F-4D97-AF65-F5344CB8AC3E}">
        <p14:creationId xmlns:p14="http://schemas.microsoft.com/office/powerpoint/2010/main" val="1819024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Uitkyk</a:t>
            </a:r>
            <a:r>
              <a:rPr lang="en-US" sz="2800" dirty="0"/>
              <a:t> </a:t>
            </a:r>
            <a:r>
              <a:rPr lang="en-US" sz="2800" dirty="0" err="1"/>
              <a:t>Boerdery</a:t>
            </a:r>
            <a:r>
              <a:rPr lang="en-US" sz="2800" dirty="0"/>
              <a:t>, </a:t>
            </a:r>
            <a:r>
              <a:rPr lang="en-US" sz="2800" dirty="0" err="1"/>
              <a:t>Moorreesburg</a:t>
            </a:r>
            <a:r>
              <a:rPr lang="en-US" sz="2800" dirty="0"/>
              <a:t> -2021</a:t>
            </a:r>
          </a:p>
        </p:txBody>
      </p:sp>
      <p:sp>
        <p:nvSpPr>
          <p:cNvPr id="9" name="Text Placeholder 8"/>
          <p:cNvSpPr>
            <a:spLocks noGrp="1"/>
          </p:cNvSpPr>
          <p:nvPr>
            <p:ph type="body" sz="quarter" idx="16"/>
          </p:nvPr>
        </p:nvSpPr>
        <p:spPr>
          <a:xfrm>
            <a:off x="374073" y="1180407"/>
            <a:ext cx="8354291" cy="2701637"/>
          </a:xfrm>
          <a:solidFill>
            <a:srgbClr val="92D050">
              <a:alpha val="40000"/>
            </a:srgbClr>
          </a:solidFill>
          <a:ln w="38100">
            <a:solidFill>
              <a:srgbClr val="92D050"/>
            </a:solidFill>
          </a:ln>
        </p:spPr>
        <p:txBody>
          <a:bodyPr>
            <a:normAutofit lnSpcReduction="10000"/>
          </a:bodyPr>
          <a:lstStyle/>
          <a:p>
            <a:pPr marL="285750" indent="-285750">
              <a:lnSpc>
                <a:spcPct val="150000"/>
              </a:lnSpc>
              <a:buFont typeface="Arial" panose="020B0604020202020204" pitchFamily="34" charset="0"/>
              <a:buChar char="•"/>
            </a:pPr>
            <a:r>
              <a:rPr lang="en-US" sz="1800" dirty="0"/>
              <a:t>9 kg N/ha chicken manure pellets with added chemicals</a:t>
            </a:r>
          </a:p>
          <a:p>
            <a:pPr marL="285750" indent="-285750">
              <a:lnSpc>
                <a:spcPct val="150000"/>
              </a:lnSpc>
              <a:buFont typeface="Arial" panose="020B0604020202020204" pitchFamily="34" charset="0"/>
              <a:buChar char="•"/>
            </a:pPr>
            <a:r>
              <a:rPr lang="en-US" sz="1800" dirty="0"/>
              <a:t>No topdressing</a:t>
            </a:r>
          </a:p>
          <a:p>
            <a:pPr marL="285750" indent="-285750">
              <a:lnSpc>
                <a:spcPct val="150000"/>
              </a:lnSpc>
              <a:buFont typeface="Arial" panose="020B0604020202020204" pitchFamily="34" charset="0"/>
              <a:buChar char="•"/>
            </a:pPr>
            <a:r>
              <a:rPr lang="en-US" sz="1800" dirty="0"/>
              <a:t>13% protein, 3 ton/ha wheat</a:t>
            </a:r>
          </a:p>
          <a:p>
            <a:pPr marL="285750" indent="-285750">
              <a:lnSpc>
                <a:spcPct val="150000"/>
              </a:lnSpc>
              <a:buFont typeface="Arial" panose="020B0604020202020204" pitchFamily="34" charset="0"/>
              <a:buChar char="•"/>
            </a:pPr>
            <a:r>
              <a:rPr lang="en-US" sz="1800" dirty="0"/>
              <a:t>0 N blocks 2.7 ton/ha wheat</a:t>
            </a:r>
          </a:p>
          <a:p>
            <a:pPr>
              <a:lnSpc>
                <a:spcPct val="150000"/>
              </a:lnSpc>
            </a:pPr>
            <a:r>
              <a:rPr lang="en-US" sz="1800" dirty="0"/>
              <a:t> </a:t>
            </a:r>
          </a:p>
          <a:p>
            <a:pPr marL="285750" indent="-285750">
              <a:lnSpc>
                <a:spcPct val="150000"/>
              </a:lnSpc>
              <a:buFont typeface="Arial" panose="020B0604020202020204" pitchFamily="34" charset="0"/>
              <a:buChar char="•"/>
            </a:pPr>
            <a:r>
              <a:rPr lang="en-US" sz="1800" dirty="0"/>
              <a:t>Planting density 150  seeds/m</a:t>
            </a:r>
            <a:r>
              <a:rPr lang="en-US" sz="1800" baseline="30000" dirty="0"/>
              <a:t>2</a:t>
            </a:r>
            <a:r>
              <a:rPr lang="en-US" sz="1800" dirty="0"/>
              <a:t>, norm 200 seeds/m</a:t>
            </a:r>
            <a:r>
              <a:rPr lang="en-US" sz="1800" baseline="30000" dirty="0"/>
              <a:t>2</a:t>
            </a:r>
          </a:p>
          <a:p>
            <a:pPr>
              <a:lnSpc>
                <a:spcPct val="150000"/>
              </a:lnSpc>
            </a:pPr>
            <a:endParaRPr lang="en-US" dirty="0"/>
          </a:p>
        </p:txBody>
      </p:sp>
      <p:sp>
        <p:nvSpPr>
          <p:cNvPr id="4" name="Text Placeholder 3"/>
          <p:cNvSpPr>
            <a:spLocks noGrp="1"/>
          </p:cNvSpPr>
          <p:nvPr>
            <p:ph type="body" sz="quarter" idx="4294967295"/>
          </p:nvPr>
        </p:nvSpPr>
        <p:spPr>
          <a:xfrm>
            <a:off x="374073" y="3998421"/>
            <a:ext cx="8354291" cy="2319251"/>
          </a:xfrm>
          <a:solidFill>
            <a:srgbClr val="996633">
              <a:alpha val="40000"/>
            </a:srgbClr>
          </a:solidFill>
          <a:ln w="38100">
            <a:solidFill>
              <a:srgbClr val="996633"/>
            </a:solidFill>
          </a:ln>
        </p:spPr>
        <p:txBody>
          <a:bodyPr>
            <a:normAutofit/>
          </a:bodyPr>
          <a:lstStyle/>
          <a:p>
            <a:pPr marL="285750" indent="-285750">
              <a:lnSpc>
                <a:spcPct val="150000"/>
              </a:lnSpc>
              <a:buFont typeface="Arial" panose="020B0604020202020204" pitchFamily="34" charset="0"/>
              <a:buChar char="•"/>
            </a:pPr>
            <a:r>
              <a:rPr lang="en-US" sz="1800" dirty="0"/>
              <a:t>After planting, 50-60 mm rain</a:t>
            </a:r>
          </a:p>
          <a:p>
            <a:pPr marL="171450" indent="-171450">
              <a:lnSpc>
                <a:spcPct val="150000"/>
              </a:lnSpc>
              <a:buFont typeface="Arial" panose="020B0604020202020204" pitchFamily="34" charset="0"/>
              <a:buChar char="•"/>
            </a:pPr>
            <a:r>
              <a:rPr lang="en-US" sz="1800" dirty="0"/>
              <a:t>  Less 600 mg ha</a:t>
            </a:r>
            <a:r>
              <a:rPr lang="en-US" sz="1800" baseline="30000" dirty="0"/>
              <a:t>-1</a:t>
            </a:r>
            <a:r>
              <a:rPr lang="en-US" sz="1800" dirty="0"/>
              <a:t> Ca + N</a:t>
            </a:r>
          </a:p>
          <a:p>
            <a:pPr marL="171450" indent="-171450">
              <a:lnSpc>
                <a:spcPct val="150000"/>
              </a:lnSpc>
              <a:buFont typeface="Arial" panose="020B0604020202020204" pitchFamily="34" charset="0"/>
              <a:buChar char="•"/>
            </a:pPr>
            <a:r>
              <a:rPr lang="en-US" sz="1800" dirty="0"/>
              <a:t>  900 mg kg</a:t>
            </a:r>
            <a:r>
              <a:rPr lang="en-US" sz="1800" baseline="30000" dirty="0"/>
              <a:t>-1 </a:t>
            </a:r>
            <a:r>
              <a:rPr lang="en-US" sz="1800" dirty="0"/>
              <a:t>Ca, after 2 years of medics, no extra N fertiliser</a:t>
            </a:r>
          </a:p>
          <a:p>
            <a:pPr marL="171450" indent="-171450">
              <a:lnSpc>
                <a:spcPct val="150000"/>
              </a:lnSpc>
              <a:buFont typeface="Arial" panose="020B0604020202020204" pitchFamily="34" charset="0"/>
              <a:buChar char="•"/>
            </a:pPr>
            <a:endParaRPr lang="en-US" sz="1800" dirty="0"/>
          </a:p>
          <a:p>
            <a:pPr marL="285750" indent="-285750">
              <a:lnSpc>
                <a:spcPct val="150000"/>
              </a:lnSpc>
              <a:buFont typeface="Arial" panose="020B0604020202020204" pitchFamily="34" charset="0"/>
              <a:buChar char="•"/>
            </a:pPr>
            <a:r>
              <a:rPr lang="en-US" sz="1800" dirty="0"/>
              <a:t>Insect pressure and powdery mildew less</a:t>
            </a:r>
          </a:p>
          <a:p>
            <a:endParaRPr lang="en-US" dirty="0"/>
          </a:p>
        </p:txBody>
      </p:sp>
    </p:spTree>
    <p:extLst>
      <p:ext uri="{BB962C8B-B14F-4D97-AF65-F5344CB8AC3E}">
        <p14:creationId xmlns:p14="http://schemas.microsoft.com/office/powerpoint/2010/main" val="1006527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Conclusions</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lstStyle/>
          <a:p>
            <a:pPr lvl="1">
              <a:lnSpc>
                <a:spcPct val="150000"/>
              </a:lnSpc>
              <a:buFont typeface="Arial" panose="020B0604020202020204" pitchFamily="34" charset="0"/>
              <a:buChar char="•"/>
            </a:pPr>
            <a:r>
              <a:rPr lang="en-US" sz="2000" b="1" dirty="0">
                <a:solidFill>
                  <a:schemeClr val="tx2"/>
                </a:solidFill>
              </a:rPr>
              <a:t>  Goal to increase NUE within changing climate</a:t>
            </a:r>
          </a:p>
          <a:p>
            <a:pPr lvl="1">
              <a:lnSpc>
                <a:spcPct val="150000"/>
              </a:lnSpc>
              <a:buFont typeface="Arial" panose="020B0604020202020204" pitchFamily="34" charset="0"/>
              <a:buChar char="•"/>
            </a:pPr>
            <a:r>
              <a:rPr lang="en-US" sz="2000" b="1" dirty="0">
                <a:solidFill>
                  <a:schemeClr val="tx2"/>
                </a:solidFill>
              </a:rPr>
              <a:t>  Increase soil’s capacity to act as a net N sink with the addition of    C inputs</a:t>
            </a:r>
          </a:p>
          <a:p>
            <a:pPr lvl="1">
              <a:lnSpc>
                <a:spcPct val="150000"/>
              </a:lnSpc>
              <a:buFont typeface="Arial" panose="020B0604020202020204" pitchFamily="34" charset="0"/>
              <a:buChar char="•"/>
            </a:pPr>
            <a:r>
              <a:rPr lang="en-US" sz="2000" b="1" dirty="0">
                <a:solidFill>
                  <a:schemeClr val="tx2"/>
                </a:solidFill>
              </a:rPr>
              <a:t>  Stable high yields and quality under variable climatic conditions</a:t>
            </a:r>
          </a:p>
          <a:p>
            <a:pPr lvl="1">
              <a:lnSpc>
                <a:spcPct val="150000"/>
              </a:lnSpc>
              <a:buFont typeface="Arial" panose="020B0604020202020204" pitchFamily="34" charset="0"/>
              <a:buChar char="•"/>
            </a:pPr>
            <a:r>
              <a:rPr lang="en-US" sz="2000" b="1" dirty="0">
                <a:solidFill>
                  <a:schemeClr val="tx2"/>
                </a:solidFill>
              </a:rPr>
              <a:t>  Future: Soil microbial analysis &amp; </a:t>
            </a:r>
            <a:r>
              <a:rPr lang="en-US" sz="2000" b="1" dirty="0" err="1">
                <a:solidFill>
                  <a:schemeClr val="tx2"/>
                </a:solidFill>
              </a:rPr>
              <a:t>biostimulants</a:t>
            </a:r>
            <a:endParaRPr lang="en-US" sz="2000" b="1" dirty="0">
              <a:solidFill>
                <a:schemeClr val="tx2"/>
              </a:solidFill>
            </a:endParaRPr>
          </a:p>
          <a:p>
            <a:pPr lvl="1">
              <a:buFont typeface="Arial" panose="020B0604020202020204" pitchFamily="34" charset="0"/>
              <a:buChar char="•"/>
            </a:pPr>
            <a:endParaRPr lang="en-US" b="1" dirty="0">
              <a:solidFill>
                <a:prstClr val="black"/>
              </a:solidFill>
            </a:endParaRPr>
          </a:p>
          <a:p>
            <a:pPr lvl="1">
              <a:buFont typeface="Arial" panose="020B0604020202020204" pitchFamily="34" charset="0"/>
              <a:buChar char="•"/>
            </a:pP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206" t="758"/>
          <a:stretch/>
        </p:blipFill>
        <p:spPr>
          <a:xfrm>
            <a:off x="5936282" y="3816167"/>
            <a:ext cx="2558183" cy="244769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822" t="-834"/>
          <a:stretch/>
        </p:blipFill>
        <p:spPr>
          <a:xfrm>
            <a:off x="3067396" y="3816167"/>
            <a:ext cx="2743002" cy="246432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111" t="16837" r="43008" b="10369"/>
          <a:stretch/>
        </p:blipFill>
        <p:spPr>
          <a:xfrm>
            <a:off x="354264" y="3863799"/>
            <a:ext cx="2587248" cy="2416690"/>
          </a:xfrm>
          <a:prstGeom prst="rect">
            <a:avLst/>
          </a:prstGeom>
        </p:spPr>
      </p:pic>
    </p:spTree>
    <p:extLst>
      <p:ext uri="{BB962C8B-B14F-4D97-AF65-F5344CB8AC3E}">
        <p14:creationId xmlns:p14="http://schemas.microsoft.com/office/powerpoint/2010/main" val="256254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66" y="180975"/>
            <a:ext cx="8823815" cy="6099513"/>
          </a:xfrm>
          <a:prstGeom prst="rect">
            <a:avLst/>
          </a:prstGeom>
        </p:spPr>
      </p:pic>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normAutofit fontScale="92500" lnSpcReduction="10000"/>
          </a:bodyPr>
          <a:lstStyle/>
          <a:p>
            <a:r>
              <a:rPr lang="en-US" sz="2800" dirty="0"/>
              <a:t>‘</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Upon this handful of soil our survival depends. Nurture it and it will grow our food, our fuel and our shelter and surround us with beauty.  Abuse it and the soil will collapse and die, taking humanity with it.” Sanskrit text-1500 BC</a:t>
            </a:r>
          </a:p>
        </p:txBody>
      </p:sp>
    </p:spTree>
    <p:extLst>
      <p:ext uri="{BB962C8B-B14F-4D97-AF65-F5344CB8AC3E}">
        <p14:creationId xmlns:p14="http://schemas.microsoft.com/office/powerpoint/2010/main" val="308764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Background</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22515" y="1045029"/>
            <a:ext cx="8083532" cy="5538537"/>
          </a:xfrm>
          <a:prstGeom prst="rect">
            <a:avLst/>
          </a:prstGeom>
          <a:noFill/>
          <a:ln>
            <a:noFill/>
          </a:ln>
        </p:spPr>
      </p:pic>
      <p:sp>
        <p:nvSpPr>
          <p:cNvPr id="7" name="Rectangle 6"/>
          <p:cNvSpPr/>
          <p:nvPr/>
        </p:nvSpPr>
        <p:spPr>
          <a:xfrm>
            <a:off x="1789611" y="4545876"/>
            <a:ext cx="222069" cy="26125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Tree>
    <p:extLst>
      <p:ext uri="{BB962C8B-B14F-4D97-AF65-F5344CB8AC3E}">
        <p14:creationId xmlns:p14="http://schemas.microsoft.com/office/powerpoint/2010/main" val="201192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sz="2800" dirty="0"/>
              <a:t>Background</a:t>
            </a:r>
          </a:p>
        </p:txBody>
      </p:sp>
      <p:sp>
        <p:nvSpPr>
          <p:cNvPr id="4" name="Text Placeholder 3"/>
          <p:cNvSpPr>
            <a:spLocks noGrp="1"/>
          </p:cNvSpPr>
          <p:nvPr>
            <p:ph type="body" sz="quarter" idx="10"/>
          </p:nvPr>
        </p:nvSpPr>
        <p:spPr>
          <a:xfrm>
            <a:off x="295276" y="966652"/>
            <a:ext cx="8597205" cy="5126176"/>
          </a:xfrm>
        </p:spPr>
        <p:txBody>
          <a:bodyPr>
            <a:normAutofit/>
          </a:bodyPr>
          <a:lstStyle/>
          <a:p>
            <a:pPr marL="171450" indent="-171450">
              <a:lnSpc>
                <a:spcPct val="150000"/>
              </a:lnSpc>
              <a:buFont typeface="Arial" panose="020B0604020202020204" pitchFamily="34" charset="0"/>
              <a:buChar char="•"/>
            </a:pPr>
            <a:r>
              <a:rPr lang="en-ZA" sz="2400" dirty="0">
                <a:solidFill>
                  <a:schemeClr val="tx2"/>
                </a:solidFill>
              </a:rPr>
              <a:t>Increasing demand for grain</a:t>
            </a:r>
          </a:p>
          <a:p>
            <a:pPr marL="171450" indent="-171450">
              <a:lnSpc>
                <a:spcPct val="150000"/>
              </a:lnSpc>
              <a:buFont typeface="Arial" panose="020B0604020202020204" pitchFamily="34" charset="0"/>
              <a:buChar char="•"/>
            </a:pPr>
            <a:r>
              <a:rPr lang="en-ZA" sz="2400" dirty="0">
                <a:solidFill>
                  <a:schemeClr val="tx2"/>
                </a:solidFill>
              </a:rPr>
              <a:t>Minimum environmental impact</a:t>
            </a:r>
          </a:p>
          <a:p>
            <a:pPr marL="171450" indent="-171450">
              <a:lnSpc>
                <a:spcPct val="150000"/>
              </a:lnSpc>
              <a:buFont typeface="Arial" panose="020B0604020202020204" pitchFamily="34" charset="0"/>
              <a:buChar char="•"/>
            </a:pPr>
            <a:r>
              <a:rPr lang="en-ZA" sz="2400" dirty="0">
                <a:solidFill>
                  <a:schemeClr val="tx2"/>
                </a:solidFill>
              </a:rPr>
              <a:t>Western Cape produces 42-50% of wheat in RSA</a:t>
            </a:r>
          </a:p>
          <a:p>
            <a:pPr marL="171450" indent="-171450">
              <a:lnSpc>
                <a:spcPct val="150000"/>
              </a:lnSpc>
              <a:buFont typeface="Arial" panose="020B0604020202020204" pitchFamily="34" charset="0"/>
              <a:buChar char="•"/>
            </a:pPr>
            <a:r>
              <a:rPr lang="en-ZA" sz="2400" dirty="0">
                <a:solidFill>
                  <a:schemeClr val="tx2"/>
                </a:solidFill>
              </a:rPr>
              <a:t>Increasing N fertiliser to boost production is non-linear</a:t>
            </a:r>
          </a:p>
          <a:p>
            <a:pPr marL="171450" indent="-171450">
              <a:lnSpc>
                <a:spcPct val="150000"/>
              </a:lnSpc>
              <a:buFont typeface="Arial" panose="020B0604020202020204" pitchFamily="34" charset="0"/>
              <a:buChar char="•"/>
            </a:pPr>
            <a:r>
              <a:rPr lang="en-ZA" sz="2400" dirty="0">
                <a:solidFill>
                  <a:schemeClr val="tx2"/>
                </a:solidFill>
              </a:rPr>
              <a:t>N influence yield &amp; protein % in grain</a:t>
            </a:r>
          </a:p>
          <a:p>
            <a:pPr marL="171450" indent="-171450">
              <a:lnSpc>
                <a:spcPct val="150000"/>
              </a:lnSpc>
              <a:buFont typeface="Arial" panose="020B0604020202020204" pitchFamily="34" charset="0"/>
              <a:buChar char="•"/>
            </a:pPr>
            <a:r>
              <a:rPr lang="en-ZA" sz="2400" dirty="0">
                <a:solidFill>
                  <a:schemeClr val="tx2"/>
                </a:solidFill>
              </a:rPr>
              <a:t>Price determination on grain quality</a:t>
            </a:r>
            <a:endParaRPr lang="en-ZA" sz="2000" dirty="0">
              <a:solidFill>
                <a:schemeClr val="tx2"/>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94" y="4577880"/>
            <a:ext cx="8072567" cy="1741368"/>
          </a:xfrm>
          <a:prstGeom prst="rect">
            <a:avLst/>
          </a:prstGeom>
        </p:spPr>
      </p:pic>
    </p:spTree>
    <p:extLst>
      <p:ext uri="{BB962C8B-B14F-4D97-AF65-F5344CB8AC3E}">
        <p14:creationId xmlns:p14="http://schemas.microsoft.com/office/powerpoint/2010/main" val="55285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sz="2800" dirty="0"/>
              <a:t>Background</a:t>
            </a:r>
          </a:p>
        </p:txBody>
      </p:sp>
      <p:sp>
        <p:nvSpPr>
          <p:cNvPr id="4" name="Text Placeholder 3"/>
          <p:cNvSpPr>
            <a:spLocks noGrp="1"/>
          </p:cNvSpPr>
          <p:nvPr>
            <p:ph type="body" sz="quarter" idx="10"/>
          </p:nvPr>
        </p:nvSpPr>
        <p:spPr>
          <a:xfrm>
            <a:off x="295276" y="953590"/>
            <a:ext cx="8597205" cy="5669280"/>
          </a:xfrm>
        </p:spPr>
        <p:txBody>
          <a:bodyPr wrap="square" anchor="ctr">
            <a:normAutofit/>
          </a:bodyPr>
          <a:lstStyle/>
          <a:p>
            <a:pPr marL="171450" indent="-171450">
              <a:lnSpc>
                <a:spcPct val="150000"/>
              </a:lnSpc>
              <a:buFont typeface="Arial" panose="020B0604020202020204" pitchFamily="34" charset="0"/>
              <a:buChar char="•"/>
            </a:pPr>
            <a:r>
              <a:rPr lang="en-US" sz="2400" dirty="0">
                <a:solidFill>
                  <a:schemeClr val="tx2"/>
                </a:solidFill>
              </a:rPr>
              <a:t>80% Adoption by  of CA  by Western Cape farmers</a:t>
            </a:r>
          </a:p>
          <a:p>
            <a:pPr marL="171450" indent="-171450">
              <a:lnSpc>
                <a:spcPct val="150000"/>
              </a:lnSpc>
              <a:buFont typeface="Arial" panose="020B0604020202020204" pitchFamily="34" charset="0"/>
              <a:buChar char="•"/>
            </a:pPr>
            <a:r>
              <a:rPr lang="en-US" sz="2400" b="0" dirty="0">
                <a:solidFill>
                  <a:schemeClr val="tx2"/>
                </a:solidFill>
              </a:rPr>
              <a:t>Reduced tillage, crop rotation &amp; stubble retention</a:t>
            </a:r>
          </a:p>
          <a:p>
            <a:pPr marL="171450" indent="-171450">
              <a:lnSpc>
                <a:spcPct val="150000"/>
              </a:lnSpc>
              <a:buFont typeface="Arial" panose="020B0604020202020204" pitchFamily="34" charset="0"/>
              <a:buChar char="•"/>
            </a:pPr>
            <a:r>
              <a:rPr lang="en-US" sz="2400" dirty="0">
                <a:solidFill>
                  <a:schemeClr val="tx2"/>
                </a:solidFill>
              </a:rPr>
              <a:t>Soil dynamics changed</a:t>
            </a:r>
          </a:p>
          <a:p>
            <a:pPr marL="171450" indent="-171450">
              <a:lnSpc>
                <a:spcPct val="150000"/>
              </a:lnSpc>
              <a:buFont typeface="Arial" panose="020B0604020202020204" pitchFamily="34" charset="0"/>
              <a:buChar char="•"/>
            </a:pPr>
            <a:r>
              <a:rPr lang="en-US" sz="2400" dirty="0">
                <a:solidFill>
                  <a:schemeClr val="tx2"/>
                </a:solidFill>
              </a:rPr>
              <a:t>Regenerative agriculture</a:t>
            </a:r>
          </a:p>
          <a:p>
            <a:pPr marL="306450" lvl="1" indent="-171450">
              <a:lnSpc>
                <a:spcPct val="150000"/>
              </a:lnSpc>
              <a:buFont typeface="Arial" panose="020B0604020202020204" pitchFamily="34" charset="0"/>
              <a:buChar char="•"/>
            </a:pPr>
            <a:r>
              <a:rPr lang="en-US" sz="2400" dirty="0"/>
              <a:t>Integrate livestock</a:t>
            </a:r>
          </a:p>
          <a:p>
            <a:pPr marL="306450" lvl="1" indent="-171450">
              <a:lnSpc>
                <a:spcPct val="150000"/>
              </a:lnSpc>
              <a:buFont typeface="Arial" panose="020B0604020202020204" pitchFamily="34" charset="0"/>
              <a:buChar char="•"/>
            </a:pPr>
            <a:r>
              <a:rPr lang="en-US" sz="2400" dirty="0" err="1"/>
              <a:t>Minimise</a:t>
            </a:r>
            <a:r>
              <a:rPr lang="en-US" sz="2400" dirty="0"/>
              <a:t> chemical inputs</a:t>
            </a:r>
          </a:p>
          <a:p>
            <a:pPr marL="306450" lvl="1" indent="-171450">
              <a:lnSpc>
                <a:spcPct val="150000"/>
              </a:lnSpc>
              <a:buFont typeface="Arial" panose="020B0604020202020204" pitchFamily="34" charset="0"/>
              <a:buChar char="•"/>
            </a:pPr>
            <a:r>
              <a:rPr lang="en-US" sz="2400" dirty="0"/>
              <a:t>Increase biodiversity</a:t>
            </a:r>
          </a:p>
          <a:p>
            <a:pPr>
              <a:lnSpc>
                <a:spcPct val="150000"/>
              </a:lnSpc>
            </a:pPr>
            <a:endParaRPr lang="en-ZA" dirty="0"/>
          </a:p>
          <a:p>
            <a:endParaRPr lang="en-ZA" dirty="0"/>
          </a:p>
          <a:p>
            <a:pPr marL="171450" indent="-171450">
              <a:buFont typeface="Arial" panose="020B0604020202020204" pitchFamily="34" charset="0"/>
              <a:buChar char="•"/>
            </a:pPr>
            <a:endParaRPr lang="en-ZA" dirty="0"/>
          </a:p>
          <a:p>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4770" y="3441940"/>
            <a:ext cx="4347711" cy="3260783"/>
          </a:xfrm>
          <a:prstGeom prst="rect">
            <a:avLst/>
          </a:prstGeom>
        </p:spPr>
      </p:pic>
    </p:spTree>
    <p:extLst>
      <p:ext uri="{BB962C8B-B14F-4D97-AF65-F5344CB8AC3E}">
        <p14:creationId xmlns:p14="http://schemas.microsoft.com/office/powerpoint/2010/main" val="3369220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Background</a:t>
            </a:r>
          </a:p>
        </p:txBody>
      </p:sp>
      <p:graphicFrame>
        <p:nvGraphicFramePr>
          <p:cNvPr id="6" name="Chart 5"/>
          <p:cNvGraphicFramePr>
            <a:graphicFrameLocks/>
          </p:cNvGraphicFramePr>
          <p:nvPr>
            <p:extLst>
              <p:ext uri="{D42A27DB-BD31-4B8C-83A1-F6EECF244321}">
                <p14:modId xmlns:p14="http://schemas.microsoft.com/office/powerpoint/2010/main" val="2322156226"/>
              </p:ext>
            </p:extLst>
          </p:nvPr>
        </p:nvGraphicFramePr>
        <p:xfrm>
          <a:off x="364530" y="1362974"/>
          <a:ext cx="8451666" cy="419501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009934" y="5557989"/>
            <a:ext cx="7806262"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Mediterranean climate</a:t>
            </a:r>
          </a:p>
        </p:txBody>
      </p:sp>
    </p:spTree>
    <p:extLst>
      <p:ext uri="{BB962C8B-B14F-4D97-AF65-F5344CB8AC3E}">
        <p14:creationId xmlns:p14="http://schemas.microsoft.com/office/powerpoint/2010/main" val="422392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Nitrogen Cycle</a:t>
            </a:r>
          </a:p>
        </p:txBody>
      </p:sp>
      <p:sp>
        <p:nvSpPr>
          <p:cNvPr id="3" name="Text Placeholder 2"/>
          <p:cNvSpPr>
            <a:spLocks noGrp="1"/>
          </p:cNvSpPr>
          <p:nvPr>
            <p:ph type="body" sz="quarter" idx="13"/>
          </p:nvPr>
        </p:nvSpPr>
        <p:spPr/>
        <p:txBody>
          <a:bodyPr/>
          <a:lstStyle/>
          <a:p>
            <a:endParaRPr lang="en-US"/>
          </a:p>
        </p:txBody>
      </p:sp>
      <p:sp>
        <p:nvSpPr>
          <p:cNvPr id="4" name="Footer Placeholder 3"/>
          <p:cNvSpPr>
            <a:spLocks noGrp="1"/>
          </p:cNvSpPr>
          <p:nvPr>
            <p:ph type="ftr" sz="quarter" idx="3"/>
          </p:nvPr>
        </p:nvSpPr>
        <p:spPr/>
        <p:txBody>
          <a:bodyPr/>
          <a:lstStyle/>
          <a:p>
            <a:endParaRPr lang="en-GB" dirty="0">
              <a:solidFill>
                <a:srgbClr val="998F86"/>
              </a:solidFill>
            </a:endParaRPr>
          </a:p>
        </p:txBody>
      </p:sp>
      <p:sp>
        <p:nvSpPr>
          <p:cNvPr id="5" name="Text Placeholder 4"/>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12" y="1044215"/>
            <a:ext cx="8367624" cy="5159826"/>
          </a:xfrm>
          <a:prstGeom prst="rect">
            <a:avLst/>
          </a:prstGeom>
        </p:spPr>
      </p:pic>
      <p:sp>
        <p:nvSpPr>
          <p:cNvPr id="7" name="Oval 6"/>
          <p:cNvSpPr/>
          <p:nvPr/>
        </p:nvSpPr>
        <p:spPr>
          <a:xfrm>
            <a:off x="6530196" y="2777705"/>
            <a:ext cx="629729"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8" name="Oval 7"/>
          <p:cNvSpPr/>
          <p:nvPr/>
        </p:nvSpPr>
        <p:spPr>
          <a:xfrm>
            <a:off x="126521" y="1506747"/>
            <a:ext cx="629729"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9" name="Oval 8"/>
          <p:cNvSpPr/>
          <p:nvPr/>
        </p:nvSpPr>
        <p:spPr>
          <a:xfrm>
            <a:off x="1725283" y="5878896"/>
            <a:ext cx="1121434"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10" name="Rectangle 9"/>
          <p:cNvSpPr/>
          <p:nvPr/>
        </p:nvSpPr>
        <p:spPr>
          <a:xfrm>
            <a:off x="2855343" y="3752802"/>
            <a:ext cx="1492370" cy="310240"/>
          </a:xfrm>
          <a:prstGeom prst="rect">
            <a:avLst/>
          </a:prstGeom>
          <a:noFill/>
          <a:ln w="57150">
            <a:solidFill>
              <a:srgbClr val="FF0000"/>
            </a:solidFill>
            <a:prstDash val="sys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Tree>
    <p:extLst>
      <p:ext uri="{BB962C8B-B14F-4D97-AF65-F5344CB8AC3E}">
        <p14:creationId xmlns:p14="http://schemas.microsoft.com/office/powerpoint/2010/main" val="2015095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Nitrogen use efficiency (NUE)</a:t>
            </a:r>
          </a:p>
        </p:txBody>
      </p:sp>
      <p:sp>
        <p:nvSpPr>
          <p:cNvPr id="3" name="Footer Placeholder 2"/>
          <p:cNvSpPr>
            <a:spLocks noGrp="1"/>
          </p:cNvSpPr>
          <p:nvPr>
            <p:ph type="ftr" sz="quarter" idx="3"/>
          </p:nvPr>
        </p:nvSpPr>
        <p:spPr/>
        <p:txBody>
          <a:bodyPr/>
          <a:lstStyle/>
          <a:p>
            <a:endParaRPr lang="en-GB" dirty="0">
              <a:solidFill>
                <a:srgbClr val="998F86"/>
              </a:solidFill>
            </a:endParaRPr>
          </a:p>
        </p:txBody>
      </p:sp>
      <p:sp>
        <p:nvSpPr>
          <p:cNvPr id="4" name="Text Placeholder 3"/>
          <p:cNvSpPr>
            <a:spLocks noGrp="1"/>
          </p:cNvSpPr>
          <p:nvPr>
            <p:ph type="body" sz="quarter" idx="10"/>
          </p:nvPr>
        </p:nvSpPr>
        <p:spPr/>
        <p:txBody>
          <a:bodyPr>
            <a:normAutofit fontScale="92500" lnSpcReduction="10000"/>
          </a:bodyPr>
          <a:lstStyle/>
          <a:p>
            <a:pPr marL="285750" indent="-285750">
              <a:buFont typeface="Arial" panose="020B0604020202020204" pitchFamily="34" charset="0"/>
              <a:buChar char="•"/>
            </a:pPr>
            <a:r>
              <a:rPr lang="en-US" sz="2400" dirty="0">
                <a:solidFill>
                  <a:schemeClr val="tx2"/>
                </a:solidFill>
              </a:rPr>
              <a:t>NUE 33%-47% for wheat</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Inefficient N use</a:t>
            </a:r>
          </a:p>
          <a:p>
            <a:pPr marL="555750" lvl="2" indent="-285750"/>
            <a:r>
              <a:rPr lang="en-US" sz="2400" b="0" dirty="0">
                <a:solidFill>
                  <a:schemeClr val="tx2"/>
                </a:solidFill>
              </a:rPr>
              <a:t>greenhouse gas emissions,</a:t>
            </a:r>
          </a:p>
          <a:p>
            <a:pPr marL="555750" lvl="2" indent="-285750"/>
            <a:r>
              <a:rPr lang="en-US" sz="2400" b="0" dirty="0">
                <a:solidFill>
                  <a:schemeClr val="tx2"/>
                </a:solidFill>
              </a:rPr>
              <a:t>soil acidity </a:t>
            </a:r>
          </a:p>
          <a:p>
            <a:pPr marL="555750" lvl="2" indent="-285750"/>
            <a:r>
              <a:rPr lang="en-US" sz="2400" b="0" dirty="0">
                <a:solidFill>
                  <a:schemeClr val="tx2"/>
                </a:solidFill>
              </a:rPr>
              <a:t>high salt index unwanted for soil biology</a:t>
            </a:r>
          </a:p>
          <a:p>
            <a:pPr lvl="2" indent="0">
              <a:buNone/>
            </a:pPr>
            <a:endParaRPr lang="en-US" sz="2400" b="0" dirty="0">
              <a:solidFill>
                <a:schemeClr val="tx2"/>
              </a:solidFill>
            </a:endParaRPr>
          </a:p>
          <a:p>
            <a:pPr marL="285750" indent="-285750">
              <a:buFont typeface="Arial" panose="020B0604020202020204" pitchFamily="34" charset="0"/>
              <a:buChar char="•"/>
            </a:pPr>
            <a:r>
              <a:rPr lang="en-US" sz="2400" dirty="0">
                <a:solidFill>
                  <a:schemeClr val="tx2"/>
                </a:solidFill>
              </a:rPr>
              <a:t>Crop-based N budget</a:t>
            </a:r>
            <a:endParaRPr lang="en-US" sz="2400" b="0" dirty="0">
              <a:solidFill>
                <a:schemeClr val="tx2"/>
              </a:solidFill>
            </a:endParaRPr>
          </a:p>
          <a:p>
            <a:pPr marL="285750" indent="-285750">
              <a:buFont typeface="Arial" panose="020B0604020202020204" pitchFamily="34" charset="0"/>
              <a:buChar char="•"/>
            </a:pPr>
            <a:r>
              <a:rPr lang="en-US" sz="2400" dirty="0">
                <a:solidFill>
                  <a:schemeClr val="tx2"/>
                </a:solidFill>
              </a:rPr>
              <a:t>Difference between the N inputs to the system and the N removed in crop yield </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dirty="0">
                <a:solidFill>
                  <a:schemeClr val="tx2"/>
                </a:solidFill>
              </a:rPr>
              <a:t>  Yield/fertiliser,    Uptake/fertiliser or     yield /    uptake</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b="0" dirty="0">
                <a:solidFill>
                  <a:schemeClr val="tx2"/>
                </a:solidFill>
              </a:rPr>
              <a:t>Same for soil system</a:t>
            </a:r>
          </a:p>
          <a:p>
            <a:pPr marL="285750" indent="-285750">
              <a:buFont typeface="Arial" panose="020B0604020202020204" pitchFamily="34" charset="0"/>
              <a:buChar char="•"/>
            </a:pPr>
            <a:endParaRPr lang="en-US" sz="2400" dirty="0"/>
          </a:p>
        </p:txBody>
      </p:sp>
      <p:sp>
        <p:nvSpPr>
          <p:cNvPr id="7" name="Isosceles Triangle 6"/>
          <p:cNvSpPr/>
          <p:nvPr/>
        </p:nvSpPr>
        <p:spPr>
          <a:xfrm>
            <a:off x="-1676400" y="1801091"/>
            <a:ext cx="45719" cy="4571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5" name="Isosceles Triangle 4"/>
          <p:cNvSpPr/>
          <p:nvPr/>
        </p:nvSpPr>
        <p:spPr>
          <a:xfrm>
            <a:off x="609600" y="4849091"/>
            <a:ext cx="221672" cy="221673"/>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8" name="Isosceles Triangle 7"/>
          <p:cNvSpPr/>
          <p:nvPr/>
        </p:nvSpPr>
        <p:spPr>
          <a:xfrm>
            <a:off x="6741650" y="4849087"/>
            <a:ext cx="221672" cy="221673"/>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9" name="Isosceles Triangle 8"/>
          <p:cNvSpPr/>
          <p:nvPr/>
        </p:nvSpPr>
        <p:spPr>
          <a:xfrm>
            <a:off x="5622984" y="4826136"/>
            <a:ext cx="221672" cy="221673"/>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10" name="Isosceles Triangle 9"/>
          <p:cNvSpPr/>
          <p:nvPr/>
        </p:nvSpPr>
        <p:spPr>
          <a:xfrm>
            <a:off x="2757229" y="4826136"/>
            <a:ext cx="221672" cy="221673"/>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Tree>
    <p:extLst>
      <p:ext uri="{BB962C8B-B14F-4D97-AF65-F5344CB8AC3E}">
        <p14:creationId xmlns:p14="http://schemas.microsoft.com/office/powerpoint/2010/main" val="14125348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heme/theme1.xml><?xml version="1.0" encoding="utf-8"?>
<a:theme xmlns:a="http://schemas.openxmlformats.org/drawingml/2006/main" name="WCG-PPT Master-121022-am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25459</TotalTime>
  <Words>1010</Words>
  <Application>Microsoft Office PowerPoint</Application>
  <PresentationFormat>On-screen Show (4:3)</PresentationFormat>
  <Paragraphs>249</Paragraphs>
  <Slides>35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Arial Black</vt:lpstr>
      <vt:lpstr>Arial Narrow</vt:lpstr>
      <vt:lpstr>Calibri</vt:lpstr>
      <vt:lpstr>Century Gothic</vt:lpstr>
      <vt:lpstr>WCG-PPT Master-121022-amc</vt:lpstr>
      <vt:lpstr>think-cell Slide</vt:lpstr>
      <vt:lpstr>Nitrogen - Keep it in the cycle </vt:lpstr>
      <vt:lpstr>PowerPoint Presentation</vt:lpstr>
      <vt:lpstr>Overview</vt:lpstr>
      <vt:lpstr>Background</vt:lpstr>
      <vt:lpstr>Background</vt:lpstr>
      <vt:lpstr>Background</vt:lpstr>
      <vt:lpstr>Background</vt:lpstr>
      <vt:lpstr>Nitrogen Cycle</vt:lpstr>
      <vt:lpstr>Nitrogen use efficiency (NUE)</vt:lpstr>
      <vt:lpstr> Trial 1: Nitrogen trial, 6 localities</vt:lpstr>
      <vt:lpstr>Nitrogen trial</vt:lpstr>
      <vt:lpstr>Soil samples &amp; N fertiliser treatments</vt:lpstr>
      <vt:lpstr>Systems</vt:lpstr>
      <vt:lpstr>Grain yield Wheat after medics</vt:lpstr>
      <vt:lpstr>Relative yield- wheat after medics</vt:lpstr>
      <vt:lpstr>NUE- kg grain per kg N fertiliser wheat after medics</vt:lpstr>
      <vt:lpstr>N response curve</vt:lpstr>
      <vt:lpstr>Fertiliser sources- wheat after medics</vt:lpstr>
      <vt:lpstr>Results</vt:lpstr>
      <vt:lpstr>Trial 2: Systems Trial, Langgewens Research Farm</vt:lpstr>
      <vt:lpstr>Trial layout &amp; Nitrogen applications</vt:lpstr>
      <vt:lpstr>Average wheat yield and protein content (2002-2021)</vt:lpstr>
      <vt:lpstr>Wheat yield and protein content</vt:lpstr>
      <vt:lpstr>Yield system comparison biplot (Total – 90.23%)</vt:lpstr>
      <vt:lpstr>Protein system comparison biplot (Total – 94.09%)</vt:lpstr>
      <vt:lpstr>Results</vt:lpstr>
      <vt:lpstr>Farmer’s perspective</vt:lpstr>
      <vt:lpstr>Uitkyk Boerdery, Moorreesburg -1971</vt:lpstr>
      <vt:lpstr>Uitkyk Boerdery, Moorreesburg -1997</vt:lpstr>
      <vt:lpstr>Uitkyk Boerdery, Moorreesburg -2000</vt:lpstr>
      <vt:lpstr>Uitkyk Boerdery, Moorreesburg -2010 </vt:lpstr>
      <vt:lpstr>Soil analysis</vt:lpstr>
      <vt:lpstr>Uitkyk Boerdery, Moorreesburg -2021</vt:lpstr>
      <vt:lpstr>Conclusions</vt:lpstr>
      <vt:lpstr>PowerPoint Presentation</vt:lpstr>
    </vt:vector>
  </TitlesOfParts>
  <Company>PGWC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Hector Eliott</dc:creator>
  <cp:lastModifiedBy>Thabo Masanabo</cp:lastModifiedBy>
  <cp:revision>1721</cp:revision>
  <cp:lastPrinted>2023-09-19T09:05:27Z</cp:lastPrinted>
  <dcterms:created xsi:type="dcterms:W3CDTF">2017-01-19T08:56:34Z</dcterms:created>
  <dcterms:modified xsi:type="dcterms:W3CDTF">2023-09-28T09:10:23Z</dcterms:modified>
</cp:coreProperties>
</file>