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  <p:sldMasterId id="2147483664" r:id="rId2"/>
    <p:sldMasterId id="2147483667" r:id="rId3"/>
    <p:sldMasterId id="2147483683" r:id="rId4"/>
  </p:sldMasterIdLst>
  <p:notesMasterIdLst>
    <p:notesMasterId r:id="rId47"/>
  </p:notesMasterIdLst>
  <p:handoutMasterIdLst>
    <p:handoutMasterId r:id="rId48"/>
  </p:handoutMasterIdLst>
  <p:sldIdLst>
    <p:sldId id="305" r:id="rId5"/>
    <p:sldId id="412" r:id="rId6"/>
    <p:sldId id="413" r:id="rId7"/>
    <p:sldId id="415" r:id="rId8"/>
    <p:sldId id="416" r:id="rId9"/>
    <p:sldId id="414" r:id="rId10"/>
    <p:sldId id="920" r:id="rId11"/>
    <p:sldId id="921" r:id="rId12"/>
    <p:sldId id="922" r:id="rId13"/>
    <p:sldId id="923" r:id="rId14"/>
    <p:sldId id="924" r:id="rId15"/>
    <p:sldId id="337" r:id="rId16"/>
    <p:sldId id="925" r:id="rId17"/>
    <p:sldId id="917" r:id="rId18"/>
    <p:sldId id="918" r:id="rId19"/>
    <p:sldId id="270" r:id="rId20"/>
    <p:sldId id="919" r:id="rId21"/>
    <p:sldId id="342" r:id="rId22"/>
    <p:sldId id="344" r:id="rId23"/>
    <p:sldId id="341" r:id="rId24"/>
    <p:sldId id="382" r:id="rId25"/>
    <p:sldId id="345" r:id="rId26"/>
    <p:sldId id="911" r:id="rId27"/>
    <p:sldId id="392" r:id="rId28"/>
    <p:sldId id="394" r:id="rId29"/>
    <p:sldId id="397" r:id="rId30"/>
    <p:sldId id="409" r:id="rId31"/>
    <p:sldId id="398" r:id="rId32"/>
    <p:sldId id="390" r:id="rId33"/>
    <p:sldId id="402" r:id="rId34"/>
    <p:sldId id="367" r:id="rId35"/>
    <p:sldId id="368" r:id="rId36"/>
    <p:sldId id="350" r:id="rId37"/>
    <p:sldId id="403" r:id="rId38"/>
    <p:sldId id="404" r:id="rId39"/>
    <p:sldId id="405" r:id="rId40"/>
    <p:sldId id="912" r:id="rId41"/>
    <p:sldId id="913" r:id="rId42"/>
    <p:sldId id="406" r:id="rId43"/>
    <p:sldId id="407" r:id="rId44"/>
    <p:sldId id="399" r:id="rId45"/>
    <p:sldId id="275" r:id="rId46"/>
  </p:sldIdLst>
  <p:sldSz cx="12192000" cy="6858000"/>
  <p:notesSz cx="6858000" cy="9144000"/>
  <p:defaultTextStyle>
    <a:defPPr>
      <a:defRPr lang="en-US"/>
    </a:defPPr>
    <a:lvl1pPr marL="0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1pPr>
    <a:lvl2pPr marL="725119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2pPr>
    <a:lvl3pPr marL="1450238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3pPr>
    <a:lvl4pPr marL="2175358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4pPr>
    <a:lvl5pPr marL="2900477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5pPr>
    <a:lvl6pPr marL="3625596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6pPr>
    <a:lvl7pPr marL="4350715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7pPr>
    <a:lvl8pPr marL="5075834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8pPr>
    <a:lvl9pPr marL="5800954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56B4"/>
    <a:srgbClr val="FFCC66"/>
    <a:srgbClr val="F2F2F2"/>
    <a:srgbClr val="00FF00"/>
    <a:srgbClr val="005A9C"/>
    <a:srgbClr val="FCFCF9"/>
    <a:srgbClr val="1E4B8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94954" autoAdjust="0"/>
  </p:normalViewPr>
  <p:slideViewPr>
    <p:cSldViewPr>
      <p:cViewPr varScale="1">
        <p:scale>
          <a:sx n="77" d="100"/>
          <a:sy n="77" d="100"/>
        </p:scale>
        <p:origin x="84" y="10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259" y="-75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332B-1442-4F8C-A160-0D5EB57A24C0}" type="datetimeFigureOut">
              <a:rPr lang="en-AU" smtClean="0"/>
              <a:pPr/>
              <a:t>28/09/2023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6F71-1FE9-4811-833E-31A9A4F69A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9272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15:45:37.1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 24575,'0'-4'0,"0"-5"0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44820-F59C-490B-A624-3CEFDFE2581B}" type="datetimeFigureOut">
              <a:rPr lang="en-AU" smtClean="0"/>
              <a:pPr/>
              <a:t>27/09/2023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FE650-C70C-4B1D-9166-83BB0085451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235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FCE6C-5B84-461F-AD39-566A402A0B1A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951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A24F-FD8F-4577-B4D0-6E5933F8D58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460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A24F-FD8F-4577-B4D0-6E5933F8D58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53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A24F-FD8F-4577-B4D0-6E5933F8D58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6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A24F-FD8F-4577-B4D0-6E5933F8D58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CBC3-AADE-4364-949F-7CB063B3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6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FE650-C70C-4B1D-9166-83BB00854515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103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E650-C70C-4B1D-9166-83BB00854515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4391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E650-C70C-4B1D-9166-83BB00854515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4486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E650-C70C-4B1D-9166-83BB00854515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4664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A24F-FD8F-4577-B4D0-6E5933F8D58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66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A24F-FD8F-4577-B4D0-6E5933F8D58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81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A24F-FD8F-4577-B4D0-6E5933F8D58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9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27/09/2023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8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FCB0BFE-F4BE-4F36-8176-135FF8BC0B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47" y="3861000"/>
            <a:ext cx="559875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46" y="5427001"/>
            <a:ext cx="559875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9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1" y="3861000"/>
            <a:ext cx="5409329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431" y="5427001"/>
            <a:ext cx="5409329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47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8F9CCF-4C0F-4418-87C4-D322BE4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899" y="933007"/>
            <a:ext cx="6499428" cy="2522993"/>
          </a:xfrm>
        </p:spPr>
        <p:txBody>
          <a:bodyPr lIns="360000" rIns="360000" anchor="b" anchorCtr="0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5899" y="3807000"/>
            <a:ext cx="6499427" cy="1424219"/>
          </a:xfrm>
        </p:spPr>
        <p:txBody>
          <a:bodyPr lIns="720000" rIns="720000"/>
          <a:lstStyle>
            <a:lvl1pPr marL="0" indent="0" algn="ctr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55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352"/>
            <a:ext cx="122074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1" y="3861000"/>
            <a:ext cx="5409329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431" y="5427001"/>
            <a:ext cx="5409329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25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52"/>
            <a:ext cx="122074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33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52"/>
            <a:ext cx="122074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87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52"/>
            <a:ext cx="122074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39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52"/>
            <a:ext cx="122074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1" y="3861000"/>
            <a:ext cx="5409329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431" y="5427001"/>
            <a:ext cx="5409329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45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352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68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352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6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FC66D6-95C1-4C6F-84AF-CAE15808B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192000" cy="6849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34708" y="838201"/>
            <a:ext cx="2930519" cy="1057275"/>
          </a:xfrm>
        </p:spPr>
        <p:txBody>
          <a:bodyPr/>
          <a:lstStyle>
            <a:lvl1pPr algn="l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71" y="2085976"/>
            <a:ext cx="6771104" cy="35057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27/09/2023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533C18-6F58-486A-916F-CD185EDC1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34708" y="2087101"/>
            <a:ext cx="2930520" cy="35057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4B4454A-8F1A-4FCE-A748-8FC2AFFFFA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6670" y="1025032"/>
            <a:ext cx="6771104" cy="870444"/>
          </a:xfrm>
        </p:spPr>
        <p:txBody>
          <a:bodyPr/>
          <a:lstStyle>
            <a:lvl1pPr>
              <a:spcAft>
                <a:spcPts val="0"/>
              </a:spcAft>
              <a:defRPr sz="375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52940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352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53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352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83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352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1" y="3861000"/>
            <a:ext cx="5409329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431" y="5427001"/>
            <a:ext cx="5409329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397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353"/>
            <a:ext cx="122074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08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8229-DCE5-45CE-AE4B-FC5198D08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553" y="1122760"/>
            <a:ext cx="9144894" cy="1936126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48206-057C-400C-85DD-58F5A2F9D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553" y="3601641"/>
            <a:ext cx="9144894" cy="1656159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0354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8BA4C2-DED7-458B-8E91-3064340166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08229-DCE5-45CE-AE4B-FC5198D08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553" y="1122760"/>
            <a:ext cx="9144894" cy="1936126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48206-057C-400C-85DD-58F5A2F9D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553" y="3601641"/>
            <a:ext cx="9144894" cy="1656159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8337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_Ad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12192000" cy="6857999"/>
          </a:xfrm>
        </p:spPr>
        <p:txBody>
          <a:bodyPr lIns="360000" tIns="360000" rIns="360000" bIns="36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3557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_ Pre-s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66FFC7-070C-4EC6-90DA-287A40BC9086}"/>
              </a:ext>
            </a:extLst>
          </p:cNvPr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wrap="square" lIns="270000" tIns="270000" rIns="270000" bIns="270000" rtlCol="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350"/>
              </a:spcAft>
            </a:pPr>
            <a:r>
              <a:rPr lang="en-GB" sz="2141" dirty="0">
                <a:solidFill>
                  <a:schemeClr val="bg1"/>
                </a:solidFill>
              </a:rPr>
              <a:t>We acknowledge and pay our respects to the Kaurna people,</a:t>
            </a:r>
            <a:br>
              <a:rPr lang="en-GB" sz="2141" dirty="0">
                <a:solidFill>
                  <a:schemeClr val="bg1"/>
                </a:solidFill>
              </a:rPr>
            </a:br>
            <a:r>
              <a:rPr lang="en-GB" sz="2141" dirty="0">
                <a:solidFill>
                  <a:schemeClr val="bg1"/>
                </a:solidFill>
              </a:rPr>
              <a:t>the traditional custodians whose ancestral lands we gather on.</a:t>
            </a:r>
          </a:p>
          <a:p>
            <a:pPr algn="ctr">
              <a:lnSpc>
                <a:spcPct val="120000"/>
              </a:lnSpc>
              <a:spcAft>
                <a:spcPts val="1350"/>
              </a:spcAft>
            </a:pPr>
            <a:r>
              <a:rPr lang="en-GB" sz="2141" dirty="0">
                <a:solidFill>
                  <a:schemeClr val="bg1"/>
                </a:solidFill>
              </a:rPr>
              <a:t>We acknowledge the deep feelings of attachment and relationship of the</a:t>
            </a:r>
            <a:br>
              <a:rPr lang="en-GB" sz="2141" dirty="0">
                <a:solidFill>
                  <a:schemeClr val="bg1"/>
                </a:solidFill>
              </a:rPr>
            </a:br>
            <a:r>
              <a:rPr lang="en-GB" sz="2141" dirty="0">
                <a:solidFill>
                  <a:schemeClr val="bg1"/>
                </a:solidFill>
              </a:rPr>
              <a:t>Kaurna people to country and we respect and value their past, present</a:t>
            </a:r>
            <a:br>
              <a:rPr lang="en-GB" sz="2141" dirty="0">
                <a:solidFill>
                  <a:schemeClr val="bg1"/>
                </a:solidFill>
              </a:rPr>
            </a:br>
            <a:r>
              <a:rPr lang="en-GB" sz="2141" dirty="0">
                <a:solidFill>
                  <a:schemeClr val="bg1"/>
                </a:solidFill>
              </a:rPr>
              <a:t>and ongoing connection to the land and cultural beliefs.</a:t>
            </a:r>
            <a:endParaRPr lang="en-AU" sz="214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0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A89EBA-AE21-49AB-947B-52121DCD756F}"/>
              </a:ext>
            </a:extLst>
          </p:cNvPr>
          <p:cNvSpPr txBox="1"/>
          <p:nvPr userDrawn="1"/>
        </p:nvSpPr>
        <p:spPr>
          <a:xfrm>
            <a:off x="10271464" y="6581775"/>
            <a:ext cx="10937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>
                <a:solidFill>
                  <a:schemeClr val="bg1">
                    <a:lumMod val="85000"/>
                  </a:schemeClr>
                </a:solidFill>
              </a:rPr>
              <a:t>CRICOS </a:t>
            </a:r>
            <a:r>
              <a:rPr lang="en-AU" sz="900" dirty="0" err="1">
                <a:solidFill>
                  <a:schemeClr val="bg1">
                    <a:lumMod val="85000"/>
                  </a:schemeClr>
                </a:solidFill>
              </a:rPr>
              <a:t>00123M</a:t>
            </a:r>
            <a:endParaRPr lang="en-AU" sz="9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FC89A4-CD76-4A40-80B9-5CA8E81E8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192000" cy="68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7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wo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71" y="1028701"/>
            <a:ext cx="10678556" cy="1057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71" y="3591000"/>
            <a:ext cx="5136521" cy="256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27/09/2023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0E55B8-819A-49BC-BC10-49DFB92948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8707" y="3591000"/>
            <a:ext cx="5136521" cy="256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54DC4F-299F-4059-AD51-2BD5799E24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6671" y="2457000"/>
            <a:ext cx="5136521" cy="823912"/>
          </a:xfrm>
        </p:spPr>
        <p:txBody>
          <a:bodyPr anchor="b"/>
          <a:lstStyle>
            <a:lvl1pPr marL="0" indent="0">
              <a:buNone/>
              <a:defRPr sz="645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4DB1575-6EDC-410D-A467-68D37502860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8707" y="2457000"/>
            <a:ext cx="5136521" cy="823912"/>
          </a:xfrm>
        </p:spPr>
        <p:txBody>
          <a:bodyPr anchor="b"/>
          <a:lstStyle>
            <a:lvl1pPr marL="0" indent="0">
              <a:buNone/>
              <a:defRPr sz="645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63435737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7"/>
          <a:stretch/>
        </p:blipFill>
        <p:spPr>
          <a:xfrm>
            <a:off x="1" y="-2704"/>
            <a:ext cx="12242388" cy="68880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378" y="5872268"/>
            <a:ext cx="11420672" cy="720080"/>
          </a:xfrm>
        </p:spPr>
        <p:txBody>
          <a:bodyPr>
            <a:noAutofit/>
          </a:bodyPr>
          <a:lstStyle>
            <a:lvl1pPr marL="0" indent="0" algn="ctr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34294" y="4509120"/>
            <a:ext cx="12276682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8" y="4722642"/>
            <a:ext cx="11425269" cy="936104"/>
          </a:xfrm>
        </p:spPr>
        <p:txBody>
          <a:bodyPr>
            <a:normAutofit/>
          </a:bodyPr>
          <a:lstStyle>
            <a:lvl1pPr algn="ctr">
              <a:defRPr sz="3300">
                <a:solidFill>
                  <a:srgbClr val="1E4B86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486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29545D-D896-0A4E-B09B-1B7A11E5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504" y="2775284"/>
            <a:ext cx="10011946" cy="178719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2E8BE8-5BE8-6446-AC24-266A2084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5504" y="4589463"/>
            <a:ext cx="10011946" cy="1500187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70D01FAC-0535-E240-A19A-DD83DBF88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DE02-754A-5340-8237-501E076EF7E9}" type="datetimeFigureOut">
              <a:rPr lang="fr-FR" smtClean="0"/>
              <a:pPr/>
              <a:t>27/09/2023</a:t>
            </a:fld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D1A70C54-77EA-C647-9556-7D327A44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r>
              <a:rPr lang="fr-FR">
                <a:solidFill>
                  <a:schemeClr val="accent6"/>
                </a:solidFill>
              </a:rPr>
              <a:t> I   </a:t>
            </a:r>
            <a:fld id="{A992B533-86FC-EA45-8F38-D1B88347900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03C9B76-8D7C-4C45-B8AD-DC78DD0F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4857" y="6356350"/>
            <a:ext cx="5401606" cy="365125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725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7381" y="64482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University of Adelaide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2"/>
            <a:ext cx="2844800" cy="365125"/>
          </a:xfrm>
          <a:prstGeom prst="rect">
            <a:avLst/>
          </a:prstGeom>
        </p:spPr>
        <p:txBody>
          <a:bodyPr/>
          <a:lstStyle/>
          <a:p>
            <a:fld id="{7E8AFECB-488C-4862-A863-69DB259C81CD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23392" y="6453336"/>
            <a:ext cx="11041227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90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27/09/2023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684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71" y="1028701"/>
            <a:ext cx="10678556" cy="1057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71" y="3591000"/>
            <a:ext cx="3244118" cy="256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27/09/2023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0E55B8-819A-49BC-BC10-49DFB92948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21109" y="3591000"/>
            <a:ext cx="3244118" cy="256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77B47D-005D-4397-A831-AE95410AC9E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03890" y="3591000"/>
            <a:ext cx="3244118" cy="256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17A0936-88A6-4897-AE50-6F90C605D3F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86670" y="2457450"/>
            <a:ext cx="3244118" cy="8235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buNone/>
              <a:defRPr sz="6450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0F7D49E-3633-4FA1-B691-4DF5B3107D3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03890" y="2457450"/>
            <a:ext cx="3244118" cy="8235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buNone/>
              <a:defRPr sz="6450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2164868-F334-474A-8FFC-51BA757F507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21110" y="2457450"/>
            <a:ext cx="3244118" cy="8235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buNone/>
              <a:defRPr sz="6450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345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2074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684" y="2241000"/>
            <a:ext cx="4525544" cy="1215000"/>
          </a:xfrm>
        </p:spPr>
        <p:txBody>
          <a:bodyPr anchor="t" anchorCtr="0"/>
          <a:lstStyle>
            <a:lvl1pPr algn="l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9684" y="3807000"/>
            <a:ext cx="4525544" cy="945225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2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C067C97-25E4-43E2-9CA5-0EE21FE04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20749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71" y="1028701"/>
            <a:ext cx="10678556" cy="1057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71" y="2085976"/>
            <a:ext cx="10678556" cy="3505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6671" y="6591300"/>
            <a:ext cx="27432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77CC960-C990-4FDE-86F0-9E813652B12E}" type="datetimeFigureOut">
              <a:rPr lang="en-AU" smtClean="0"/>
              <a:pPr/>
              <a:t>27/09/2023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91300"/>
            <a:ext cx="41148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2028" y="6591300"/>
            <a:ext cx="27432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240000" cy="828000"/>
          </a:xfrm>
          <a:prstGeom prst="rect">
            <a:avLst/>
          </a:prstGeom>
          <a:solidFill>
            <a:srgbClr val="1E4B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127541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hdr="0" dt="0"/>
  <p:txStyles>
    <p:titleStyle>
      <a:lvl1pPr algn="l" defTabSz="914378" rtl="0" eaLnBrk="1" latinLnBrk="0" hangingPunct="1">
        <a:lnSpc>
          <a:spcPct val="120000"/>
        </a:lnSpc>
        <a:spcBef>
          <a:spcPct val="0"/>
        </a:spcBef>
        <a:buNone/>
        <a:defRPr sz="37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825"/>
        </a:spcAft>
        <a:buFont typeface="Calibri" panose="020F0502020204030204" pitchFamily="34" charset="0"/>
        <a:buChar char="﻿"/>
        <a:defRPr sz="22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Calibri" panose="020F0502020204030204" pitchFamily="34" charset="0"/>
        <a:buChar char="﻿"/>
        <a:defRPr sz="225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arabicPeriod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alphaLcPeriod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romanLcPeriod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05000" indent="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Calibri" panose="020F0502020204030204" pitchFamily="34" charset="0"/>
        <a:buChar char="﻿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F4CCA27-24D4-4F7C-B1B5-B5D9DB874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"/>
            <a:ext cx="1220749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71" y="1028701"/>
            <a:ext cx="10678556" cy="1057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71" y="2085976"/>
            <a:ext cx="10678556" cy="3505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6671" y="6591300"/>
            <a:ext cx="27432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C77CC960-C990-4FDE-86F0-9E813652B12E}" type="datetimeFigureOut">
              <a:rPr lang="en-AU" smtClean="0"/>
              <a:pPr/>
              <a:t>27/09/2023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91300"/>
            <a:ext cx="41148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2028" y="6591300"/>
            <a:ext cx="27432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59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378" rtl="0" eaLnBrk="1" latinLnBrk="0" hangingPunct="1">
        <a:lnSpc>
          <a:spcPct val="120000"/>
        </a:lnSpc>
        <a:spcBef>
          <a:spcPct val="0"/>
        </a:spcBef>
        <a:buNone/>
        <a:defRPr sz="375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825"/>
        </a:spcAft>
        <a:buFont typeface="Calibri" panose="020F0502020204030204" pitchFamily="34" charset="0"/>
        <a:buChar char="﻿"/>
        <a:defRPr sz="225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Calibri" panose="020F0502020204030204" pitchFamily="34" charset="0"/>
        <a:buChar char="﻿"/>
        <a:defRPr sz="22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4pPr>
      <a:lvl5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5pPr>
      <a:lvl6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arabi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6pPr>
      <a:lvl7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alphaL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7pPr>
      <a:lvl8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romanL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8pPr>
      <a:lvl9pPr marL="405000" indent="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Calibri" panose="020F0502020204030204" pitchFamily="34" charset="0"/>
        <a:buChar char="﻿"/>
        <a:defRPr sz="225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A64765-A2AB-40EC-AA6C-DE13479D6694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41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71" y="1028701"/>
            <a:ext cx="10678556" cy="1057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71" y="2085976"/>
            <a:ext cx="10678556" cy="3505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</p:spTree>
    <p:extLst>
      <p:ext uri="{BB962C8B-B14F-4D97-AF65-F5344CB8AC3E}">
        <p14:creationId xmlns:p14="http://schemas.microsoft.com/office/powerpoint/2010/main" val="227112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txStyles>
    <p:titleStyle>
      <a:lvl1pPr algn="l" defTabSz="914378" rtl="0" eaLnBrk="1" latinLnBrk="0" hangingPunct="1">
        <a:lnSpc>
          <a:spcPct val="120000"/>
        </a:lnSpc>
        <a:spcBef>
          <a:spcPct val="0"/>
        </a:spcBef>
        <a:buNone/>
        <a:defRPr sz="375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825"/>
        </a:spcAft>
        <a:buFont typeface="Calibri" panose="020F0502020204030204" pitchFamily="34" charset="0"/>
        <a:buChar char="﻿"/>
        <a:defRPr sz="225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Calibri" panose="020F0502020204030204" pitchFamily="34" charset="0"/>
        <a:buChar char="﻿"/>
        <a:defRPr sz="22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4pPr>
      <a:lvl5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5pPr>
      <a:lvl6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arabi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6pPr>
      <a:lvl7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alphaL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7pPr>
      <a:lvl8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+mj-lt"/>
        <a:buAutoNum type="romanL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8pPr>
      <a:lvl9pPr marL="405000" indent="0" algn="l" defTabSz="914378" rtl="0" eaLnBrk="1" latinLnBrk="0" hangingPunct="1">
        <a:lnSpc>
          <a:spcPct val="120000"/>
        </a:lnSpc>
        <a:spcBef>
          <a:spcPts val="0"/>
        </a:spcBef>
        <a:spcAft>
          <a:spcPts val="675"/>
        </a:spcAft>
        <a:buFont typeface="Calibri" panose="020F0502020204030204" pitchFamily="34" charset="0"/>
        <a:buChar char="﻿"/>
        <a:defRPr sz="225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A64765-A2AB-40EC-AA6C-DE13479D6694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41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71" y="1028701"/>
            <a:ext cx="10678556" cy="1057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71" y="2085976"/>
            <a:ext cx="10678556" cy="3505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6671" y="6591300"/>
            <a:ext cx="27432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C77CC960-C990-4FDE-86F0-9E813652B12E}" type="datetimeFigureOut">
              <a:rPr lang="en-AU" smtClean="0"/>
              <a:pPr/>
              <a:t>27/09/2023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91300"/>
            <a:ext cx="41148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2028" y="6591300"/>
            <a:ext cx="2743200" cy="2540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705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xStyles>
    <p:titleStyle>
      <a:lvl1pPr algn="l" defTabSz="914378" rtl="0" eaLnBrk="1" latinLnBrk="0" hangingPunct="1">
        <a:lnSpc>
          <a:spcPct val="120000"/>
        </a:lnSpc>
        <a:spcBef>
          <a:spcPct val="0"/>
        </a:spcBef>
        <a:buNone/>
        <a:defRPr sz="375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Calibri" panose="020F0502020204030204" pitchFamily="34" charset="0"/>
        <a:buChar char="﻿"/>
        <a:defRPr sz="225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Calibri" panose="020F0502020204030204" pitchFamily="34" charset="0"/>
        <a:buChar char="﻿"/>
        <a:defRPr sz="22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4pPr>
      <a:lvl5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5pPr>
      <a:lvl6pPr marL="324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+mj-lt"/>
        <a:buAutoNum type="arabi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6pPr>
      <a:lvl7pPr marL="648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+mj-lt"/>
        <a:buAutoNum type="alphaL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7pPr>
      <a:lvl8pPr marL="972000" indent="-32400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+mj-lt"/>
        <a:buAutoNum type="romanLcPeriod"/>
        <a:defRPr sz="2250" kern="1200">
          <a:solidFill>
            <a:schemeClr val="bg1"/>
          </a:solidFill>
          <a:latin typeface="+mn-lt"/>
          <a:ea typeface="+mn-ea"/>
          <a:cs typeface="+mn-cs"/>
        </a:defRPr>
      </a:lvl8pPr>
      <a:lvl9pPr marL="405000" indent="0" algn="l" defTabSz="914378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 typeface="Calibri" panose="020F0502020204030204" pitchFamily="34" charset="0"/>
        <a:buChar char="﻿"/>
        <a:defRPr sz="225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5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664" y="5564358"/>
            <a:ext cx="11420672" cy="1293642"/>
          </a:xfrm>
        </p:spPr>
        <p:txBody>
          <a:bodyPr/>
          <a:lstStyle/>
          <a:p>
            <a:r>
              <a:rPr lang="en-AU" b="0" dirty="0"/>
              <a:t>Mike McLaughlin</a:t>
            </a:r>
            <a:br>
              <a:rPr lang="en-AU" b="0" dirty="0"/>
            </a:br>
            <a:r>
              <a:rPr lang="en-AU" sz="2000" dirty="0"/>
              <a:t>Fertiliser Technology Research Centre </a:t>
            </a:r>
            <a:br>
              <a:rPr lang="en-AU" sz="2000" dirty="0"/>
            </a:br>
            <a:r>
              <a:rPr lang="en-AU" sz="2000" dirty="0"/>
              <a:t>The University of Adelaide, Australia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8" y="4509120"/>
            <a:ext cx="11425269" cy="936104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+mj-lt"/>
              </a:rPr>
              <a:t>Developing novel fertilisers to optimise crop nutrition and minimise environmental footprint</a:t>
            </a:r>
            <a:endParaRPr lang="en-AU" sz="4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7485A-71DC-130E-FE5B-5C219C8C1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3" y="260648"/>
            <a:ext cx="3243098" cy="3312368"/>
          </a:xfrm>
          <a:prstGeom prst="rect">
            <a:avLst/>
          </a:prstGeom>
          <a:solidFill>
            <a:srgbClr val="0056B4"/>
          </a:solidFill>
        </p:spPr>
      </p:pic>
    </p:spTree>
    <p:extLst>
      <p:ext uri="{BB962C8B-B14F-4D97-AF65-F5344CB8AC3E}">
        <p14:creationId xmlns:p14="http://schemas.microsoft.com/office/powerpoint/2010/main" val="20135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1344" y="2060848"/>
            <a:ext cx="80645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55"/>
          <p:cNvSpPr txBox="1">
            <a:spLocks noChangeArrowheads="1"/>
          </p:cNvSpPr>
          <p:nvPr/>
        </p:nvSpPr>
        <p:spPr bwMode="auto">
          <a:xfrm>
            <a:off x="1697882" y="1556866"/>
            <a:ext cx="20558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Granular P+TE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2229" name="Text Box 56"/>
          <p:cNvSpPr txBox="1">
            <a:spLocks noChangeArrowheads="1"/>
          </p:cNvSpPr>
          <p:nvPr/>
        </p:nvSpPr>
        <p:spPr bwMode="auto">
          <a:xfrm>
            <a:off x="3874345" y="1556866"/>
            <a:ext cx="16922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Fluid P+TE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2230" name="AutoShape 57"/>
          <p:cNvSpPr>
            <a:spLocks noChangeArrowheads="1"/>
          </p:cNvSpPr>
          <p:nvPr/>
        </p:nvSpPr>
        <p:spPr bwMode="auto">
          <a:xfrm>
            <a:off x="2613869" y="2052166"/>
            <a:ext cx="133350" cy="715962"/>
          </a:xfrm>
          <a:prstGeom prst="downArrow">
            <a:avLst>
              <a:gd name="adj1" fmla="val 50000"/>
              <a:gd name="adj2" fmla="val 134226"/>
            </a:avLst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AutoShape 58"/>
          <p:cNvSpPr>
            <a:spLocks noChangeArrowheads="1"/>
          </p:cNvSpPr>
          <p:nvPr/>
        </p:nvSpPr>
        <p:spPr bwMode="auto">
          <a:xfrm>
            <a:off x="4833194" y="2052166"/>
            <a:ext cx="133350" cy="715962"/>
          </a:xfrm>
          <a:prstGeom prst="downArrow">
            <a:avLst>
              <a:gd name="adj1" fmla="val 50000"/>
              <a:gd name="adj2" fmla="val 134226"/>
            </a:avLst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23392" y="176705"/>
            <a:ext cx="11208568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Increasing P efficiency – reducing precipitation of Ca-P</a:t>
            </a:r>
            <a:endParaRPr lang="en-US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351584" y="1009971"/>
            <a:ext cx="72728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Fluid fertilizers highly effective on calcareous soils</a:t>
            </a:r>
          </a:p>
        </p:txBody>
      </p:sp>
      <p:pic>
        <p:nvPicPr>
          <p:cNvPr id="2" name="Picture 1" descr="DanielaPtKd7.jpg">
            <a:extLst>
              <a:ext uri="{FF2B5EF4-FFF2-40B4-BE49-F238E27FC236}">
                <a16:creationId xmlns:a16="http://schemas.microsoft.com/office/drawing/2014/main" id="{D31C16F7-1E09-FBCA-17C3-36A6EA7467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097" y="1665630"/>
            <a:ext cx="1980728" cy="4964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97D1E-BA97-A4C8-94F8-FE874D091F15}"/>
              </a:ext>
            </a:extLst>
          </p:cNvPr>
          <p:cNvSpPr txBox="1"/>
          <p:nvPr/>
        </p:nvSpPr>
        <p:spPr>
          <a:xfrm>
            <a:off x="8756541" y="1665632"/>
            <a:ext cx="1045568" cy="4767459"/>
          </a:xfrm>
          <a:prstGeom prst="rect">
            <a:avLst/>
          </a:prstGeom>
          <a:solidFill>
            <a:srgbClr val="D6D5C3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AU" sz="1800" dirty="0">
                <a:solidFill>
                  <a:srgbClr val="003142"/>
                </a:solidFill>
              </a:rPr>
              <a:t>SSP</a:t>
            </a:r>
          </a:p>
          <a:p>
            <a:pPr>
              <a:lnSpc>
                <a:spcPct val="110000"/>
              </a:lnSpc>
            </a:pPr>
            <a:endParaRPr lang="en-AU" sz="1800" dirty="0">
              <a:solidFill>
                <a:srgbClr val="003142"/>
              </a:solidFill>
            </a:endParaRPr>
          </a:p>
          <a:p>
            <a:pPr>
              <a:lnSpc>
                <a:spcPct val="110000"/>
              </a:lnSpc>
            </a:pPr>
            <a:r>
              <a:rPr lang="en-AU" sz="1800" dirty="0">
                <a:solidFill>
                  <a:srgbClr val="003142"/>
                </a:solidFill>
              </a:rPr>
              <a:t>TSP</a:t>
            </a:r>
          </a:p>
          <a:p>
            <a:pPr>
              <a:lnSpc>
                <a:spcPct val="110000"/>
              </a:lnSpc>
            </a:pPr>
            <a:endParaRPr lang="en-AU" sz="1800" dirty="0">
              <a:solidFill>
                <a:srgbClr val="003142"/>
              </a:solidFill>
            </a:endParaRPr>
          </a:p>
          <a:p>
            <a:pPr>
              <a:lnSpc>
                <a:spcPct val="110000"/>
              </a:lnSpc>
            </a:pPr>
            <a:r>
              <a:rPr lang="en-AU" sz="1800" dirty="0">
                <a:solidFill>
                  <a:srgbClr val="003142"/>
                </a:solidFill>
              </a:rPr>
              <a:t>MAP</a:t>
            </a:r>
          </a:p>
          <a:p>
            <a:pPr>
              <a:lnSpc>
                <a:spcPct val="110000"/>
              </a:lnSpc>
            </a:pPr>
            <a:endParaRPr lang="en-AU" sz="1800" dirty="0">
              <a:solidFill>
                <a:srgbClr val="003142"/>
              </a:solidFill>
            </a:endParaRPr>
          </a:p>
          <a:p>
            <a:pPr>
              <a:lnSpc>
                <a:spcPct val="110000"/>
              </a:lnSpc>
            </a:pPr>
            <a:r>
              <a:rPr lang="en-AU" sz="1800" dirty="0">
                <a:solidFill>
                  <a:srgbClr val="003142"/>
                </a:solidFill>
              </a:rPr>
              <a:t>DAP</a:t>
            </a:r>
          </a:p>
          <a:p>
            <a:pPr>
              <a:lnSpc>
                <a:spcPct val="110000"/>
              </a:lnSpc>
            </a:pPr>
            <a:endParaRPr lang="en-AU" sz="1800" dirty="0">
              <a:solidFill>
                <a:srgbClr val="003142"/>
              </a:solidFill>
            </a:endParaRPr>
          </a:p>
          <a:p>
            <a:pPr>
              <a:lnSpc>
                <a:spcPct val="110000"/>
              </a:lnSpc>
            </a:pPr>
            <a:r>
              <a:rPr lang="en-AU" sz="1800" dirty="0">
                <a:solidFill>
                  <a:srgbClr val="003142"/>
                </a:solidFill>
              </a:rPr>
              <a:t>MES10</a:t>
            </a:r>
          </a:p>
          <a:p>
            <a:pPr>
              <a:lnSpc>
                <a:spcPct val="110000"/>
              </a:lnSpc>
            </a:pPr>
            <a:endParaRPr lang="en-AU" sz="1800" dirty="0">
              <a:solidFill>
                <a:srgbClr val="003142"/>
              </a:solidFill>
            </a:endParaRPr>
          </a:p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AU" sz="1800" dirty="0">
                <a:solidFill>
                  <a:srgbClr val="003142"/>
                </a:solidFill>
              </a:rPr>
              <a:t>flMAP 200</a:t>
            </a:r>
            <a:r>
              <a:rPr lang="en-AU" sz="1800" dirty="0">
                <a:solidFill>
                  <a:srgbClr val="003142"/>
                </a:solidFill>
                <a:sym typeface="Symbol"/>
              </a:rPr>
              <a:t>l</a:t>
            </a:r>
            <a:endParaRPr lang="en-AU" sz="1800" dirty="0">
              <a:solidFill>
                <a:srgbClr val="003142"/>
              </a:solidFill>
            </a:endParaRPr>
          </a:p>
          <a:p>
            <a:pPr>
              <a:lnSpc>
                <a:spcPct val="110000"/>
              </a:lnSpc>
            </a:pPr>
            <a:r>
              <a:rPr lang="en-AU" sz="1800" dirty="0">
                <a:solidFill>
                  <a:srgbClr val="003142"/>
                </a:solidFill>
              </a:rPr>
              <a:t>flMAP</a:t>
            </a:r>
          </a:p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en-AU" sz="1800" dirty="0">
                <a:solidFill>
                  <a:srgbClr val="003142"/>
                </a:solidFill>
              </a:rPr>
              <a:t>100</a:t>
            </a:r>
            <a:r>
              <a:rPr lang="en-AU" sz="1800" dirty="0">
                <a:solidFill>
                  <a:srgbClr val="003142"/>
                </a:solidFill>
                <a:sym typeface="Symbol"/>
              </a:rPr>
              <a:t>l</a:t>
            </a:r>
            <a:endParaRPr lang="en-AU" sz="1800" dirty="0">
              <a:solidFill>
                <a:srgbClr val="003142"/>
              </a:solidFill>
            </a:endParaRPr>
          </a:p>
          <a:p>
            <a:pPr>
              <a:lnSpc>
                <a:spcPct val="110000"/>
              </a:lnSpc>
            </a:pPr>
            <a:r>
              <a:rPr lang="en-AU" sz="1800" dirty="0">
                <a:solidFill>
                  <a:srgbClr val="003142"/>
                </a:solidFill>
              </a:rPr>
              <a:t>APP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41A1E-5A7D-04CF-239E-6D77EB7B1C95}"/>
              </a:ext>
            </a:extLst>
          </p:cNvPr>
          <p:cNvSpPr txBox="1"/>
          <p:nvPr/>
        </p:nvSpPr>
        <p:spPr>
          <a:xfrm>
            <a:off x="9875912" y="120964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>
                <a:solidFill>
                  <a:srgbClr val="080808"/>
                </a:solidFill>
              </a:rPr>
              <a:t>Calcarosol</a:t>
            </a:r>
          </a:p>
        </p:txBody>
      </p:sp>
    </p:spTree>
    <p:extLst>
      <p:ext uri="{BB962C8B-B14F-4D97-AF65-F5344CB8AC3E}">
        <p14:creationId xmlns:p14="http://schemas.microsoft.com/office/powerpoint/2010/main" val="259838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23392" y="176705"/>
            <a:ext cx="11208568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Increasing P efficiency – fluid P now used on calc. soils</a:t>
            </a:r>
            <a:endParaRPr lang="en-US" sz="3200" b="1" baseline="30000" dirty="0">
              <a:solidFill>
                <a:schemeClr val="bg1"/>
              </a:solidFill>
            </a:endParaRPr>
          </a:p>
        </p:txBody>
      </p:sp>
      <p:pic>
        <p:nvPicPr>
          <p:cNvPr id="3" name="Picture 2" descr="A tractor pulling a trailer&#10;&#10;Description automatically generated">
            <a:extLst>
              <a:ext uri="{FF2B5EF4-FFF2-40B4-BE49-F238E27FC236}">
                <a16:creationId xmlns:a16="http://schemas.microsoft.com/office/drawing/2014/main" id="{B8ED5B03-5DA6-2158-748B-1967DC62D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1" y="1700808"/>
            <a:ext cx="12192000" cy="406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63E395-37FA-D9A4-8A8E-1E1945E1DC89}"/>
              </a:ext>
            </a:extLst>
          </p:cNvPr>
          <p:cNvSpPr txBox="1"/>
          <p:nvPr/>
        </p:nvSpPr>
        <p:spPr>
          <a:xfrm>
            <a:off x="335360" y="5777182"/>
            <a:ext cx="2119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Photo: Andrew Polkinghorne</a:t>
            </a:r>
          </a:p>
        </p:txBody>
      </p:sp>
    </p:spTree>
    <p:extLst>
      <p:ext uri="{BB962C8B-B14F-4D97-AF65-F5344CB8AC3E}">
        <p14:creationId xmlns:p14="http://schemas.microsoft.com/office/powerpoint/2010/main" val="49685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599" y="908721"/>
            <a:ext cx="11215780" cy="5866522"/>
          </a:xfrm>
          <a:solidFill>
            <a:schemeClr val="bg1"/>
          </a:solidFill>
        </p:spPr>
        <p:txBody>
          <a:bodyPr/>
          <a:lstStyle/>
          <a:p>
            <a:r>
              <a:rPr lang="en-AU" sz="2400" b="0" dirty="0"/>
              <a:t>Water-soluble P from soluble P fertilizers (MAP, DAP, TSP </a:t>
            </a:r>
            <a:r>
              <a:rPr lang="en-AU" sz="2400" b="0" dirty="0" err="1"/>
              <a:t>etc</a:t>
            </a:r>
            <a:r>
              <a:rPr lang="en-AU" sz="2400" b="0" dirty="0"/>
              <a:t>) is quickly released in soil - less than 24 h after placement in moist soil.</a:t>
            </a:r>
          </a:p>
          <a:p>
            <a:r>
              <a:rPr lang="en-AU" sz="2400" b="0" dirty="0"/>
              <a:t>However, crop peak P demand (crop and climate dependent) occurs later:</a:t>
            </a:r>
          </a:p>
          <a:p>
            <a:pPr>
              <a:spcBef>
                <a:spcPts val="0"/>
              </a:spcBef>
            </a:pPr>
            <a:endParaRPr lang="en-AU" sz="2400" b="0" dirty="0"/>
          </a:p>
          <a:p>
            <a:pPr>
              <a:spcBef>
                <a:spcPts val="0"/>
              </a:spcBef>
            </a:pPr>
            <a:endParaRPr lang="en-AU" sz="2400" b="0" dirty="0"/>
          </a:p>
          <a:p>
            <a:pPr>
              <a:spcBef>
                <a:spcPts val="0"/>
              </a:spcBef>
            </a:pPr>
            <a:endParaRPr lang="en-AU" sz="2400" b="0" dirty="0"/>
          </a:p>
          <a:p>
            <a:pPr>
              <a:spcBef>
                <a:spcPts val="0"/>
              </a:spcBef>
            </a:pPr>
            <a:endParaRPr lang="en-AU" sz="2400" b="0" dirty="0"/>
          </a:p>
          <a:p>
            <a:pPr>
              <a:spcBef>
                <a:spcPts val="0"/>
              </a:spcBef>
            </a:pPr>
            <a:endParaRPr lang="en-AU" sz="2400" b="0" dirty="0"/>
          </a:p>
          <a:p>
            <a:pPr>
              <a:spcBef>
                <a:spcPts val="0"/>
              </a:spcBef>
            </a:pPr>
            <a:endParaRPr lang="en-AU" sz="2400" b="0" dirty="0"/>
          </a:p>
          <a:p>
            <a:pPr>
              <a:spcBef>
                <a:spcPts val="0"/>
              </a:spcBef>
            </a:pPr>
            <a:r>
              <a:rPr lang="en-AU" sz="2400" b="0" dirty="0"/>
              <a:t>“Mismatched P” may   result in losses, through runoff, leaching (in sandy soils) and </a:t>
            </a:r>
          </a:p>
          <a:p>
            <a:pPr lvl="1"/>
            <a:r>
              <a:rPr lang="en-AU" sz="2400" dirty="0"/>
              <a:t>adsorption or precipitation of P to less available forms</a:t>
            </a:r>
          </a:p>
          <a:p>
            <a:pPr marL="457200" lvl="1" indent="0">
              <a:buNone/>
            </a:pPr>
            <a:r>
              <a:rPr lang="en-AU" sz="2400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77102" y="3674483"/>
            <a:ext cx="477141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Conceptual diagram of P release from water-soluble fertilizer and P uptake (hybrid corn, adapted from Bender et al. 2013)</a:t>
            </a:r>
            <a:endParaRPr kumimoji="0" lang="en-AU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6621" y="82757"/>
            <a:ext cx="10678556" cy="1057275"/>
          </a:xfrm>
        </p:spPr>
        <p:txBody>
          <a:bodyPr/>
          <a:lstStyle/>
          <a:p>
            <a:r>
              <a:rPr lang="en-AU" sz="3200" dirty="0">
                <a:solidFill>
                  <a:schemeClr val="bg1"/>
                </a:solidFill>
              </a:rPr>
              <a:t>Synchronising fertiliser P release with plant demand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67607" y="2346592"/>
            <a:ext cx="4692509" cy="3242648"/>
            <a:chOff x="3653971" y="2258498"/>
            <a:chExt cx="3766610" cy="2716191"/>
          </a:xfrm>
        </p:grpSpPr>
        <p:grpSp>
          <p:nvGrpSpPr>
            <p:cNvPr id="11" name="Group 10"/>
            <p:cNvGrpSpPr/>
            <p:nvPr/>
          </p:nvGrpSpPr>
          <p:grpSpPr>
            <a:xfrm>
              <a:off x="3653971" y="2258498"/>
              <a:ext cx="3766610" cy="2716191"/>
              <a:chOff x="3653971" y="2258498"/>
              <a:chExt cx="3766610" cy="271619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3971" y="2258498"/>
                <a:ext cx="3766610" cy="271619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Rounded Rectangle 6"/>
              <p:cNvSpPr/>
              <p:nvPr/>
            </p:nvSpPr>
            <p:spPr>
              <a:xfrm>
                <a:off x="4847421" y="2853369"/>
                <a:ext cx="716097" cy="40762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4951162" y="2940354"/>
              <a:ext cx="1692086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133865" y="2650340"/>
              <a:ext cx="1619481" cy="32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b="1" dirty="0">
                  <a:solidFill>
                    <a:srgbClr val="92D050"/>
                  </a:solidFill>
                  <a:latin typeface="+mn-lt"/>
                </a:rPr>
                <a:t>High demand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413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D9DFD80-9961-B824-A943-4681C4366EB5}"/>
                  </a:ext>
                </a:extLst>
              </p14:cNvPr>
              <p14:cNvContentPartPr/>
              <p14:nvPr/>
            </p14:nvContentPartPr>
            <p14:xfrm>
              <a:off x="2481287" y="7800030"/>
              <a:ext cx="360" cy="5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D9DFD80-9961-B824-A943-4681C4366E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63647" y="7782390"/>
                <a:ext cx="36000" cy="4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0793E15B-9A39-A356-59BC-1DC771733A68}"/>
              </a:ext>
            </a:extLst>
          </p:cNvPr>
          <p:cNvGrpSpPr/>
          <p:nvPr/>
        </p:nvGrpSpPr>
        <p:grpSpPr>
          <a:xfrm>
            <a:off x="2351584" y="1052736"/>
            <a:ext cx="8136904" cy="5622818"/>
            <a:chOff x="2567608" y="764704"/>
            <a:chExt cx="8136904" cy="56228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117E6-F38D-B17E-9E5F-EB7AA924F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7608" y="764704"/>
              <a:ext cx="8136904" cy="562281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F67904-C0D0-28E5-2F16-F8B1962B634E}"/>
                </a:ext>
              </a:extLst>
            </p:cNvPr>
            <p:cNvSpPr/>
            <p:nvPr/>
          </p:nvSpPr>
          <p:spPr>
            <a:xfrm>
              <a:off x="3511871" y="3237053"/>
              <a:ext cx="5623965" cy="1416590"/>
            </a:xfrm>
            <a:custGeom>
              <a:avLst/>
              <a:gdLst>
                <a:gd name="connsiteX0" fmla="*/ 0 w 5623965"/>
                <a:gd name="connsiteY0" fmla="*/ 1416590 h 1416590"/>
                <a:gd name="connsiteX1" fmla="*/ 477430 w 5623965"/>
                <a:gd name="connsiteY1" fmla="*/ 232768 h 1416590"/>
                <a:gd name="connsiteX2" fmla="*/ 1488934 w 5623965"/>
                <a:gd name="connsiteY2" fmla="*/ 959390 h 1416590"/>
                <a:gd name="connsiteX3" fmla="*/ 3277274 w 5623965"/>
                <a:gd name="connsiteY3" fmla="*/ 4168 h 1416590"/>
                <a:gd name="connsiteX4" fmla="*/ 5623965 w 5623965"/>
                <a:gd name="connsiteY4" fmla="*/ 1416590 h 141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3965" h="1416590" extrusionOk="0">
                  <a:moveTo>
                    <a:pt x="0" y="1416590"/>
                  </a:moveTo>
                  <a:cubicBezTo>
                    <a:pt x="91152" y="848294"/>
                    <a:pt x="181034" y="327073"/>
                    <a:pt x="477430" y="232768"/>
                  </a:cubicBezTo>
                  <a:cubicBezTo>
                    <a:pt x="738513" y="159289"/>
                    <a:pt x="955600" y="999611"/>
                    <a:pt x="1488934" y="959390"/>
                  </a:cubicBezTo>
                  <a:cubicBezTo>
                    <a:pt x="1905861" y="969838"/>
                    <a:pt x="2563610" y="63340"/>
                    <a:pt x="3277274" y="4168"/>
                  </a:cubicBezTo>
                  <a:cubicBezTo>
                    <a:pt x="3941560" y="66752"/>
                    <a:pt x="5298177" y="1211330"/>
                    <a:pt x="5623965" y="1416590"/>
                  </a:cubicBezTo>
                </a:path>
              </a:pathLst>
            </a:custGeom>
            <a:noFill/>
            <a:ln w="31750">
              <a:solidFill>
                <a:schemeClr val="accent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674179"/>
                        <a:gd name="connsiteY0" fmla="*/ 1416590 h 1416590"/>
                        <a:gd name="connsiteX1" fmla="*/ 481693 w 5674179"/>
                        <a:gd name="connsiteY1" fmla="*/ 232768 h 1416590"/>
                        <a:gd name="connsiteX2" fmla="*/ 1502229 w 5674179"/>
                        <a:gd name="connsiteY2" fmla="*/ 959390 h 1416590"/>
                        <a:gd name="connsiteX3" fmla="*/ 3306536 w 5674179"/>
                        <a:gd name="connsiteY3" fmla="*/ 4168 h 1416590"/>
                        <a:gd name="connsiteX4" fmla="*/ 5674179 w 5674179"/>
                        <a:gd name="connsiteY4" fmla="*/ 1416590 h 1416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74179" h="1416590">
                          <a:moveTo>
                            <a:pt x="0" y="1416590"/>
                          </a:moveTo>
                          <a:cubicBezTo>
                            <a:pt x="115660" y="862779"/>
                            <a:pt x="231321" y="308968"/>
                            <a:pt x="481693" y="232768"/>
                          </a:cubicBezTo>
                          <a:cubicBezTo>
                            <a:pt x="732065" y="156568"/>
                            <a:pt x="1031422" y="997490"/>
                            <a:pt x="1502229" y="959390"/>
                          </a:cubicBezTo>
                          <a:cubicBezTo>
                            <a:pt x="1973036" y="921290"/>
                            <a:pt x="2611211" y="-72032"/>
                            <a:pt x="3306536" y="4168"/>
                          </a:cubicBezTo>
                          <a:cubicBezTo>
                            <a:pt x="4001861" y="80368"/>
                            <a:pt x="5316311" y="1197515"/>
                            <a:pt x="5674179" y="141659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24F3231-8CAA-157E-6728-E0AFF066CE2F}"/>
              </a:ext>
            </a:extLst>
          </p:cNvPr>
          <p:cNvSpPr txBox="1"/>
          <p:nvPr/>
        </p:nvSpPr>
        <p:spPr>
          <a:xfrm>
            <a:off x="6902913" y="3717032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</a:rPr>
              <a:t>Dual-release</a:t>
            </a:r>
            <a:br>
              <a:rPr lang="en-AU" sz="2400" b="1" dirty="0">
                <a:solidFill>
                  <a:srgbClr val="FF0000"/>
                </a:solidFill>
              </a:rPr>
            </a:br>
            <a:r>
              <a:rPr lang="en-AU" sz="24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EB504C28-84D3-879F-4D51-8882F0805F5A}"/>
              </a:ext>
            </a:extLst>
          </p:cNvPr>
          <p:cNvSpPr txBox="1">
            <a:spLocks/>
          </p:cNvSpPr>
          <p:nvPr/>
        </p:nvSpPr>
        <p:spPr>
          <a:xfrm>
            <a:off x="366621" y="82757"/>
            <a:ext cx="10678556" cy="105727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>
                <a:solidFill>
                  <a:schemeClr val="bg1"/>
                </a:solidFill>
              </a:rPr>
              <a:t>Synchronising fertiliser P release with plant demand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5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43" y="3448676"/>
            <a:ext cx="9469317" cy="250060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55460" y="1041378"/>
            <a:ext cx="11047709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Graphene first oxidised</a:t>
            </a:r>
            <a:r>
              <a:rPr kumimoji="0" lang="en-AU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graphene oxide (GO) – a highly reactive form of graphene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en-AU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3+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loaded onto the GO to form a GO-Fe composite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Phosphate was loaded onto the GO-Fe composite to form a mixed Go-Fe-P composite granule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93410" y="109818"/>
            <a:ext cx="103889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Dual-release P – graphene composites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52" y="6286517"/>
            <a:ext cx="1058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highlight>
                  <a:srgbClr val="FFFFFF"/>
                </a:highlight>
                <a:cs typeface="Calibri" panose="020F0502020204030204" pitchFamily="34" charset="0"/>
              </a:rPr>
              <a:t>Andelkovic, I. B., Kabiri, S., da Silva, R. C., Tavakkoli, E., Kirby, J. K., Losic, D., and McLaughlin, M. J. (2019). Optimisation of phosphate loading on graphene oxide-Fe(III) composites - possibilities for engineering slow release fertilisers. </a:t>
            </a:r>
            <a:r>
              <a:rPr lang="en-AU" sz="1200" i="1" dirty="0">
                <a:highlight>
                  <a:srgbClr val="FFFFFF"/>
                </a:highlight>
                <a:cs typeface="Calibri" panose="020F0502020204030204" pitchFamily="34" charset="0"/>
              </a:rPr>
              <a:t>New Journal of Chemistry </a:t>
            </a:r>
            <a:r>
              <a:rPr lang="en-AU" sz="1200" b="1" i="1" dirty="0">
                <a:highlight>
                  <a:srgbClr val="FFFFFF"/>
                </a:highlight>
                <a:cs typeface="Calibri" panose="020F0502020204030204" pitchFamily="34" charset="0"/>
              </a:rPr>
              <a:t>43, 8580-8589.</a:t>
            </a:r>
          </a:p>
        </p:txBody>
      </p:sp>
    </p:spTree>
    <p:extLst>
      <p:ext uri="{BB962C8B-B14F-4D97-AF65-F5344CB8AC3E}">
        <p14:creationId xmlns:p14="http://schemas.microsoft.com/office/powerpoint/2010/main" val="1068257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13" y="1673622"/>
            <a:ext cx="4083817" cy="4195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8" y="1029417"/>
            <a:ext cx="2421064" cy="176512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1344" y="129092"/>
            <a:ext cx="118291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Controlled release P and crop response – graphene composites composites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91545" y="2808445"/>
            <a:ext cx="5040560" cy="3639808"/>
            <a:chOff x="793632" y="3082505"/>
            <a:chExt cx="4659418" cy="3651849"/>
          </a:xfrm>
        </p:grpSpPr>
        <p:pic>
          <p:nvPicPr>
            <p:cNvPr id="5" name="Picture 4" descr="\\UOFA\USERS$\users4\a1220324\Desktop\Dusan i Mike\Second paper\Fig  8.jp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0582"/>
            <a:stretch/>
          </p:blipFill>
          <p:spPr bwMode="auto">
            <a:xfrm>
              <a:off x="793632" y="3082505"/>
              <a:ext cx="4659418" cy="365184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1442610" y="5074318"/>
              <a:ext cx="682283" cy="949569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2146208" y="4908430"/>
              <a:ext cx="3116321" cy="11903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447928" y="873404"/>
            <a:ext cx="630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Andelkovic, I.B., Kabiri, S., Tavakkoli, E., Kirby, J.K., McLaughlin, M.J., Losic, D., 2018. Graphene oxide-Fe(III) composite containing phosphate – A novel slow release fertilizer for improved agriculture management. Journal of Cleaner Production </a:t>
            </a: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185, 97-104.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7788" y="6448252"/>
            <a:ext cx="11008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Andelkovic, I. B., Kabiri, S., da Silva, R. C., Tavakkoli, E., Kirby, J. K., Losic, D., and McLaughlin, M. J. (2019). Optimisation of phosphate loading on graphene oxide-Fe(III) composites - possibilities for engineering slow-release fertilisers. </a:t>
            </a:r>
            <a:r>
              <a:rPr lang="en-AU" sz="1100" i="1" dirty="0"/>
              <a:t>New Journal of Chemistry </a:t>
            </a:r>
            <a:r>
              <a:rPr lang="en-AU" sz="1100" b="1" i="1" dirty="0"/>
              <a:t>43, 8580-8589.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2513" y="4211972"/>
            <a:ext cx="1899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Dual-release properties</a:t>
            </a:r>
          </a:p>
        </p:txBody>
      </p:sp>
    </p:spTree>
    <p:extLst>
      <p:ext uri="{BB962C8B-B14F-4D97-AF65-F5344CB8AC3E}">
        <p14:creationId xmlns:p14="http://schemas.microsoft.com/office/powerpoint/2010/main" val="1595534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813877" y="1195048"/>
            <a:ext cx="54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4AACB4"/>
              </a:buClr>
            </a:pPr>
            <a:r>
              <a:rPr lang="en-AU" sz="2800" dirty="0"/>
              <a:t>Unsuccessful (to date)…..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440" y="1878926"/>
            <a:ext cx="6136222" cy="338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91344" y="153151"/>
            <a:ext cx="12385376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Can we reduce P fixation in soil to increase P use efficiency?</a:t>
            </a:r>
            <a:endParaRPr lang="en-US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16425" y="5676446"/>
            <a:ext cx="61980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4AACB4"/>
              </a:buClr>
            </a:pPr>
            <a:r>
              <a:rPr lang="en-AU" sz="2800" dirty="0"/>
              <a:t>And often you don’t really need to! </a:t>
            </a:r>
          </a:p>
        </p:txBody>
      </p:sp>
    </p:spTree>
    <p:extLst>
      <p:ext uri="{BB962C8B-B14F-4D97-AF65-F5344CB8AC3E}">
        <p14:creationId xmlns:p14="http://schemas.microsoft.com/office/powerpoint/2010/main" val="379338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035E87B-5B08-9EC0-6A48-2497C14396BD}"/>
              </a:ext>
            </a:extLst>
          </p:cNvPr>
          <p:cNvSpPr txBox="1">
            <a:spLocks/>
          </p:cNvSpPr>
          <p:nvPr/>
        </p:nvSpPr>
        <p:spPr>
          <a:xfrm>
            <a:off x="527381" y="53801"/>
            <a:ext cx="10515600" cy="60642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Novel fertilisers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99FBD3-9DA6-09DD-5FF1-406D2F750B9A}"/>
              </a:ext>
            </a:extLst>
          </p:cNvPr>
          <p:cNvSpPr txBox="1"/>
          <p:nvPr/>
        </p:nvSpPr>
        <p:spPr>
          <a:xfrm>
            <a:off x="4157007" y="2636912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b="1" dirty="0">
                <a:latin typeface="+mj-lt"/>
              </a:rPr>
              <a:t>Sulfur</a:t>
            </a:r>
          </a:p>
        </p:txBody>
      </p:sp>
    </p:spTree>
    <p:extLst>
      <p:ext uri="{BB962C8B-B14F-4D97-AF65-F5344CB8AC3E}">
        <p14:creationId xmlns:p14="http://schemas.microsoft.com/office/powerpoint/2010/main" val="41583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E3B251-F3A1-C144-C4D4-D134ABA84FE6}"/>
              </a:ext>
            </a:extLst>
          </p:cNvPr>
          <p:cNvSpPr/>
          <p:nvPr/>
        </p:nvSpPr>
        <p:spPr>
          <a:xfrm>
            <a:off x="10776520" y="5619595"/>
            <a:ext cx="1224136" cy="1072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9376" y="73425"/>
            <a:ext cx="11453904" cy="781829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Improving elemental S-based fertilisers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673766" y="961472"/>
            <a:ext cx="8870270" cy="1742117"/>
          </a:xfrm>
        </p:spPr>
        <p:txBody>
          <a:bodyPr>
            <a:normAutofit/>
          </a:bodyPr>
          <a:lstStyle/>
          <a:p>
            <a:pPr marL="450850" indent="-450850">
              <a:spcBef>
                <a:spcPts val="1200"/>
              </a:spcBef>
              <a:buSzPct val="130000"/>
              <a:buFont typeface="Arial" panose="020B0604020202020204" pitchFamily="34" charset="0"/>
              <a:buChar char="•"/>
            </a:pPr>
            <a:r>
              <a:rPr lang="en-AU" sz="2400" b="0" dirty="0"/>
              <a:t>Elemental sulfur is an effective way to provide S to crops, providing the S</a:t>
            </a:r>
            <a:r>
              <a:rPr lang="en-AU" sz="2400" b="0" baseline="30000" dirty="0"/>
              <a:t>0</a:t>
            </a:r>
            <a:r>
              <a:rPr lang="en-AU" sz="2400" b="0" dirty="0"/>
              <a:t> oxidises quickly to sulfate-S in soil (plants cannot take up elemental S)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378768" y="3859711"/>
            <a:ext cx="4440105" cy="1958629"/>
            <a:chOff x="2207568" y="4558585"/>
            <a:chExt cx="4440105" cy="1958629"/>
          </a:xfrm>
        </p:grpSpPr>
        <p:sp>
          <p:nvSpPr>
            <p:cNvPr id="2" name="TextBox 1"/>
            <p:cNvSpPr txBox="1"/>
            <p:nvPr/>
          </p:nvSpPr>
          <p:spPr>
            <a:xfrm>
              <a:off x="2207568" y="4922149"/>
              <a:ext cx="3219151" cy="1461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AU" sz="3200" dirty="0"/>
                <a:t>   S</a:t>
              </a:r>
              <a:r>
                <a:rPr lang="en-AU" sz="3200" baseline="30000" dirty="0"/>
                <a:t>0</a:t>
              </a:r>
              <a:r>
                <a:rPr lang="en-AU" sz="3200" dirty="0"/>
                <a:t> = 32 g/mole</a:t>
              </a:r>
            </a:p>
            <a:p>
              <a:pPr>
                <a:spcBef>
                  <a:spcPts val="3000"/>
                </a:spcBef>
              </a:pPr>
              <a:r>
                <a:rPr lang="en-AU" sz="3200" dirty="0"/>
                <a:t>SO</a:t>
              </a:r>
              <a:r>
                <a:rPr lang="en-AU" sz="3200" baseline="-25000" dirty="0"/>
                <a:t>4</a:t>
              </a:r>
              <a:r>
                <a:rPr lang="en-AU" sz="3200" dirty="0"/>
                <a:t> = 96 g/mole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5" t="15613" r="15997" b="14128"/>
            <a:stretch/>
          </p:blipFill>
          <p:spPr>
            <a:xfrm>
              <a:off x="5461142" y="4558585"/>
              <a:ext cx="1186531" cy="10678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0" t="21651" r="25601" b="33201"/>
            <a:stretch/>
          </p:blipFill>
          <p:spPr>
            <a:xfrm>
              <a:off x="5537111" y="5653118"/>
              <a:ext cx="864096" cy="86409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34" y="1370313"/>
            <a:ext cx="1800200" cy="1800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538334" y="1619218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S</a:t>
            </a:r>
            <a:r>
              <a:rPr lang="en-AU" sz="2800" baseline="30000" dirty="0"/>
              <a:t>0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261810" y="4393650"/>
            <a:ext cx="3569837" cy="2286000"/>
            <a:chOff x="8544931" y="4419586"/>
            <a:chExt cx="3569837" cy="2286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931" y="4419586"/>
              <a:ext cx="2843784" cy="2286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405920" y="5998787"/>
              <a:ext cx="7088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dirty="0"/>
                <a:t>SO</a:t>
              </a:r>
              <a:r>
                <a:rPr lang="en-AU" sz="2800" baseline="-25000" dirty="0"/>
                <a:t>4</a:t>
              </a:r>
            </a:p>
          </p:txBody>
        </p:sp>
      </p:grpSp>
      <p:sp>
        <p:nvSpPr>
          <p:cNvPr id="19" name="AutoShape 4" descr="Ammonium Sulfate | Aluminum Sulfate | Aluminum Manufacturers"/>
          <p:cNvSpPr>
            <a:spLocks noChangeAspect="1" noChangeArrowheads="1"/>
          </p:cNvSpPr>
          <p:nvPr/>
        </p:nvSpPr>
        <p:spPr bwMode="auto">
          <a:xfrm>
            <a:off x="191344" y="-737719"/>
            <a:ext cx="25812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26" name="Group 25"/>
          <p:cNvGrpSpPr/>
          <p:nvPr/>
        </p:nvGrpSpPr>
        <p:grpSpPr>
          <a:xfrm>
            <a:off x="11073722" y="2271470"/>
            <a:ext cx="686622" cy="3727317"/>
            <a:chOff x="11073722" y="2271470"/>
            <a:chExt cx="686622" cy="3727317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1712624" y="2271470"/>
              <a:ext cx="47720" cy="3727317"/>
            </a:xfrm>
            <a:prstGeom prst="straightConnector1">
              <a:avLst/>
            </a:prstGeom>
            <a:ln w="762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743925">
              <a:off x="11003268" y="3511708"/>
              <a:ext cx="760898" cy="61999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9700494" y="1015902"/>
            <a:ext cx="1942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Elemental sulfur </a:t>
            </a:r>
          </a:p>
        </p:txBody>
      </p:sp>
      <p:sp>
        <p:nvSpPr>
          <p:cNvPr id="31" name="Content Placeholder 1"/>
          <p:cNvSpPr txBox="1">
            <a:spLocks/>
          </p:cNvSpPr>
          <p:nvPr/>
        </p:nvSpPr>
        <p:spPr>
          <a:xfrm>
            <a:off x="672684" y="2378480"/>
            <a:ext cx="9383756" cy="2292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AU" sz="2400" dirty="0"/>
              <a:t>Elemental S is effective as you do not “waste molecular room” in the fertiliser with “useless” oxygen atoms – we can let soil microorganisms (</a:t>
            </a:r>
            <a:r>
              <a:rPr lang="en-AU" sz="2400" u="sng" dirty="0"/>
              <a:t>not just Thiobacillus</a:t>
            </a:r>
            <a:r>
              <a:rPr lang="en-AU" sz="2400" dirty="0"/>
              <a:t>!) add the O atoms after fertilisation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14633-D43F-9515-E293-11334491BE45}"/>
              </a:ext>
            </a:extLst>
          </p:cNvPr>
          <p:cNvSpPr txBox="1"/>
          <p:nvPr/>
        </p:nvSpPr>
        <p:spPr>
          <a:xfrm>
            <a:off x="695400" y="609329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Zhao C, Gupta VVSR, Degryse F, McLaughlin MJ (2017) Abundance and diversity of sulphur-oxidising bacteria and their role in oxidising elemental sulphur in cropping soils. Biol Fert Soils </a:t>
            </a:r>
            <a:r>
              <a:rPr lang="en-AU" sz="1200" b="1" dirty="0"/>
              <a:t>53: 159-169. </a:t>
            </a:r>
            <a:br>
              <a:rPr lang="en-AU" sz="1200" b="1" dirty="0"/>
            </a:br>
            <a:r>
              <a:rPr lang="en-AU" sz="1200" dirty="0" err="1"/>
              <a:t>doi</a:t>
            </a:r>
            <a:r>
              <a:rPr lang="en-AU" sz="1200" dirty="0"/>
              <a:t>: 10.1007/s00374-016-1162-0.</a:t>
            </a:r>
          </a:p>
        </p:txBody>
      </p:sp>
    </p:spTree>
    <p:extLst>
      <p:ext uri="{BB962C8B-B14F-4D97-AF65-F5344CB8AC3E}">
        <p14:creationId xmlns:p14="http://schemas.microsoft.com/office/powerpoint/2010/main" val="101723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35360" y="904329"/>
            <a:ext cx="11737304" cy="2638262"/>
          </a:xfrm>
        </p:spPr>
        <p:txBody>
          <a:bodyPr>
            <a:normAutofit/>
          </a:bodyPr>
          <a:lstStyle/>
          <a:p>
            <a:pPr marL="265113" indent="-265113">
              <a:spcBef>
                <a:spcPts val="1200"/>
              </a:spcBef>
              <a:buSzPct val="130000"/>
              <a:buFont typeface="Arial" panose="020B0604020202020204" pitchFamily="34" charset="0"/>
              <a:buChar char="•"/>
            </a:pPr>
            <a:r>
              <a:rPr lang="en-AU" sz="2400" b="0" dirty="0"/>
              <a:t>Elemental S increasingly added </a:t>
            </a:r>
            <a:r>
              <a:rPr lang="en-AU" sz="2400" b="0" u="sng" dirty="0"/>
              <a:t>within</a:t>
            </a:r>
            <a:r>
              <a:rPr lang="en-AU" sz="2400" b="0" dirty="0"/>
              <a:t> other fertilisers (N, P), but S supply in soil is sometimes too slow in these for early crop demand and there is a “lag phase” before sulfur oxidation starts</a:t>
            </a:r>
          </a:p>
          <a:p>
            <a:pPr marL="265113" indent="-265113">
              <a:spcBef>
                <a:spcPts val="1200"/>
              </a:spcBef>
              <a:buSzPct val="130000"/>
              <a:buFont typeface="Arial" panose="020B0604020202020204" pitchFamily="34" charset="0"/>
              <a:buChar char="•"/>
            </a:pPr>
            <a:r>
              <a:rPr lang="en-AU" sz="2400" b="0" dirty="0"/>
              <a:t>Oxidation of elemental S limited by its “effective surface area” – this decreases as you try to add more elemental S particles to the fertiliser granule</a:t>
            </a:r>
          </a:p>
        </p:txBody>
      </p:sp>
      <p:grpSp>
        <p:nvGrpSpPr>
          <p:cNvPr id="202" name="Group 201"/>
          <p:cNvGrpSpPr/>
          <p:nvPr/>
        </p:nvGrpSpPr>
        <p:grpSpPr>
          <a:xfrm>
            <a:off x="2495600" y="3645025"/>
            <a:ext cx="2032532" cy="2369037"/>
            <a:chOff x="769480" y="2492896"/>
            <a:chExt cx="2304000" cy="2744976"/>
          </a:xfrm>
        </p:grpSpPr>
        <p:grpSp>
          <p:nvGrpSpPr>
            <p:cNvPr id="203" name="Group 202"/>
            <p:cNvGrpSpPr/>
            <p:nvPr/>
          </p:nvGrpSpPr>
          <p:grpSpPr>
            <a:xfrm>
              <a:off x="971600" y="2492896"/>
              <a:ext cx="1836000" cy="1836000"/>
              <a:chOff x="5726544" y="1566022"/>
              <a:chExt cx="1970468" cy="1983347"/>
            </a:xfrm>
          </p:grpSpPr>
          <p:sp>
            <p:nvSpPr>
              <p:cNvPr id="220" name="Oval 219"/>
              <p:cNvSpPr/>
              <p:nvPr/>
            </p:nvSpPr>
            <p:spPr>
              <a:xfrm>
                <a:off x="5726544" y="1566022"/>
                <a:ext cx="1970468" cy="1983347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6178915" y="260724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6814273" y="320396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6647384" y="2824650"/>
                <a:ext cx="128787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6292679" y="177219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6597479" y="21671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6902279" y="24719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7054679" y="2126141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7511879" y="266061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6929110" y="165299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7412068" y="2148827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6170330" y="313165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25762" y="328405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856941" y="231103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7181322" y="308569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>
              <a:off x="769480" y="4913872"/>
              <a:ext cx="2304000" cy="324000"/>
              <a:chOff x="732303" y="4864687"/>
              <a:chExt cx="2358979" cy="335195"/>
            </a:xfrm>
          </p:grpSpPr>
          <p:sp>
            <p:nvSpPr>
              <p:cNvPr id="206" name="Oval 205"/>
              <p:cNvSpPr/>
              <p:nvPr/>
            </p:nvSpPr>
            <p:spPr>
              <a:xfrm>
                <a:off x="732303" y="4864687"/>
                <a:ext cx="2358979" cy="318605"/>
              </a:xfrm>
              <a:prstGeom prst="ellipse">
                <a:avLst/>
              </a:prstGeom>
              <a:solidFill>
                <a:srgbClr val="F6BC94">
                  <a:alpha val="50196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207" name="Group 206"/>
              <p:cNvGrpSpPr/>
              <p:nvPr/>
            </p:nvGrpSpPr>
            <p:grpSpPr>
              <a:xfrm>
                <a:off x="798217" y="4899593"/>
                <a:ext cx="2249506" cy="300289"/>
                <a:chOff x="9242743" y="3185077"/>
                <a:chExt cx="2249506" cy="300289"/>
              </a:xfrm>
            </p:grpSpPr>
            <p:sp>
              <p:nvSpPr>
                <p:cNvPr id="208" name="Oval 207"/>
                <p:cNvSpPr/>
                <p:nvPr/>
              </p:nvSpPr>
              <p:spPr>
                <a:xfrm>
                  <a:off x="9528222" y="3251838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9719259" y="3252309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10264464" y="3241110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10082019" y="3369456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9921029" y="3185077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11189098" y="3290371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10451213" y="3326672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0604153" y="3328894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10770506" y="3280415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1011985" y="3353733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1363461" y="3241053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9242743" y="3250399"/>
                  <a:ext cx="128788" cy="11591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</p:grpSp>
        <p:sp>
          <p:nvSpPr>
            <p:cNvPr id="205" name="Down Arrow 204"/>
            <p:cNvSpPr/>
            <p:nvPr/>
          </p:nvSpPr>
          <p:spPr>
            <a:xfrm>
              <a:off x="1707211" y="4405875"/>
              <a:ext cx="344509" cy="402723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7239717" y="3611771"/>
            <a:ext cx="2107483" cy="2418829"/>
            <a:chOff x="5436352" y="2574990"/>
            <a:chExt cx="2304000" cy="2726218"/>
          </a:xfrm>
        </p:grpSpPr>
        <p:grpSp>
          <p:nvGrpSpPr>
            <p:cNvPr id="236" name="Group 235"/>
            <p:cNvGrpSpPr/>
            <p:nvPr/>
          </p:nvGrpSpPr>
          <p:grpSpPr>
            <a:xfrm>
              <a:off x="5688328" y="2574990"/>
              <a:ext cx="1836000" cy="1836000"/>
              <a:chOff x="5726544" y="1643809"/>
              <a:chExt cx="1970468" cy="1983347"/>
            </a:xfrm>
          </p:grpSpPr>
          <p:sp>
            <p:nvSpPr>
              <p:cNvPr id="278" name="Oval 277"/>
              <p:cNvSpPr/>
              <p:nvPr/>
            </p:nvSpPr>
            <p:spPr>
              <a:xfrm>
                <a:off x="5726544" y="1643809"/>
                <a:ext cx="1970468" cy="1983347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987878" y="2506364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6178915" y="260724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6357073" y="274676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6509473" y="289916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6814273" y="320396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6075885" y="205752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6228285" y="2235687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6380685" y="243960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6584601" y="2450334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6685485" y="266712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6837885" y="281952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7003164" y="3010566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6292679" y="177219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6445079" y="20147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6597479" y="21671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749879" y="23195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902279" y="24719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7054679" y="2675861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7207079" y="27767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597479" y="174621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6749879" y="192437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6876521" y="207677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7054679" y="2126141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7207079" y="235581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7359479" y="2559731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7511879" y="266061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6846623" y="1750364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7068631" y="1844027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7259668" y="1996427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7412068" y="2148827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7473242" y="239162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898801" y="2800211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231506" y="296548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6170330" y="313165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6425762" y="328405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6661873" y="305156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856941" y="231103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7181322" y="308569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5436352" y="4869208"/>
              <a:ext cx="2304000" cy="432000"/>
              <a:chOff x="9193369" y="3082126"/>
              <a:chExt cx="2358979" cy="463637"/>
            </a:xfrm>
          </p:grpSpPr>
          <p:sp>
            <p:nvSpPr>
              <p:cNvPr id="239" name="Oval 238"/>
              <p:cNvSpPr/>
              <p:nvPr/>
            </p:nvSpPr>
            <p:spPr>
              <a:xfrm>
                <a:off x="9193369" y="3082126"/>
                <a:ext cx="2358979" cy="463637"/>
              </a:xfrm>
              <a:prstGeom prst="ellipse">
                <a:avLst/>
              </a:prstGeom>
              <a:solidFill>
                <a:srgbClr val="F6BC94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9528222" y="325183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9719259" y="335272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9406958" y="333803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0358918" y="342657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10264464" y="324111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10082019" y="3369456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11199265" y="3174234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9921029" y="3185077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10124945" y="319580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10225829" y="341260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9530369" y="337245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10479124" y="311274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10298810" y="334199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10451213" y="3326672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9814786" y="309678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10314915" y="3142904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10442623" y="321741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10685444" y="338344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10604153" y="3328894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10603613" y="321269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10756013" y="323630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10882655" y="338870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10026226" y="3294767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0747423" y="310128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10899286" y="3251838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11011985" y="335373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10935244" y="311946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11138086" y="323218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11265802" y="3308354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11363461" y="324105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11065102" y="313694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9401578" y="3197045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9757899" y="324892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9620521" y="316879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9927476" y="3359281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0112064" y="3088710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9242743" y="3250399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0631513" y="3122833"/>
                <a:ext cx="128788" cy="11591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238" name="Down Arrow 237"/>
            <p:cNvSpPr/>
            <p:nvPr/>
          </p:nvSpPr>
          <p:spPr>
            <a:xfrm>
              <a:off x="6415027" y="4466437"/>
              <a:ext cx="344509" cy="402723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9535151" y="4361871"/>
            <a:ext cx="2541418" cy="601255"/>
            <a:chOff x="3177293" y="4867863"/>
            <a:chExt cx="2541418" cy="601255"/>
          </a:xfrm>
        </p:grpSpPr>
        <p:grpSp>
          <p:nvGrpSpPr>
            <p:cNvPr id="318" name="Group 317"/>
            <p:cNvGrpSpPr/>
            <p:nvPr/>
          </p:nvGrpSpPr>
          <p:grpSpPr>
            <a:xfrm>
              <a:off x="3236581" y="4867863"/>
              <a:ext cx="2482130" cy="584775"/>
              <a:chOff x="5178349" y="5395339"/>
              <a:chExt cx="2482130" cy="617756"/>
            </a:xfrm>
          </p:grpSpPr>
          <p:sp>
            <p:nvSpPr>
              <p:cNvPr id="320" name="TextBox 319"/>
              <p:cNvSpPr txBox="1"/>
              <p:nvPr/>
            </p:nvSpPr>
            <p:spPr>
              <a:xfrm>
                <a:off x="5399682" y="5395339"/>
                <a:ext cx="2260797" cy="617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dirty="0"/>
                  <a:t>ES particles</a:t>
                </a:r>
              </a:p>
              <a:p>
                <a:r>
                  <a:rPr lang="en-AU" sz="1600" dirty="0"/>
                  <a:t>Macronutrient carrier</a:t>
                </a:r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178350" y="5500814"/>
                <a:ext cx="128789" cy="14166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5178349" y="5766440"/>
                <a:ext cx="128789" cy="141667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319" name="Rectangle 318"/>
            <p:cNvSpPr/>
            <p:nvPr/>
          </p:nvSpPr>
          <p:spPr>
            <a:xfrm>
              <a:off x="3177293" y="4902003"/>
              <a:ext cx="2478558" cy="56711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5289" y="6370051"/>
            <a:ext cx="982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highlight>
                  <a:srgbClr val="FFFFFF"/>
                </a:highlight>
              </a:rPr>
              <a:t>Degryse F, da Silva RC, Baird R, McLaughlin MJ (2016) Effect of cogranulation on oxidation of elemental sulfur: Theoretical model and experimental validation. Soil </a:t>
            </a:r>
            <a:r>
              <a:rPr lang="en-AU" sz="1200" dirty="0" err="1">
                <a:highlight>
                  <a:srgbClr val="FFFFFF"/>
                </a:highlight>
              </a:rPr>
              <a:t>Sci</a:t>
            </a:r>
            <a:r>
              <a:rPr lang="en-AU" sz="1200" dirty="0">
                <a:highlight>
                  <a:srgbClr val="FFFFFF"/>
                </a:highlight>
              </a:rPr>
              <a:t> </a:t>
            </a:r>
            <a:r>
              <a:rPr lang="en-AU" sz="1200" dirty="0" err="1">
                <a:highlight>
                  <a:srgbClr val="FFFFFF"/>
                </a:highlight>
              </a:rPr>
              <a:t>Soc</a:t>
            </a:r>
            <a:r>
              <a:rPr lang="en-AU" sz="1200" dirty="0">
                <a:highlight>
                  <a:srgbClr val="FFFFFF"/>
                </a:highlight>
              </a:rPr>
              <a:t> Am J </a:t>
            </a:r>
            <a:r>
              <a:rPr lang="en-AU" sz="1200" b="1" dirty="0">
                <a:highlight>
                  <a:srgbClr val="FFFFFF"/>
                </a:highlight>
              </a:rPr>
              <a:t>80 (5):1244-1253</a:t>
            </a:r>
            <a:r>
              <a:rPr lang="en-AU" sz="1200" dirty="0">
                <a:highlight>
                  <a:srgbClr val="FFFFFF"/>
                </a:highlight>
              </a:rPr>
              <a:t>. doi:10.2136/sssaj2016.02.0054</a:t>
            </a:r>
          </a:p>
          <a:p>
            <a:endParaRPr lang="en-AU" sz="1200" dirty="0">
              <a:highlight>
                <a:srgbClr val="FFFFFF"/>
              </a:highligh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10E6B2-073E-571E-6E17-054CB2476BB8}"/>
              </a:ext>
            </a:extLst>
          </p:cNvPr>
          <p:cNvSpPr txBox="1">
            <a:spLocks/>
          </p:cNvSpPr>
          <p:nvPr/>
        </p:nvSpPr>
        <p:spPr>
          <a:xfrm>
            <a:off x="479376" y="73425"/>
            <a:ext cx="11453904" cy="781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</a:rPr>
              <a:t>Elemental S oxidation in soils</a:t>
            </a:r>
          </a:p>
        </p:txBody>
      </p:sp>
    </p:spTree>
    <p:extLst>
      <p:ext uri="{BB962C8B-B14F-4D97-AF65-F5344CB8AC3E}">
        <p14:creationId xmlns:p14="http://schemas.microsoft.com/office/powerpoint/2010/main" val="3184235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879D19C-72DF-2002-49D2-BD0656F1EA0D}"/>
              </a:ext>
            </a:extLst>
          </p:cNvPr>
          <p:cNvSpPr txBox="1">
            <a:spLocks/>
          </p:cNvSpPr>
          <p:nvPr/>
        </p:nvSpPr>
        <p:spPr>
          <a:xfrm>
            <a:off x="479376" y="116632"/>
            <a:ext cx="10515600" cy="60642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Novel fertilisers – </a:t>
            </a:r>
            <a:r>
              <a:rPr lang="fr-FR" sz="3200" dirty="0" err="1">
                <a:solidFill>
                  <a:schemeClr val="bg1"/>
                </a:solidFill>
              </a:rPr>
              <a:t>common</a:t>
            </a:r>
            <a:r>
              <a:rPr lang="fr-FR" sz="3200" dirty="0">
                <a:solidFill>
                  <a:schemeClr val="bg1"/>
                </a:solidFill>
              </a:rPr>
              <a:t> key objectives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910FC264-FAA2-29A9-C6C4-B262D11204E0}"/>
              </a:ext>
            </a:extLst>
          </p:cNvPr>
          <p:cNvSpPr txBox="1">
            <a:spLocks/>
          </p:cNvSpPr>
          <p:nvPr/>
        </p:nvSpPr>
        <p:spPr>
          <a:xfrm>
            <a:off x="839416" y="1484784"/>
            <a:ext cx="10942384" cy="37243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AU" sz="2400" dirty="0"/>
              <a:t>Improve nutrient acquisition by plants</a:t>
            </a:r>
          </a:p>
          <a:p>
            <a:pPr marL="457200" indent="-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AU" sz="2400" dirty="0"/>
              <a:t>Reduce non-productive losses of nutrients to the atmosphere or waters</a:t>
            </a:r>
          </a:p>
          <a:p>
            <a:pPr marL="457200" indent="-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AU" sz="2400" dirty="0"/>
              <a:t>Reduce long-term storage of nutrients in soil </a:t>
            </a:r>
          </a:p>
          <a:p>
            <a:pPr marL="457200" indent="-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AU" sz="2400" dirty="0"/>
              <a:t>Improve human and/or animal nutrition </a:t>
            </a:r>
          </a:p>
          <a:p>
            <a:pPr marL="457200" indent="-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AU" sz="2400" dirty="0"/>
              <a:t>Reduce nutrient cost </a:t>
            </a:r>
          </a:p>
          <a:p>
            <a:pPr marL="457200" indent="-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AU" sz="2400" dirty="0"/>
              <a:t>Simplify fertilizer manufacturing</a:t>
            </a:r>
          </a:p>
          <a:p>
            <a:pPr marL="457200" indent="-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AU" sz="2400" dirty="0"/>
              <a:t>Reduce energy use or waste emissions during fertilizer manufacturing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61678E-353F-94B5-E304-6619A6FC936E}"/>
              </a:ext>
            </a:extLst>
          </p:cNvPr>
          <p:cNvGrpSpPr/>
          <p:nvPr/>
        </p:nvGrpSpPr>
        <p:grpSpPr>
          <a:xfrm>
            <a:off x="839416" y="1484784"/>
            <a:ext cx="10205424" cy="3888432"/>
            <a:chOff x="839416" y="1484784"/>
            <a:chExt cx="10205424" cy="38884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8F7F8C4-8D9E-FE55-3678-AED91F859D0B}"/>
                </a:ext>
              </a:extLst>
            </p:cNvPr>
            <p:cNvSpPr/>
            <p:nvPr/>
          </p:nvSpPr>
          <p:spPr>
            <a:xfrm>
              <a:off x="853546" y="1484784"/>
              <a:ext cx="10191294" cy="151216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DBCFBA-E8C9-9B1A-987B-79AF0F22CF5B}"/>
                </a:ext>
              </a:extLst>
            </p:cNvPr>
            <p:cNvSpPr/>
            <p:nvPr/>
          </p:nvSpPr>
          <p:spPr>
            <a:xfrm>
              <a:off x="839416" y="4221088"/>
              <a:ext cx="10191294" cy="115212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9659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1384" y="99098"/>
            <a:ext cx="11453904" cy="781829"/>
          </a:xfrm>
        </p:spPr>
        <p:txBody>
          <a:bodyPr>
            <a:normAutofit/>
          </a:bodyPr>
          <a:lstStyle/>
          <a:p>
            <a:r>
              <a:rPr lang="en-AU" sz="3200" b="0" dirty="0">
                <a:solidFill>
                  <a:schemeClr val="bg1"/>
                </a:solidFill>
              </a:rPr>
              <a:t>Increasing oxidation of elemental S in granules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767408" y="1396945"/>
            <a:ext cx="10801200" cy="128572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30000"/>
              <a:buNone/>
            </a:pPr>
            <a:r>
              <a:rPr lang="en-AU" sz="2800" b="0" dirty="0">
                <a:latin typeface="Calibri" panose="020F0502020204030204" pitchFamily="34" charset="0"/>
                <a:cs typeface="Calibri" panose="020F0502020204030204" pitchFamily="34" charset="0"/>
              </a:rPr>
              <a:t>Can we somehow increase the effective surface area of the elemental S in granules after addition to soil to expose them to microbial colonisation?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70100" y="6368311"/>
            <a:ext cx="1224136" cy="26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www.mlive.com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59496" y="2981814"/>
            <a:ext cx="8793009" cy="2909869"/>
            <a:chOff x="1554287" y="2780647"/>
            <a:chExt cx="8793009" cy="2909869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1605184" y="2780647"/>
              <a:ext cx="8229600" cy="6131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lnSpc>
                  <a:spcPct val="130000"/>
                </a:lnSpc>
                <a:spcBef>
                  <a:spcPts val="600"/>
                </a:spcBef>
                <a:buFont typeface="Courier New" panose="02070309020205020404" pitchFamily="49" charset="0"/>
                <a:buChar char="o"/>
                <a:defRPr sz="23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20000"/>
                </a:lnSpc>
                <a:spcBef>
                  <a:spcPts val="3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Courier New" panose="02070309020205020404" pitchFamily="49" charset="0"/>
                <a:buNone/>
              </a:pPr>
              <a:r>
                <a:rPr lang="en-AU" b="1" dirty="0">
                  <a:latin typeface="Calibri" panose="020F0502020204030204" pitchFamily="34" charset="0"/>
                  <a:cs typeface="Calibri" panose="020F0502020204030204" pitchFamily="34" charset="0"/>
                </a:rPr>
                <a:t>Disintegration in water (15 minutes)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4496" y="3638516"/>
              <a:ext cx="2872800" cy="2052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287" y="3635929"/>
              <a:ext cx="2872800" cy="205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688" y="3635929"/>
              <a:ext cx="2872800" cy="2052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57216" y="3293466"/>
              <a:ext cx="1587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Formulation 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9339" y="3286739"/>
              <a:ext cx="1649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Formulation 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66584" y="3299164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Control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344" y="6545798"/>
            <a:ext cx="1512168" cy="1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3568" y="195586"/>
            <a:ext cx="8465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Using hydrogels in fertilisers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384" y="1172022"/>
            <a:ext cx="748883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What are hydrogels? Hydrogels are cross-linked polymers with an ability to absorb large quantities of water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A variety of natural and synthetic polymers can be produced to develop a hydrogel – polyacrylamide, alginates, gums, starches, chitosan, etc.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Hydrogel coatings have traditionally been investigated to retain water in the root zone and to slow nutrient release from granular macronutrient fertilisers in coatings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However, they may also be used to </a:t>
            </a:r>
            <a:r>
              <a:rPr lang="en-AU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microbial oxidation of elemental 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0" t="51294"/>
          <a:stretch/>
        </p:blipFill>
        <p:spPr>
          <a:xfrm>
            <a:off x="8424592" y="879101"/>
            <a:ext cx="3288032" cy="2711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384" y="6399981"/>
            <a:ext cx="1116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Noppakundilograt</a:t>
            </a: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A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Pheatcharat</a:t>
            </a: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, N., and </a:t>
            </a:r>
            <a:r>
              <a:rPr lang="en-A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Kiatkamjornwong</a:t>
            </a: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, S. (2015). Multilayer-coated NPK compound fertilizer hydrogel with controlled nutrient release and water absorbency. </a:t>
            </a:r>
            <a:r>
              <a:rPr lang="en-AU" sz="1200" i="1" dirty="0">
                <a:latin typeface="Calibri" panose="020F0502020204030204" pitchFamily="34" charset="0"/>
                <a:cs typeface="Calibri" panose="020F0502020204030204" pitchFamily="34" charset="0"/>
              </a:rPr>
              <a:t>Journal of Applied Polymer Science </a:t>
            </a:r>
            <a:r>
              <a:rPr lang="en-A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132, 41249 1-11).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04312" y="3607101"/>
            <a:ext cx="2418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/>
              <a:t>Noppakundilograt</a:t>
            </a:r>
            <a:r>
              <a:rPr lang="en-AU" sz="1400" dirty="0"/>
              <a:t> et al. (2015)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84" y="4223921"/>
            <a:ext cx="2608530" cy="1934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43857" y="6138371"/>
            <a:ext cx="15456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news.engine.umich.edu</a:t>
            </a:r>
          </a:p>
        </p:txBody>
      </p:sp>
    </p:spTree>
    <p:extLst>
      <p:ext uri="{BB962C8B-B14F-4D97-AF65-F5344CB8AC3E}">
        <p14:creationId xmlns:p14="http://schemas.microsoft.com/office/powerpoint/2010/main" val="204812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2565" y="54169"/>
            <a:ext cx="10589808" cy="781829"/>
          </a:xfrm>
        </p:spPr>
        <p:txBody>
          <a:bodyPr>
            <a:normAutofit/>
          </a:bodyPr>
          <a:lstStyle/>
          <a:p>
            <a:r>
              <a:rPr lang="en-AU" sz="3200" b="0" dirty="0">
                <a:solidFill>
                  <a:schemeClr val="bg1"/>
                </a:solidFill>
              </a:rPr>
              <a:t>Effects of hydrogels on oxidation of elemental S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1409825" y="1676697"/>
            <a:ext cx="0" cy="4276725"/>
          </a:xfrm>
          <a:prstGeom prst="line">
            <a:avLst/>
          </a:prstGeom>
          <a:noFill/>
          <a:ln w="14288" cap="flat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409825" y="5953422"/>
            <a:ext cx="5975350" cy="0"/>
          </a:xfrm>
          <a:prstGeom prst="line">
            <a:avLst/>
          </a:prstGeom>
          <a:noFill/>
          <a:ln w="14288" cap="flat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703512" y="4869160"/>
            <a:ext cx="4679950" cy="1084263"/>
          </a:xfrm>
          <a:custGeom>
            <a:avLst/>
            <a:gdLst>
              <a:gd name="T0" fmla="*/ 0 w 2948"/>
              <a:gd name="T1" fmla="*/ 683 h 683"/>
              <a:gd name="T2" fmla="*/ 436 w 2948"/>
              <a:gd name="T3" fmla="*/ 655 h 683"/>
              <a:gd name="T4" fmla="*/ 692 w 2948"/>
              <a:gd name="T5" fmla="*/ 636 h 683"/>
              <a:gd name="T6" fmla="*/ 881 w 2948"/>
              <a:gd name="T7" fmla="*/ 617 h 683"/>
              <a:gd name="T8" fmla="*/ 1128 w 2948"/>
              <a:gd name="T9" fmla="*/ 588 h 683"/>
              <a:gd name="T10" fmla="*/ 1318 w 2948"/>
              <a:gd name="T11" fmla="*/ 503 h 683"/>
              <a:gd name="T12" fmla="*/ 1754 w 2948"/>
              <a:gd name="T13" fmla="*/ 389 h 683"/>
              <a:gd name="T14" fmla="*/ 2199 w 2948"/>
              <a:gd name="T15" fmla="*/ 209 h 683"/>
              <a:gd name="T16" fmla="*/ 2948 w 2948"/>
              <a:gd name="T17" fmla="*/ 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8" h="683">
                <a:moveTo>
                  <a:pt x="0" y="683"/>
                </a:moveTo>
                <a:lnTo>
                  <a:pt x="436" y="655"/>
                </a:lnTo>
                <a:lnTo>
                  <a:pt x="692" y="636"/>
                </a:lnTo>
                <a:lnTo>
                  <a:pt x="881" y="617"/>
                </a:lnTo>
                <a:lnTo>
                  <a:pt x="1128" y="588"/>
                </a:lnTo>
                <a:lnTo>
                  <a:pt x="1318" y="503"/>
                </a:lnTo>
                <a:lnTo>
                  <a:pt x="1754" y="389"/>
                </a:lnTo>
                <a:lnTo>
                  <a:pt x="2199" y="209"/>
                </a:lnTo>
                <a:lnTo>
                  <a:pt x="2948" y="0"/>
                </a:lnTo>
              </a:path>
            </a:pathLst>
          </a:custGeom>
          <a:noFill/>
          <a:ln w="30163" cap="rnd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2357562" y="5907385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357562" y="5907385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2749675" y="5877222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2749675" y="5877222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3049712" y="5832772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3049712" y="5832772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456112" y="5786735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456112" y="5786735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757737" y="5651797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3757737" y="5651797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4449887" y="5470822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4449887" y="5470822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5142037" y="5199360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5142037" y="5199360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6346950" y="4869160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6346950" y="4869160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1703512" y="2843510"/>
            <a:ext cx="4679950" cy="3041650"/>
          </a:xfrm>
          <a:custGeom>
            <a:avLst/>
            <a:gdLst>
              <a:gd name="T0" fmla="*/ 0 w 2948"/>
              <a:gd name="T1" fmla="*/ 1916 h 1916"/>
              <a:gd name="T2" fmla="*/ 436 w 2948"/>
              <a:gd name="T3" fmla="*/ 1859 h 1916"/>
              <a:gd name="T4" fmla="*/ 692 w 2948"/>
              <a:gd name="T5" fmla="*/ 1812 h 1916"/>
              <a:gd name="T6" fmla="*/ 881 w 2948"/>
              <a:gd name="T7" fmla="*/ 1755 h 1916"/>
              <a:gd name="T8" fmla="*/ 1128 w 2948"/>
              <a:gd name="T9" fmla="*/ 1527 h 1916"/>
              <a:gd name="T10" fmla="*/ 1318 w 2948"/>
              <a:gd name="T11" fmla="*/ 1261 h 1916"/>
              <a:gd name="T12" fmla="*/ 1754 w 2948"/>
              <a:gd name="T13" fmla="*/ 816 h 1916"/>
              <a:gd name="T14" fmla="*/ 2199 w 2948"/>
              <a:gd name="T15" fmla="*/ 341 h 1916"/>
              <a:gd name="T16" fmla="*/ 2948 w 2948"/>
              <a:gd name="T17" fmla="*/ 0 h 1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8" h="1916">
                <a:moveTo>
                  <a:pt x="0" y="1916"/>
                </a:moveTo>
                <a:lnTo>
                  <a:pt x="436" y="1859"/>
                </a:lnTo>
                <a:lnTo>
                  <a:pt x="692" y="1812"/>
                </a:lnTo>
                <a:lnTo>
                  <a:pt x="881" y="1755"/>
                </a:lnTo>
                <a:lnTo>
                  <a:pt x="1128" y="1527"/>
                </a:lnTo>
                <a:lnTo>
                  <a:pt x="1318" y="1261"/>
                </a:lnTo>
                <a:lnTo>
                  <a:pt x="1754" y="816"/>
                </a:lnTo>
                <a:lnTo>
                  <a:pt x="2199" y="341"/>
                </a:lnTo>
                <a:lnTo>
                  <a:pt x="2948" y="0"/>
                </a:lnTo>
              </a:path>
            </a:pathLst>
          </a:custGeom>
          <a:noFill/>
          <a:ln w="30163" cap="rnd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651125" y="5832772"/>
            <a:ext cx="88900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1651125" y="5832772"/>
            <a:ext cx="88900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2357562" y="5742285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2357562" y="5742285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2" name="Oval 32"/>
          <p:cNvSpPr>
            <a:spLocks noChangeArrowheads="1"/>
          </p:cNvSpPr>
          <p:nvPr/>
        </p:nvSpPr>
        <p:spPr bwMode="auto">
          <a:xfrm>
            <a:off x="2749675" y="5666085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3" name="Oval 33"/>
          <p:cNvSpPr>
            <a:spLocks noChangeArrowheads="1"/>
          </p:cNvSpPr>
          <p:nvPr/>
        </p:nvSpPr>
        <p:spPr bwMode="auto">
          <a:xfrm>
            <a:off x="2749675" y="5666085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4" name="Oval 34"/>
          <p:cNvSpPr>
            <a:spLocks noChangeArrowheads="1"/>
          </p:cNvSpPr>
          <p:nvPr/>
        </p:nvSpPr>
        <p:spPr bwMode="auto">
          <a:xfrm>
            <a:off x="3049712" y="5577185"/>
            <a:ext cx="90487" cy="88900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5" name="Oval 35"/>
          <p:cNvSpPr>
            <a:spLocks noChangeArrowheads="1"/>
          </p:cNvSpPr>
          <p:nvPr/>
        </p:nvSpPr>
        <p:spPr bwMode="auto">
          <a:xfrm>
            <a:off x="3049712" y="5575597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6" name="Oval 36"/>
          <p:cNvSpPr>
            <a:spLocks noChangeArrowheads="1"/>
          </p:cNvSpPr>
          <p:nvPr/>
        </p:nvSpPr>
        <p:spPr bwMode="auto">
          <a:xfrm>
            <a:off x="3456112" y="5215235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7" name="Oval 37"/>
          <p:cNvSpPr>
            <a:spLocks noChangeArrowheads="1"/>
          </p:cNvSpPr>
          <p:nvPr/>
        </p:nvSpPr>
        <p:spPr bwMode="auto">
          <a:xfrm>
            <a:off x="3456112" y="5215235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8" name="Oval 38"/>
          <p:cNvSpPr>
            <a:spLocks noChangeArrowheads="1"/>
          </p:cNvSpPr>
          <p:nvPr/>
        </p:nvSpPr>
        <p:spPr bwMode="auto">
          <a:xfrm>
            <a:off x="3757737" y="4808835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59" name="Oval 39"/>
          <p:cNvSpPr>
            <a:spLocks noChangeArrowheads="1"/>
          </p:cNvSpPr>
          <p:nvPr/>
        </p:nvSpPr>
        <p:spPr bwMode="auto">
          <a:xfrm>
            <a:off x="3757737" y="4808835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60" name="Oval 40"/>
          <p:cNvSpPr>
            <a:spLocks noChangeArrowheads="1"/>
          </p:cNvSpPr>
          <p:nvPr/>
        </p:nvSpPr>
        <p:spPr bwMode="auto">
          <a:xfrm>
            <a:off x="4449887" y="4100810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61" name="Oval 41"/>
          <p:cNvSpPr>
            <a:spLocks noChangeArrowheads="1"/>
          </p:cNvSpPr>
          <p:nvPr/>
        </p:nvSpPr>
        <p:spPr bwMode="auto">
          <a:xfrm>
            <a:off x="4449887" y="4100810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62" name="Oval 42"/>
          <p:cNvSpPr>
            <a:spLocks noChangeArrowheads="1"/>
          </p:cNvSpPr>
          <p:nvPr/>
        </p:nvSpPr>
        <p:spPr bwMode="auto">
          <a:xfrm>
            <a:off x="5142037" y="3348335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63" name="Oval 43"/>
          <p:cNvSpPr>
            <a:spLocks noChangeArrowheads="1"/>
          </p:cNvSpPr>
          <p:nvPr/>
        </p:nvSpPr>
        <p:spPr bwMode="auto">
          <a:xfrm>
            <a:off x="5142037" y="3348335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64" name="Oval 44"/>
          <p:cNvSpPr>
            <a:spLocks noChangeArrowheads="1"/>
          </p:cNvSpPr>
          <p:nvPr/>
        </p:nvSpPr>
        <p:spPr bwMode="auto">
          <a:xfrm>
            <a:off x="6346950" y="2791122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65" name="Oval 45"/>
          <p:cNvSpPr>
            <a:spLocks noChangeArrowheads="1"/>
          </p:cNvSpPr>
          <p:nvPr/>
        </p:nvSpPr>
        <p:spPr bwMode="auto">
          <a:xfrm>
            <a:off x="6346950" y="2791122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92" name="Oval 64"/>
          <p:cNvSpPr>
            <a:spLocks noChangeArrowheads="1"/>
          </p:cNvSpPr>
          <p:nvPr/>
        </p:nvSpPr>
        <p:spPr bwMode="auto">
          <a:xfrm>
            <a:off x="2357562" y="5832772"/>
            <a:ext cx="90487" cy="90488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93" name="Oval 65"/>
          <p:cNvSpPr>
            <a:spLocks noChangeArrowheads="1"/>
          </p:cNvSpPr>
          <p:nvPr/>
        </p:nvSpPr>
        <p:spPr bwMode="auto">
          <a:xfrm>
            <a:off x="2357562" y="5832772"/>
            <a:ext cx="90487" cy="90488"/>
          </a:xfrm>
          <a:prstGeom prst="ellipse">
            <a:avLst/>
          </a:prstGeom>
          <a:noFill/>
          <a:ln w="14288" cap="flat">
            <a:solidFill>
              <a:srgbClr val="5B9BD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08" name="Freeform 80"/>
          <p:cNvSpPr>
            <a:spLocks/>
          </p:cNvSpPr>
          <p:nvPr/>
        </p:nvSpPr>
        <p:spPr bwMode="auto">
          <a:xfrm>
            <a:off x="1761890" y="2472108"/>
            <a:ext cx="4679950" cy="3432175"/>
          </a:xfrm>
          <a:custGeom>
            <a:avLst/>
            <a:gdLst>
              <a:gd name="T0" fmla="*/ 0 w 2948"/>
              <a:gd name="T1" fmla="*/ 2162 h 2162"/>
              <a:gd name="T2" fmla="*/ 436 w 2948"/>
              <a:gd name="T3" fmla="*/ 2086 h 2162"/>
              <a:gd name="T4" fmla="*/ 692 w 2948"/>
              <a:gd name="T5" fmla="*/ 1992 h 2162"/>
              <a:gd name="T6" fmla="*/ 881 w 2948"/>
              <a:gd name="T7" fmla="*/ 1868 h 2162"/>
              <a:gd name="T8" fmla="*/ 1128 w 2948"/>
              <a:gd name="T9" fmla="*/ 1565 h 2162"/>
              <a:gd name="T10" fmla="*/ 1318 w 2948"/>
              <a:gd name="T11" fmla="*/ 1299 h 2162"/>
              <a:gd name="T12" fmla="*/ 1754 w 2948"/>
              <a:gd name="T13" fmla="*/ 768 h 2162"/>
              <a:gd name="T14" fmla="*/ 2199 w 2948"/>
              <a:gd name="T15" fmla="*/ 379 h 2162"/>
              <a:gd name="T16" fmla="*/ 2948 w 2948"/>
              <a:gd name="T17" fmla="*/ 0 h 2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8" h="2162">
                <a:moveTo>
                  <a:pt x="0" y="2162"/>
                </a:moveTo>
                <a:lnTo>
                  <a:pt x="436" y="2086"/>
                </a:lnTo>
                <a:lnTo>
                  <a:pt x="692" y="1992"/>
                </a:lnTo>
                <a:lnTo>
                  <a:pt x="881" y="1868"/>
                </a:lnTo>
                <a:lnTo>
                  <a:pt x="1128" y="1565"/>
                </a:lnTo>
                <a:lnTo>
                  <a:pt x="1318" y="1299"/>
                </a:lnTo>
                <a:lnTo>
                  <a:pt x="1754" y="768"/>
                </a:lnTo>
                <a:lnTo>
                  <a:pt x="2199" y="379"/>
                </a:lnTo>
                <a:lnTo>
                  <a:pt x="2948" y="0"/>
                </a:lnTo>
              </a:path>
            </a:pathLst>
          </a:custGeom>
          <a:noFill/>
          <a:ln w="30163" cap="rnd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09" name="Oval 81"/>
          <p:cNvSpPr>
            <a:spLocks noChangeArrowheads="1"/>
          </p:cNvSpPr>
          <p:nvPr/>
        </p:nvSpPr>
        <p:spPr bwMode="auto">
          <a:xfrm>
            <a:off x="2357562" y="5862935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0" name="Oval 82"/>
          <p:cNvSpPr>
            <a:spLocks noChangeArrowheads="1"/>
          </p:cNvSpPr>
          <p:nvPr/>
        </p:nvSpPr>
        <p:spPr bwMode="auto">
          <a:xfrm>
            <a:off x="2357562" y="5862935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1" name="Oval 83"/>
          <p:cNvSpPr>
            <a:spLocks noChangeArrowheads="1"/>
          </p:cNvSpPr>
          <p:nvPr/>
        </p:nvSpPr>
        <p:spPr bwMode="auto">
          <a:xfrm>
            <a:off x="2749675" y="5712122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2" name="Oval 84"/>
          <p:cNvSpPr>
            <a:spLocks noChangeArrowheads="1"/>
          </p:cNvSpPr>
          <p:nvPr/>
        </p:nvSpPr>
        <p:spPr bwMode="auto">
          <a:xfrm>
            <a:off x="2749675" y="5712122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3" name="Oval 85"/>
          <p:cNvSpPr>
            <a:spLocks noChangeArrowheads="1"/>
          </p:cNvSpPr>
          <p:nvPr/>
        </p:nvSpPr>
        <p:spPr bwMode="auto">
          <a:xfrm>
            <a:off x="3049712" y="5516860"/>
            <a:ext cx="90487" cy="889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4" name="Oval 86"/>
          <p:cNvSpPr>
            <a:spLocks noChangeArrowheads="1"/>
          </p:cNvSpPr>
          <p:nvPr/>
        </p:nvSpPr>
        <p:spPr bwMode="auto">
          <a:xfrm>
            <a:off x="3049712" y="5516860"/>
            <a:ext cx="90487" cy="88900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5" name="Oval 87"/>
          <p:cNvSpPr>
            <a:spLocks noChangeArrowheads="1"/>
          </p:cNvSpPr>
          <p:nvPr/>
        </p:nvSpPr>
        <p:spPr bwMode="auto">
          <a:xfrm>
            <a:off x="3456112" y="5034260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6" name="Oval 88"/>
          <p:cNvSpPr>
            <a:spLocks noChangeArrowheads="1"/>
          </p:cNvSpPr>
          <p:nvPr/>
        </p:nvSpPr>
        <p:spPr bwMode="auto">
          <a:xfrm>
            <a:off x="3456112" y="5034260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" name="Oval 89"/>
          <p:cNvSpPr>
            <a:spLocks noChangeArrowheads="1"/>
          </p:cNvSpPr>
          <p:nvPr/>
        </p:nvSpPr>
        <p:spPr bwMode="auto">
          <a:xfrm>
            <a:off x="3757737" y="4597697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8" name="Oval 90"/>
          <p:cNvSpPr>
            <a:spLocks noChangeArrowheads="1"/>
          </p:cNvSpPr>
          <p:nvPr/>
        </p:nvSpPr>
        <p:spPr bwMode="auto">
          <a:xfrm>
            <a:off x="3757737" y="4597697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9" name="Oval 91"/>
          <p:cNvSpPr>
            <a:spLocks noChangeArrowheads="1"/>
          </p:cNvSpPr>
          <p:nvPr/>
        </p:nvSpPr>
        <p:spPr bwMode="auto">
          <a:xfrm>
            <a:off x="4449887" y="3769022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20" name="Oval 92"/>
          <p:cNvSpPr>
            <a:spLocks noChangeArrowheads="1"/>
          </p:cNvSpPr>
          <p:nvPr/>
        </p:nvSpPr>
        <p:spPr bwMode="auto">
          <a:xfrm>
            <a:off x="4449887" y="3769022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21" name="Oval 93"/>
          <p:cNvSpPr>
            <a:spLocks noChangeArrowheads="1"/>
          </p:cNvSpPr>
          <p:nvPr/>
        </p:nvSpPr>
        <p:spPr bwMode="auto">
          <a:xfrm>
            <a:off x="5142037" y="3137197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22" name="Oval 94"/>
          <p:cNvSpPr>
            <a:spLocks noChangeArrowheads="1"/>
          </p:cNvSpPr>
          <p:nvPr/>
        </p:nvSpPr>
        <p:spPr bwMode="auto">
          <a:xfrm>
            <a:off x="5142037" y="3137197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23" name="Oval 95"/>
          <p:cNvSpPr>
            <a:spLocks noChangeArrowheads="1"/>
          </p:cNvSpPr>
          <p:nvPr/>
        </p:nvSpPr>
        <p:spPr bwMode="auto">
          <a:xfrm>
            <a:off x="6346950" y="2533947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24" name="Oval 96"/>
          <p:cNvSpPr>
            <a:spLocks noChangeArrowheads="1"/>
          </p:cNvSpPr>
          <p:nvPr/>
        </p:nvSpPr>
        <p:spPr bwMode="auto">
          <a:xfrm>
            <a:off x="6346950" y="2533947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25" name="Rectangle 97"/>
          <p:cNvSpPr>
            <a:spLocks noChangeArrowheads="1"/>
          </p:cNvSpPr>
          <p:nvPr/>
        </p:nvSpPr>
        <p:spPr bwMode="auto">
          <a:xfrm>
            <a:off x="1151062" y="5835947"/>
            <a:ext cx="1298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6" name="Rectangle 98"/>
          <p:cNvSpPr>
            <a:spLocks noChangeArrowheads="1"/>
          </p:cNvSpPr>
          <p:nvPr/>
        </p:nvSpPr>
        <p:spPr bwMode="auto">
          <a:xfrm>
            <a:off x="1058987" y="5304135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10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6" name="Rectangle 99"/>
          <p:cNvSpPr>
            <a:spLocks noChangeArrowheads="1"/>
          </p:cNvSpPr>
          <p:nvPr/>
        </p:nvSpPr>
        <p:spPr bwMode="auto">
          <a:xfrm>
            <a:off x="1058987" y="476914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20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7" name="Rectangle 100"/>
          <p:cNvSpPr>
            <a:spLocks noChangeArrowheads="1"/>
          </p:cNvSpPr>
          <p:nvPr/>
        </p:nvSpPr>
        <p:spPr bwMode="auto">
          <a:xfrm>
            <a:off x="1058987" y="4234160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30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" name="Rectangle 101"/>
          <p:cNvSpPr>
            <a:spLocks noChangeArrowheads="1"/>
          </p:cNvSpPr>
          <p:nvPr/>
        </p:nvSpPr>
        <p:spPr bwMode="auto">
          <a:xfrm>
            <a:off x="1058987" y="3699172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40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" name="Rectangle 102"/>
          <p:cNvSpPr>
            <a:spLocks noChangeArrowheads="1"/>
          </p:cNvSpPr>
          <p:nvPr/>
        </p:nvSpPr>
        <p:spPr bwMode="auto">
          <a:xfrm>
            <a:off x="1058987" y="3164185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50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Rectangle 103"/>
          <p:cNvSpPr>
            <a:spLocks noChangeArrowheads="1"/>
          </p:cNvSpPr>
          <p:nvPr/>
        </p:nvSpPr>
        <p:spPr bwMode="auto">
          <a:xfrm>
            <a:off x="1058987" y="262919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60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104"/>
          <p:cNvSpPr>
            <a:spLocks noChangeArrowheads="1"/>
          </p:cNvSpPr>
          <p:nvPr/>
        </p:nvSpPr>
        <p:spPr bwMode="auto">
          <a:xfrm>
            <a:off x="1058987" y="2092622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70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6" name="Rectangle 105"/>
          <p:cNvSpPr>
            <a:spLocks noChangeArrowheads="1"/>
          </p:cNvSpPr>
          <p:nvPr/>
        </p:nvSpPr>
        <p:spPr bwMode="auto">
          <a:xfrm>
            <a:off x="1058987" y="1557635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80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7" name="Rectangle 106"/>
          <p:cNvSpPr>
            <a:spLocks noChangeArrowheads="1"/>
          </p:cNvSpPr>
          <p:nvPr/>
        </p:nvSpPr>
        <p:spPr bwMode="auto">
          <a:xfrm>
            <a:off x="1363787" y="6070897"/>
            <a:ext cx="1298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8" name="Rectangle 107"/>
          <p:cNvSpPr>
            <a:spLocks noChangeArrowheads="1"/>
          </p:cNvSpPr>
          <p:nvPr/>
        </p:nvSpPr>
        <p:spPr bwMode="auto">
          <a:xfrm>
            <a:off x="2316287" y="607089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10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" name="Rectangle 108"/>
          <p:cNvSpPr>
            <a:spLocks noChangeArrowheads="1"/>
          </p:cNvSpPr>
          <p:nvPr/>
        </p:nvSpPr>
        <p:spPr bwMode="auto">
          <a:xfrm>
            <a:off x="3313237" y="607089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20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0" name="Rectangle 109"/>
          <p:cNvSpPr>
            <a:spLocks noChangeArrowheads="1"/>
          </p:cNvSpPr>
          <p:nvPr/>
        </p:nvSpPr>
        <p:spPr bwMode="auto">
          <a:xfrm>
            <a:off x="4311775" y="607089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30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1" name="Rectangle 110"/>
          <p:cNvSpPr>
            <a:spLocks noChangeArrowheads="1"/>
          </p:cNvSpPr>
          <p:nvPr/>
        </p:nvSpPr>
        <p:spPr bwMode="auto">
          <a:xfrm>
            <a:off x="5308725" y="607089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40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2" name="Rectangle 111"/>
          <p:cNvSpPr>
            <a:spLocks noChangeArrowheads="1"/>
          </p:cNvSpPr>
          <p:nvPr/>
        </p:nvSpPr>
        <p:spPr bwMode="auto">
          <a:xfrm>
            <a:off x="6305675" y="607089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50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4" name="Rectangle 112"/>
          <p:cNvSpPr>
            <a:spLocks noChangeArrowheads="1"/>
          </p:cNvSpPr>
          <p:nvPr/>
        </p:nvSpPr>
        <p:spPr bwMode="auto">
          <a:xfrm>
            <a:off x="7304212" y="6070897"/>
            <a:ext cx="259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60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2" name="Rectangle 116"/>
          <p:cNvSpPr>
            <a:spLocks noChangeArrowheads="1"/>
          </p:cNvSpPr>
          <p:nvPr/>
        </p:nvSpPr>
        <p:spPr bwMode="auto">
          <a:xfrm>
            <a:off x="4002212" y="6421735"/>
            <a:ext cx="82073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Time (d)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483" name="Line 117"/>
          <p:cNvSpPr>
            <a:spLocks noChangeShapeType="1"/>
          </p:cNvSpPr>
          <p:nvPr/>
        </p:nvSpPr>
        <p:spPr bwMode="auto">
          <a:xfrm>
            <a:off x="1702839" y="2090758"/>
            <a:ext cx="390525" cy="0"/>
          </a:xfrm>
          <a:prstGeom prst="line">
            <a:avLst/>
          </a:prstGeom>
          <a:noFill/>
          <a:ln w="30163" cap="rnd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84" name="Oval 118"/>
          <p:cNvSpPr>
            <a:spLocks noChangeArrowheads="1"/>
          </p:cNvSpPr>
          <p:nvPr/>
        </p:nvSpPr>
        <p:spPr bwMode="auto">
          <a:xfrm>
            <a:off x="1867939" y="2044720"/>
            <a:ext cx="90487" cy="90488"/>
          </a:xfrm>
          <a:prstGeom prst="ellipse">
            <a:avLst/>
          </a:prstGeom>
          <a:solidFill>
            <a:srgbClr val="ED7D3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85" name="Oval 119"/>
          <p:cNvSpPr>
            <a:spLocks noChangeArrowheads="1"/>
          </p:cNvSpPr>
          <p:nvPr/>
        </p:nvSpPr>
        <p:spPr bwMode="auto">
          <a:xfrm>
            <a:off x="1867939" y="2044720"/>
            <a:ext cx="90487" cy="90488"/>
          </a:xfrm>
          <a:prstGeom prst="ellipse">
            <a:avLst/>
          </a:prstGeom>
          <a:noFill/>
          <a:ln w="14288" cap="flat">
            <a:solidFill>
              <a:srgbClr val="ED7D3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86" name="Rectangle 120"/>
          <p:cNvSpPr>
            <a:spLocks noChangeArrowheads="1"/>
          </p:cNvSpPr>
          <p:nvPr/>
        </p:nvSpPr>
        <p:spPr bwMode="auto">
          <a:xfrm>
            <a:off x="2378847" y="1866717"/>
            <a:ext cx="17130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Control granules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7" name="Line 121"/>
          <p:cNvSpPr>
            <a:spLocks noChangeShapeType="1"/>
          </p:cNvSpPr>
          <p:nvPr/>
        </p:nvSpPr>
        <p:spPr bwMode="auto">
          <a:xfrm>
            <a:off x="1730410" y="2468224"/>
            <a:ext cx="376237" cy="0"/>
          </a:xfrm>
          <a:prstGeom prst="line">
            <a:avLst/>
          </a:prstGeom>
          <a:noFill/>
          <a:ln w="30163" cap="rnd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88" name="Oval 122"/>
          <p:cNvSpPr>
            <a:spLocks noChangeArrowheads="1"/>
          </p:cNvSpPr>
          <p:nvPr/>
        </p:nvSpPr>
        <p:spPr bwMode="auto">
          <a:xfrm>
            <a:off x="1881223" y="2422186"/>
            <a:ext cx="90487" cy="90488"/>
          </a:xfrm>
          <a:prstGeom prst="ellipse">
            <a:avLst/>
          </a:prstGeom>
          <a:solidFill>
            <a:srgbClr val="A5A5A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89" name="Oval 123"/>
          <p:cNvSpPr>
            <a:spLocks noChangeArrowheads="1"/>
          </p:cNvSpPr>
          <p:nvPr/>
        </p:nvSpPr>
        <p:spPr bwMode="auto">
          <a:xfrm>
            <a:off x="1881223" y="2422186"/>
            <a:ext cx="90487" cy="90488"/>
          </a:xfrm>
          <a:prstGeom prst="ellipse">
            <a:avLst/>
          </a:prstGeom>
          <a:noFill/>
          <a:ln w="14288" cap="flat">
            <a:solidFill>
              <a:srgbClr val="44546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90" name="Rectangle 124"/>
          <p:cNvSpPr>
            <a:spLocks noChangeArrowheads="1"/>
          </p:cNvSpPr>
          <p:nvPr/>
        </p:nvSpPr>
        <p:spPr bwMode="auto">
          <a:xfrm>
            <a:off x="2360722" y="2280241"/>
            <a:ext cx="1306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+ Hydrogel 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9" name="Line 133"/>
          <p:cNvSpPr>
            <a:spLocks noChangeShapeType="1"/>
          </p:cNvSpPr>
          <p:nvPr/>
        </p:nvSpPr>
        <p:spPr bwMode="auto">
          <a:xfrm>
            <a:off x="1745617" y="2924362"/>
            <a:ext cx="376237" cy="0"/>
          </a:xfrm>
          <a:prstGeom prst="line">
            <a:avLst/>
          </a:prstGeom>
          <a:noFill/>
          <a:ln w="30163" cap="rnd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00" name="Oval 134"/>
          <p:cNvSpPr>
            <a:spLocks noChangeArrowheads="1"/>
          </p:cNvSpPr>
          <p:nvPr/>
        </p:nvSpPr>
        <p:spPr bwMode="auto">
          <a:xfrm>
            <a:off x="1896430" y="2878324"/>
            <a:ext cx="90487" cy="904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01" name="Oval 135"/>
          <p:cNvSpPr>
            <a:spLocks noChangeArrowheads="1"/>
          </p:cNvSpPr>
          <p:nvPr/>
        </p:nvSpPr>
        <p:spPr bwMode="auto">
          <a:xfrm>
            <a:off x="1896430" y="2878324"/>
            <a:ext cx="90487" cy="90488"/>
          </a:xfrm>
          <a:prstGeom prst="ellipse">
            <a:avLst/>
          </a:prstGeom>
          <a:noFill/>
          <a:ln w="14288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02" name="Rectangle 136"/>
          <p:cNvSpPr>
            <a:spLocks noChangeArrowheads="1"/>
          </p:cNvSpPr>
          <p:nvPr/>
        </p:nvSpPr>
        <p:spPr bwMode="auto">
          <a:xfrm>
            <a:off x="2347433" y="2749102"/>
            <a:ext cx="1306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+ Hydrogel 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04" name="Straight Connector 503"/>
          <p:cNvCxnSpPr/>
          <p:nvPr/>
        </p:nvCxnSpPr>
        <p:spPr>
          <a:xfrm flipV="1">
            <a:off x="1350380" y="1708899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/>
          <p:cNvCxnSpPr/>
          <p:nvPr/>
        </p:nvCxnSpPr>
        <p:spPr>
          <a:xfrm flipV="1">
            <a:off x="1350380" y="2240407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/>
          <p:nvPr/>
        </p:nvCxnSpPr>
        <p:spPr>
          <a:xfrm flipV="1">
            <a:off x="1353572" y="2787323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/>
          <p:cNvCxnSpPr/>
          <p:nvPr/>
        </p:nvCxnSpPr>
        <p:spPr>
          <a:xfrm flipV="1">
            <a:off x="1354135" y="3328920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 flipV="1">
            <a:off x="1358898" y="3847828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/>
          <p:cNvCxnSpPr/>
          <p:nvPr/>
        </p:nvCxnSpPr>
        <p:spPr>
          <a:xfrm flipV="1">
            <a:off x="1357433" y="4394751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/>
          <p:cNvCxnSpPr/>
          <p:nvPr/>
        </p:nvCxnSpPr>
        <p:spPr>
          <a:xfrm flipV="1">
            <a:off x="1348809" y="4927948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/>
          <p:cNvCxnSpPr/>
          <p:nvPr/>
        </p:nvCxnSpPr>
        <p:spPr>
          <a:xfrm flipV="1">
            <a:off x="1351224" y="5474864"/>
            <a:ext cx="121666" cy="11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>
            <a:off x="3428452" y="5908464"/>
            <a:ext cx="2957" cy="96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/>
          <p:nvPr/>
        </p:nvCxnSpPr>
        <p:spPr>
          <a:xfrm>
            <a:off x="4441618" y="5908464"/>
            <a:ext cx="2957" cy="96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/>
          <p:cNvCxnSpPr/>
          <p:nvPr/>
        </p:nvCxnSpPr>
        <p:spPr>
          <a:xfrm>
            <a:off x="5437089" y="5904570"/>
            <a:ext cx="2957" cy="96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/>
          <p:cNvCxnSpPr/>
          <p:nvPr/>
        </p:nvCxnSpPr>
        <p:spPr>
          <a:xfrm>
            <a:off x="6406014" y="5906444"/>
            <a:ext cx="2957" cy="96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/>
          <p:cNvCxnSpPr/>
          <p:nvPr/>
        </p:nvCxnSpPr>
        <p:spPr>
          <a:xfrm>
            <a:off x="7390381" y="5910998"/>
            <a:ext cx="2957" cy="96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" name="TextBox 521"/>
          <p:cNvSpPr txBox="1"/>
          <p:nvPr/>
        </p:nvSpPr>
        <p:spPr>
          <a:xfrm rot="16200000">
            <a:off x="-673577" y="3422282"/>
            <a:ext cx="2718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Elemental S oxidised (%)</a:t>
            </a:r>
          </a:p>
        </p:txBody>
      </p:sp>
      <p:grpSp>
        <p:nvGrpSpPr>
          <p:cNvPr id="531" name="Group 530"/>
          <p:cNvGrpSpPr/>
          <p:nvPr/>
        </p:nvGrpSpPr>
        <p:grpSpPr>
          <a:xfrm>
            <a:off x="5636194" y="2949895"/>
            <a:ext cx="6148438" cy="2148692"/>
            <a:chOff x="5520182" y="2601936"/>
            <a:chExt cx="6148438" cy="2148692"/>
          </a:xfrm>
        </p:grpSpPr>
        <p:cxnSp>
          <p:nvCxnSpPr>
            <p:cNvPr id="524" name="Straight Arrow Connector 523"/>
            <p:cNvCxnSpPr/>
            <p:nvPr/>
          </p:nvCxnSpPr>
          <p:spPr>
            <a:xfrm flipV="1">
              <a:off x="5520182" y="2601936"/>
              <a:ext cx="18936" cy="2148692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0" name="TextBox 529"/>
            <p:cNvSpPr txBox="1"/>
            <p:nvPr/>
          </p:nvSpPr>
          <p:spPr>
            <a:xfrm>
              <a:off x="7182161" y="2960191"/>
              <a:ext cx="448645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Oxidation rate of elemental S can be “tuned’ with hydrogel inclusion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980429"/>
            <a:ext cx="4225652" cy="1267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6545798"/>
            <a:ext cx="1512168" cy="1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08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035E87B-5B08-9EC0-6A48-2497C14396BD}"/>
              </a:ext>
            </a:extLst>
          </p:cNvPr>
          <p:cNvSpPr txBox="1">
            <a:spLocks/>
          </p:cNvSpPr>
          <p:nvPr/>
        </p:nvSpPr>
        <p:spPr>
          <a:xfrm>
            <a:off x="527381" y="53801"/>
            <a:ext cx="10515600" cy="60642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Novel fertilisers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99FBD3-9DA6-09DD-5FF1-406D2F750B9A}"/>
              </a:ext>
            </a:extLst>
          </p:cNvPr>
          <p:cNvSpPr txBox="1"/>
          <p:nvPr/>
        </p:nvSpPr>
        <p:spPr>
          <a:xfrm>
            <a:off x="4157007" y="2636912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b="1" dirty="0">
                <a:latin typeface="+mj-lt"/>
              </a:rPr>
              <a:t>Boron</a:t>
            </a:r>
          </a:p>
        </p:txBody>
      </p:sp>
    </p:spTree>
    <p:extLst>
      <p:ext uri="{BB962C8B-B14F-4D97-AF65-F5344CB8AC3E}">
        <p14:creationId xmlns:p14="http://schemas.microsoft.com/office/powerpoint/2010/main" val="205578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AE0C7C-9CB8-D1FD-CA53-E833F4E8FDE5}"/>
              </a:ext>
            </a:extLst>
          </p:cNvPr>
          <p:cNvSpPr txBox="1">
            <a:spLocks/>
          </p:cNvSpPr>
          <p:nvPr/>
        </p:nvSpPr>
        <p:spPr>
          <a:xfrm>
            <a:off x="467544" y="116632"/>
            <a:ext cx="8229600" cy="5399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</a:rPr>
              <a:t>Boron toxicity and deficiency in plants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737656-4F7F-C106-8F2E-03FB4DD2AE7E}"/>
              </a:ext>
            </a:extLst>
          </p:cNvPr>
          <p:cNvSpPr txBox="1">
            <a:spLocks/>
          </p:cNvSpPr>
          <p:nvPr/>
        </p:nvSpPr>
        <p:spPr>
          <a:xfrm>
            <a:off x="781361" y="908720"/>
            <a:ext cx="11182350" cy="340690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25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/>
              <a:t>Boron is an essential micronutrient required for several functions in plants, but may also be toxic at high concentrations</a:t>
            </a:r>
            <a:endParaRPr lang="en-AU" b="0" dirty="0"/>
          </a:p>
        </p:txBody>
      </p:sp>
      <p:pic>
        <p:nvPicPr>
          <p:cNvPr id="8" name="Picture 2" descr="Image result for boron toxicity">
            <a:extLst>
              <a:ext uri="{FF2B5EF4-FFF2-40B4-BE49-F238E27FC236}">
                <a16:creationId xmlns:a16="http://schemas.microsoft.com/office/drawing/2014/main" id="{19F8BDE8-5F5B-D73C-2A03-91CCB6321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50" y="4700371"/>
            <a:ext cx="2152715" cy="16145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acpfg.com.au/uploads/images/BoronPageFig2.jpg">
            <a:extLst>
              <a:ext uri="{FF2B5EF4-FFF2-40B4-BE49-F238E27FC236}">
                <a16:creationId xmlns:a16="http://schemas.microsoft.com/office/drawing/2014/main" id="{8F2D0C5F-437B-15C2-67E5-7B65B8743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/>
          <a:stretch/>
        </p:blipFill>
        <p:spPr bwMode="auto">
          <a:xfrm>
            <a:off x="4290217" y="2536918"/>
            <a:ext cx="1204177" cy="184054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C9A9EC-735B-531A-D227-3420B08312E7}"/>
              </a:ext>
            </a:extLst>
          </p:cNvPr>
          <p:cNvSpPr/>
          <p:nvPr/>
        </p:nvSpPr>
        <p:spPr>
          <a:xfrm>
            <a:off x="4104591" y="6338944"/>
            <a:ext cx="1575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/>
              <a:t>www.acpfg.com.au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C3D70-889F-4776-D6FD-71BE4FFCA60E}"/>
              </a:ext>
            </a:extLst>
          </p:cNvPr>
          <p:cNvSpPr txBox="1"/>
          <p:nvPr/>
        </p:nvSpPr>
        <p:spPr>
          <a:xfrm>
            <a:off x="798682" y="1996256"/>
            <a:ext cx="24937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/>
              <a:t>B deficiency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6B32CD-EABF-8B33-6067-785821DE3C05}"/>
              </a:ext>
            </a:extLst>
          </p:cNvPr>
          <p:cNvSpPr txBox="1"/>
          <p:nvPr/>
        </p:nvSpPr>
        <p:spPr>
          <a:xfrm>
            <a:off x="4101118" y="1985061"/>
            <a:ext cx="27149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/>
              <a:t>B toxicity</a:t>
            </a:r>
          </a:p>
        </p:txBody>
      </p:sp>
      <p:pic>
        <p:nvPicPr>
          <p:cNvPr id="19" name="Picture 5" descr="Photo: Boron Deficiency in Alfalfa">
            <a:extLst>
              <a:ext uri="{FF2B5EF4-FFF2-40B4-BE49-F238E27FC236}">
                <a16:creationId xmlns:a16="http://schemas.microsoft.com/office/drawing/2014/main" id="{810FD3CF-E8AA-6546-3110-B279A938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682" y="2799912"/>
            <a:ext cx="2160444" cy="1405330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ABB7D9-4A2D-B909-E53F-89ABDB58A31D}"/>
              </a:ext>
            </a:extLst>
          </p:cNvPr>
          <p:cNvSpPr/>
          <p:nvPr/>
        </p:nvSpPr>
        <p:spPr>
          <a:xfrm>
            <a:off x="936204" y="4249479"/>
            <a:ext cx="1588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/>
              <a:t>www.pioneer.com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6BFA2A-C849-310B-6218-7F26A2AB2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563" y="2060848"/>
            <a:ext cx="5235258" cy="39158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ED47EE-A141-773C-3F39-057941B2B186}"/>
              </a:ext>
            </a:extLst>
          </p:cNvPr>
          <p:cNvSpPr txBox="1"/>
          <p:nvPr/>
        </p:nvSpPr>
        <p:spPr>
          <a:xfrm>
            <a:off x="7648261" y="6031167"/>
            <a:ext cx="43497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/>
            <a:r>
              <a:rPr lang="en-AU" sz="1200" dirty="0"/>
              <a:t>Gupta,` U. C., et al. (1985). "Boron toxicity and deficiency : A review." </a:t>
            </a:r>
            <a:r>
              <a:rPr lang="en-AU" sz="1200" u="sng" dirty="0"/>
              <a:t>Canadian Journal of Soil Science </a:t>
            </a:r>
            <a:r>
              <a:rPr lang="en-AU" sz="1200" b="1" u="sng" dirty="0"/>
              <a:t>65(3): 381-409.</a:t>
            </a:r>
          </a:p>
        </p:txBody>
      </p:sp>
      <p:pic>
        <p:nvPicPr>
          <p:cNvPr id="23" name="Picture 7" descr="http://aesl.ces.uga.edu/DiagnosticsII/Symptoms_/Corn/Images-Corn/B_Deficient_Corn_Ears.jpg">
            <a:extLst>
              <a:ext uri="{FF2B5EF4-FFF2-40B4-BE49-F238E27FC236}">
                <a16:creationId xmlns:a16="http://schemas.microsoft.com/office/drawing/2014/main" id="{9DD5FA87-D05A-A587-11C1-1B9A77AF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682" y="4662112"/>
            <a:ext cx="2283523" cy="1482092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8577FA-A2C2-4D71-9D61-9FE551D1D4D2}"/>
              </a:ext>
            </a:extLst>
          </p:cNvPr>
          <p:cNvSpPr txBox="1"/>
          <p:nvPr/>
        </p:nvSpPr>
        <p:spPr>
          <a:xfrm>
            <a:off x="590624" y="6174982"/>
            <a:ext cx="3534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http://aesl.ces.uga.edu/DiagnosticsII/</a:t>
            </a:r>
          </a:p>
        </p:txBody>
      </p:sp>
    </p:spTree>
    <p:extLst>
      <p:ext uri="{BB962C8B-B14F-4D97-AF65-F5344CB8AC3E}">
        <p14:creationId xmlns:p14="http://schemas.microsoft.com/office/powerpoint/2010/main" val="197454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AE0C7C-9CB8-D1FD-CA53-E833F4E8FDE5}"/>
              </a:ext>
            </a:extLst>
          </p:cNvPr>
          <p:cNvSpPr txBox="1">
            <a:spLocks/>
          </p:cNvSpPr>
          <p:nvPr/>
        </p:nvSpPr>
        <p:spPr>
          <a:xfrm>
            <a:off x="467544" y="116632"/>
            <a:ext cx="8229600" cy="5399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</a:rPr>
              <a:t>Plant demand for boron during growth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737656-4F7F-C106-8F2E-03FB4DD2AE7E}"/>
              </a:ext>
            </a:extLst>
          </p:cNvPr>
          <p:cNvSpPr txBox="1">
            <a:spLocks/>
          </p:cNvSpPr>
          <p:nvPr/>
        </p:nvSpPr>
        <p:spPr>
          <a:xfrm>
            <a:off x="676275" y="908720"/>
            <a:ext cx="11182350" cy="340690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25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0" dirty="0"/>
              <a:t>While essential for early root growth, B is also required by plants later in the growth cycle to assist with flowering and reproduction</a:t>
            </a:r>
          </a:p>
          <a:p>
            <a:endParaRPr lang="en-AU" sz="1800" b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A28AB-E12D-7A5A-0360-9217C3379FF0}"/>
              </a:ext>
            </a:extLst>
          </p:cNvPr>
          <p:cNvGrpSpPr/>
          <p:nvPr/>
        </p:nvGrpSpPr>
        <p:grpSpPr>
          <a:xfrm>
            <a:off x="698376" y="1919593"/>
            <a:ext cx="7056784" cy="4821775"/>
            <a:chOff x="767408" y="1775577"/>
            <a:chExt cx="6898815" cy="50564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D81468-7E03-8571-FA60-839FFF45E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153" b="57284"/>
            <a:stretch/>
          </p:blipFill>
          <p:spPr>
            <a:xfrm>
              <a:off x="825463" y="1775577"/>
              <a:ext cx="6840760" cy="39358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E72AE4-160F-2A52-B7E2-1F08571CB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7906" r="51153"/>
            <a:stretch/>
          </p:blipFill>
          <p:spPr>
            <a:xfrm>
              <a:off x="767408" y="5717669"/>
              <a:ext cx="6840760" cy="111431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1A66B9C-D4B6-6386-66F4-E03B93C01CA6}"/>
              </a:ext>
            </a:extLst>
          </p:cNvPr>
          <p:cNvSpPr/>
          <p:nvPr/>
        </p:nvSpPr>
        <p:spPr>
          <a:xfrm>
            <a:off x="1055440" y="5373216"/>
            <a:ext cx="504056" cy="34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CE7F2-9D26-066F-FD25-54116ADEC0DA}"/>
              </a:ext>
            </a:extLst>
          </p:cNvPr>
          <p:cNvSpPr txBox="1"/>
          <p:nvPr/>
        </p:nvSpPr>
        <p:spPr>
          <a:xfrm>
            <a:off x="7902971" y="3613635"/>
            <a:ext cx="3818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en-AU" sz="1400" dirty="0"/>
              <a:t>Bender, R. R., et al. (2013). "Nutrient uptake, partitioning, and remobilization in modern, transgenic insect-protected maize hybrids." </a:t>
            </a:r>
            <a:r>
              <a:rPr lang="en-AU" sz="1400" u="sng" dirty="0"/>
              <a:t>Agronomy Journal </a:t>
            </a:r>
            <a:r>
              <a:rPr lang="en-AU" sz="1400" b="1" u="sng" dirty="0"/>
              <a:t>105(1): 161-170.</a:t>
            </a:r>
          </a:p>
        </p:txBody>
      </p:sp>
    </p:spTree>
    <p:extLst>
      <p:ext uri="{BB962C8B-B14F-4D97-AF65-F5344CB8AC3E}">
        <p14:creationId xmlns:p14="http://schemas.microsoft.com/office/powerpoint/2010/main" val="2454345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AE0C7C-9CB8-D1FD-CA53-E833F4E8FDE5}"/>
              </a:ext>
            </a:extLst>
          </p:cNvPr>
          <p:cNvSpPr txBox="1">
            <a:spLocks/>
          </p:cNvSpPr>
          <p:nvPr/>
        </p:nvSpPr>
        <p:spPr>
          <a:xfrm>
            <a:off x="467544" y="116632"/>
            <a:ext cx="8229600" cy="5399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</a:rPr>
              <a:t>Boron fertilisation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66B9C-D4B6-6386-66F4-E03B93C01CA6}"/>
              </a:ext>
            </a:extLst>
          </p:cNvPr>
          <p:cNvSpPr/>
          <p:nvPr/>
        </p:nvSpPr>
        <p:spPr>
          <a:xfrm>
            <a:off x="1055440" y="5373216"/>
            <a:ext cx="504056" cy="34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77897F-3C18-826A-6071-8E326916CF00}"/>
              </a:ext>
            </a:extLst>
          </p:cNvPr>
          <p:cNvSpPr txBox="1">
            <a:spLocks/>
          </p:cNvSpPr>
          <p:nvPr/>
        </p:nvSpPr>
        <p:spPr>
          <a:xfrm>
            <a:off x="772444" y="1268760"/>
            <a:ext cx="10867106" cy="5472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25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/>
              <a:t>Recommended rates depend on B crop requirements but are generally less than 10 kg/ha per annum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/>
              <a:t>Methods of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Soil application: Soluble (borates) or sparingly soluble B sources (colemanite/ulexite)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Foliar for selected crops to ensure B supply at flowering (extra labour/fuel required)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For soil-applied B fertilizer we should aim to: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b="0" dirty="0">
                <a:solidFill>
                  <a:schemeClr val="tx1"/>
                </a:solidFill>
              </a:rPr>
              <a:t>Preferably apply at same time as macronutrients (co-granulate or blend) – pre-plant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Provide soluble B initially but also ensure supply later in the season 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b="0" dirty="0">
                <a:solidFill>
                  <a:schemeClr val="tx1"/>
                </a:solidFill>
              </a:rPr>
              <a:t>Reduce risk </a:t>
            </a:r>
            <a:r>
              <a:rPr lang="en-AU" dirty="0">
                <a:solidFill>
                  <a:schemeClr val="tx1"/>
                </a:solidFill>
              </a:rPr>
              <a:t>of seedling toxicity</a:t>
            </a:r>
            <a:endParaRPr lang="en-AU" b="0" dirty="0">
              <a:solidFill>
                <a:schemeClr val="tx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8106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AE0C7C-9CB8-D1FD-CA53-E833F4E8FDE5}"/>
              </a:ext>
            </a:extLst>
          </p:cNvPr>
          <p:cNvSpPr txBox="1">
            <a:spLocks/>
          </p:cNvSpPr>
          <p:nvPr/>
        </p:nvSpPr>
        <p:spPr>
          <a:xfrm>
            <a:off x="467544" y="116632"/>
            <a:ext cx="8229600" cy="5399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</a:rPr>
              <a:t>Boron fertilisation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66B9C-D4B6-6386-66F4-E03B93C01CA6}"/>
              </a:ext>
            </a:extLst>
          </p:cNvPr>
          <p:cNvSpPr/>
          <p:nvPr/>
        </p:nvSpPr>
        <p:spPr>
          <a:xfrm>
            <a:off x="1055440" y="5373216"/>
            <a:ext cx="504056" cy="34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66F8EB-7AD9-9806-B122-925D7CE5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698" y="2800172"/>
            <a:ext cx="3991136" cy="213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C6FF5D6-A759-6983-2C69-611FFA59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9298" b="56667"/>
          <a:stretch>
            <a:fillRect/>
          </a:stretch>
        </p:blipFill>
        <p:spPr bwMode="auto">
          <a:xfrm>
            <a:off x="1307468" y="4932499"/>
            <a:ext cx="3263597" cy="1925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2CDD6C-FBA6-88ED-683E-BB039235F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19" y="980728"/>
            <a:ext cx="5970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Bulk blends of B sources with macronutrients can suffer from segregation during transport and application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8E5D5-3482-1B85-1BCB-BB312AB96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963620"/>
            <a:ext cx="54726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Bulk blends also suffer from heterogenous nutrient distribution in the field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C1CE58-F8A8-10C5-185C-8B236F2F6B93}"/>
              </a:ext>
            </a:extLst>
          </p:cNvPr>
          <p:cNvGrpSpPr/>
          <p:nvPr/>
        </p:nvGrpSpPr>
        <p:grpSpPr>
          <a:xfrm>
            <a:off x="6816081" y="2181057"/>
            <a:ext cx="4297685" cy="4391865"/>
            <a:chOff x="2267744" y="1268760"/>
            <a:chExt cx="4657725" cy="489585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369193D-EDB7-4A85-B641-5AAD9CA5A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7744" y="1268760"/>
              <a:ext cx="4657725" cy="489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07D9A1-E002-702E-C635-A0C35E5EA29E}"/>
                </a:ext>
              </a:extLst>
            </p:cNvPr>
            <p:cNvSpPr/>
            <p:nvPr/>
          </p:nvSpPr>
          <p:spPr>
            <a:xfrm>
              <a:off x="2434186" y="3677815"/>
              <a:ext cx="1872208" cy="360040"/>
            </a:xfrm>
            <a:prstGeom prst="rect">
              <a:avLst/>
            </a:prstGeom>
            <a:solidFill>
              <a:srgbClr val="FDF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800" dirty="0">
                  <a:solidFill>
                    <a:schemeClr val="tx1"/>
                  </a:solidFill>
                </a:rPr>
                <a:t>Co-granulated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F52652-413D-74D7-11D3-CE5A0C1D07D2}"/>
                </a:ext>
              </a:extLst>
            </p:cNvPr>
            <p:cNvSpPr/>
            <p:nvPr/>
          </p:nvSpPr>
          <p:spPr>
            <a:xfrm>
              <a:off x="2267744" y="5804570"/>
              <a:ext cx="2303659" cy="360040"/>
            </a:xfrm>
            <a:prstGeom prst="rect">
              <a:avLst/>
            </a:prstGeom>
            <a:solidFill>
              <a:srgbClr val="FDF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800" dirty="0">
                  <a:solidFill>
                    <a:schemeClr val="tx1"/>
                  </a:solidFill>
                </a:rPr>
                <a:t>Bulk blend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2315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5D1D14-3BC0-BD12-12EE-A567AD717142}"/>
              </a:ext>
            </a:extLst>
          </p:cNvPr>
          <p:cNvSpPr txBox="1">
            <a:spLocks/>
          </p:cNvSpPr>
          <p:nvPr/>
        </p:nvSpPr>
        <p:spPr>
          <a:xfrm>
            <a:off x="467544" y="116632"/>
            <a:ext cx="8229600" cy="5399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</a:rPr>
              <a:t>Boron fertilisation – toxicity of bulk blends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7A1A00-1803-1E31-549C-E04F408869E5}"/>
              </a:ext>
            </a:extLst>
          </p:cNvPr>
          <p:cNvSpPr txBox="1">
            <a:spLocks/>
          </p:cNvSpPr>
          <p:nvPr/>
        </p:nvSpPr>
        <p:spPr>
          <a:xfrm>
            <a:off x="797512" y="975644"/>
            <a:ext cx="11203143" cy="54726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25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/>
              <a:t>Soluble B-only fertilisers risk seedling toxicity in bulk blends around the B source</a:t>
            </a:r>
            <a:br>
              <a:rPr lang="en-AU" sz="2400" b="0" dirty="0"/>
            </a:br>
            <a:endParaRPr lang="en-AU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b="0" dirty="0">
              <a:solidFill>
                <a:schemeClr val="tx1"/>
              </a:solidFill>
            </a:endParaRPr>
          </a:p>
          <a:p>
            <a:br>
              <a:rPr lang="en-AU" sz="2400" b="0" dirty="0">
                <a:solidFill>
                  <a:schemeClr val="tx1"/>
                </a:solidFill>
              </a:rPr>
            </a:br>
            <a:endParaRPr lang="en-AU" sz="2400" b="0" dirty="0">
              <a:solidFill>
                <a:schemeClr val="tx1"/>
              </a:solidFill>
            </a:endParaRPr>
          </a:p>
          <a:p>
            <a:endParaRPr lang="en-AU" sz="2400" b="0" dirty="0">
              <a:solidFill>
                <a:schemeClr val="tx1"/>
              </a:solidFill>
            </a:endParaRPr>
          </a:p>
          <a:p>
            <a:br>
              <a:rPr lang="en-AU" sz="2400" b="0" dirty="0">
                <a:solidFill>
                  <a:schemeClr val="tx1"/>
                </a:solidFill>
              </a:rPr>
            </a:br>
            <a:br>
              <a:rPr lang="en-AU" sz="2400" b="0" dirty="0">
                <a:solidFill>
                  <a:schemeClr val="tx1"/>
                </a:solidFill>
              </a:rPr>
            </a:br>
            <a:endParaRPr lang="en-AU" sz="24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Sparingly soluble B sources (colemanite, ulexite) risk poor B supply early in the season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AE106D-BF1F-64D7-CF2B-1FBE42E30097}"/>
              </a:ext>
            </a:extLst>
          </p:cNvPr>
          <p:cNvGrpSpPr/>
          <p:nvPr/>
        </p:nvGrpSpPr>
        <p:grpSpPr>
          <a:xfrm>
            <a:off x="1271464" y="1520788"/>
            <a:ext cx="7120094" cy="3816424"/>
            <a:chOff x="827584" y="1820907"/>
            <a:chExt cx="7703968" cy="39562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2E15361-4CE4-ED4C-373A-DF9601364D7C}"/>
                </a:ext>
              </a:extLst>
            </p:cNvPr>
            <p:cNvGrpSpPr/>
            <p:nvPr/>
          </p:nvGrpSpPr>
          <p:grpSpPr>
            <a:xfrm>
              <a:off x="827584" y="1820907"/>
              <a:ext cx="7703968" cy="3956209"/>
              <a:chOff x="755576" y="1820907"/>
              <a:chExt cx="7703968" cy="3956209"/>
            </a:xfrm>
          </p:grpSpPr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3F135080-090A-0AB6-F2A0-E981D33DA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t="1" b="1157"/>
              <a:stretch/>
            </p:blipFill>
            <p:spPr bwMode="auto">
              <a:xfrm>
                <a:off x="755576" y="1820907"/>
                <a:ext cx="7703968" cy="3956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3F6A20-2BDD-D033-F90F-C2724B47B6CE}"/>
                  </a:ext>
                </a:extLst>
              </p:cNvPr>
              <p:cNvSpPr txBox="1"/>
              <p:nvPr/>
            </p:nvSpPr>
            <p:spPr>
              <a:xfrm>
                <a:off x="1581449" y="2006186"/>
                <a:ext cx="2715721" cy="4449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/>
                  <a:t>Co-granulated product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2A362C-FE14-7817-4AA1-A19DAE92A99B}"/>
                </a:ext>
              </a:extLst>
            </p:cNvPr>
            <p:cNvSpPr txBox="1"/>
            <p:nvPr/>
          </p:nvSpPr>
          <p:spPr>
            <a:xfrm>
              <a:off x="6278173" y="1961614"/>
              <a:ext cx="1373936" cy="4449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400" dirty="0"/>
                <a:t>Bulk blend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93F562-4DB5-9EC4-CC00-FD4487C5B547}"/>
              </a:ext>
            </a:extLst>
          </p:cNvPr>
          <p:cNvSpPr txBox="1"/>
          <p:nvPr/>
        </p:nvSpPr>
        <p:spPr>
          <a:xfrm>
            <a:off x="8472264" y="3212976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en-AU" sz="1400" dirty="0">
                <a:latin typeface="Calibri" panose="020F0502020204030204" pitchFamily="34" charset="0"/>
              </a:rPr>
              <a:t>da Silva, R. C., et al. (2018). "Slow and fast-release boron sources in potash fertilizers: Spatial variability, nutrient dissolution and plant uptake." </a:t>
            </a:r>
            <a:r>
              <a:rPr lang="en-AU" sz="1400" u="sng" dirty="0">
                <a:latin typeface="Calibri" panose="020F0502020204030204" pitchFamily="34" charset="0"/>
              </a:rPr>
              <a:t>Soil Science Society of America Journal </a:t>
            </a:r>
            <a:r>
              <a:rPr lang="en-AU" sz="1400" b="1" u="sng" dirty="0">
                <a:latin typeface="Calibri" panose="020F0502020204030204" pitchFamily="34" charset="0"/>
              </a:rPr>
              <a:t>82(6): 1437-1448.</a:t>
            </a:r>
          </a:p>
        </p:txBody>
      </p:sp>
    </p:spTree>
    <p:extLst>
      <p:ext uri="{BB962C8B-B14F-4D97-AF65-F5344CB8AC3E}">
        <p14:creationId xmlns:p14="http://schemas.microsoft.com/office/powerpoint/2010/main" val="3013038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C8EF-76DE-A793-3AE4-B8D713C7DB3D}"/>
              </a:ext>
            </a:extLst>
          </p:cNvPr>
          <p:cNvSpPr txBox="1">
            <a:spLocks/>
          </p:cNvSpPr>
          <p:nvPr/>
        </p:nvSpPr>
        <p:spPr>
          <a:xfrm>
            <a:off x="767408" y="116632"/>
            <a:ext cx="8229600" cy="5399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</a:rPr>
              <a:t>Boron fertilisation – dual B supply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6CA337-B49E-C139-E629-B89FA451D2B7}"/>
              </a:ext>
            </a:extLst>
          </p:cNvPr>
          <p:cNvGrpSpPr/>
          <p:nvPr/>
        </p:nvGrpSpPr>
        <p:grpSpPr>
          <a:xfrm>
            <a:off x="983432" y="2810711"/>
            <a:ext cx="3579881" cy="1591008"/>
            <a:chOff x="467817" y="2038432"/>
            <a:chExt cx="6411912" cy="2219764"/>
          </a:xfrm>
        </p:grpSpPr>
        <p:sp>
          <p:nvSpPr>
            <p:cNvPr id="10" name="Freeform 58">
              <a:extLst>
                <a:ext uri="{FF2B5EF4-FFF2-40B4-BE49-F238E27FC236}">
                  <a16:creationId xmlns:a16="http://schemas.microsoft.com/office/drawing/2014/main" id="{E35F7FE3-DE11-86FD-A652-AF53428CF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340" y="2492896"/>
              <a:ext cx="1663700" cy="1765300"/>
            </a:xfrm>
            <a:custGeom>
              <a:avLst/>
              <a:gdLst/>
              <a:ahLst/>
              <a:cxnLst>
                <a:cxn ang="0">
                  <a:pos x="611" y="210"/>
                </a:cxn>
                <a:cxn ang="0">
                  <a:pos x="633" y="284"/>
                </a:cxn>
                <a:cxn ang="0">
                  <a:pos x="692" y="315"/>
                </a:cxn>
                <a:cxn ang="0">
                  <a:pos x="711" y="333"/>
                </a:cxn>
                <a:cxn ang="0">
                  <a:pos x="767" y="397"/>
                </a:cxn>
                <a:cxn ang="0">
                  <a:pos x="755" y="470"/>
                </a:cxn>
                <a:cxn ang="0">
                  <a:pos x="806" y="514"/>
                </a:cxn>
                <a:cxn ang="0">
                  <a:pos x="806" y="594"/>
                </a:cxn>
                <a:cxn ang="0">
                  <a:pos x="799" y="612"/>
                </a:cxn>
                <a:cxn ang="0">
                  <a:pos x="823" y="718"/>
                </a:cxn>
                <a:cxn ang="0">
                  <a:pos x="755" y="779"/>
                </a:cxn>
                <a:cxn ang="0">
                  <a:pos x="727" y="853"/>
                </a:cxn>
                <a:cxn ang="0">
                  <a:pos x="640" y="891"/>
                </a:cxn>
                <a:cxn ang="0">
                  <a:pos x="523" y="878"/>
                </a:cxn>
                <a:cxn ang="0">
                  <a:pos x="507" y="907"/>
                </a:cxn>
                <a:cxn ang="0">
                  <a:pos x="591" y="941"/>
                </a:cxn>
                <a:cxn ang="0">
                  <a:pos x="599" y="1015"/>
                </a:cxn>
                <a:cxn ang="0">
                  <a:pos x="579" y="1062"/>
                </a:cxn>
                <a:cxn ang="0">
                  <a:pos x="540" y="1100"/>
                </a:cxn>
                <a:cxn ang="0">
                  <a:pos x="297" y="1100"/>
                </a:cxn>
                <a:cxn ang="0">
                  <a:pos x="268" y="1043"/>
                </a:cxn>
                <a:cxn ang="0">
                  <a:pos x="235" y="1005"/>
                </a:cxn>
                <a:cxn ang="0">
                  <a:pos x="252" y="948"/>
                </a:cxn>
                <a:cxn ang="0">
                  <a:pos x="331" y="915"/>
                </a:cxn>
                <a:cxn ang="0">
                  <a:pos x="343" y="897"/>
                </a:cxn>
                <a:cxn ang="0">
                  <a:pos x="260" y="889"/>
                </a:cxn>
                <a:cxn ang="0">
                  <a:pos x="167" y="890"/>
                </a:cxn>
                <a:cxn ang="0">
                  <a:pos x="116" y="836"/>
                </a:cxn>
                <a:cxn ang="0">
                  <a:pos x="51" y="817"/>
                </a:cxn>
                <a:cxn ang="0">
                  <a:pos x="20" y="743"/>
                </a:cxn>
                <a:cxn ang="0">
                  <a:pos x="36" y="689"/>
                </a:cxn>
                <a:cxn ang="0">
                  <a:pos x="0" y="637"/>
                </a:cxn>
                <a:cxn ang="0">
                  <a:pos x="17" y="564"/>
                </a:cxn>
                <a:cxn ang="0">
                  <a:pos x="15" y="509"/>
                </a:cxn>
                <a:cxn ang="0">
                  <a:pos x="51" y="483"/>
                </a:cxn>
                <a:cxn ang="0">
                  <a:pos x="64" y="450"/>
                </a:cxn>
                <a:cxn ang="0">
                  <a:pos x="56" y="407"/>
                </a:cxn>
                <a:cxn ang="0">
                  <a:pos x="58" y="354"/>
                </a:cxn>
                <a:cxn ang="0">
                  <a:pos x="66" y="319"/>
                </a:cxn>
                <a:cxn ang="0">
                  <a:pos x="91" y="245"/>
                </a:cxn>
                <a:cxn ang="0">
                  <a:pos x="111" y="190"/>
                </a:cxn>
                <a:cxn ang="0">
                  <a:pos x="139" y="176"/>
                </a:cxn>
                <a:cxn ang="0">
                  <a:pos x="155" y="96"/>
                </a:cxn>
                <a:cxn ang="0">
                  <a:pos x="219" y="53"/>
                </a:cxn>
                <a:cxn ang="0">
                  <a:pos x="275" y="61"/>
                </a:cxn>
                <a:cxn ang="0">
                  <a:pos x="323" y="8"/>
                </a:cxn>
                <a:cxn ang="0">
                  <a:pos x="407" y="5"/>
                </a:cxn>
                <a:cxn ang="0">
                  <a:pos x="504" y="57"/>
                </a:cxn>
                <a:cxn ang="0">
                  <a:pos x="563" y="106"/>
                </a:cxn>
                <a:cxn ang="0">
                  <a:pos x="585" y="147"/>
                </a:cxn>
              </a:cxnLst>
              <a:rect l="0" t="0" r="r" b="b"/>
              <a:pathLst>
                <a:path w="823" h="1106">
                  <a:moveTo>
                    <a:pt x="603" y="177"/>
                  </a:moveTo>
                  <a:lnTo>
                    <a:pt x="611" y="210"/>
                  </a:lnTo>
                  <a:lnTo>
                    <a:pt x="614" y="259"/>
                  </a:lnTo>
                  <a:lnTo>
                    <a:pt x="633" y="284"/>
                  </a:lnTo>
                  <a:lnTo>
                    <a:pt x="651" y="304"/>
                  </a:lnTo>
                  <a:lnTo>
                    <a:pt x="692" y="315"/>
                  </a:lnTo>
                  <a:lnTo>
                    <a:pt x="715" y="330"/>
                  </a:lnTo>
                  <a:lnTo>
                    <a:pt x="711" y="333"/>
                  </a:lnTo>
                  <a:lnTo>
                    <a:pt x="759" y="378"/>
                  </a:lnTo>
                  <a:lnTo>
                    <a:pt x="767" y="397"/>
                  </a:lnTo>
                  <a:lnTo>
                    <a:pt x="763" y="451"/>
                  </a:lnTo>
                  <a:lnTo>
                    <a:pt x="755" y="470"/>
                  </a:lnTo>
                  <a:lnTo>
                    <a:pt x="786" y="488"/>
                  </a:lnTo>
                  <a:lnTo>
                    <a:pt x="806" y="514"/>
                  </a:lnTo>
                  <a:lnTo>
                    <a:pt x="815" y="554"/>
                  </a:lnTo>
                  <a:lnTo>
                    <a:pt x="806" y="594"/>
                  </a:lnTo>
                  <a:lnTo>
                    <a:pt x="799" y="605"/>
                  </a:lnTo>
                  <a:lnTo>
                    <a:pt x="799" y="612"/>
                  </a:lnTo>
                  <a:lnTo>
                    <a:pt x="823" y="642"/>
                  </a:lnTo>
                  <a:lnTo>
                    <a:pt x="823" y="718"/>
                  </a:lnTo>
                  <a:lnTo>
                    <a:pt x="799" y="751"/>
                  </a:lnTo>
                  <a:lnTo>
                    <a:pt x="755" y="779"/>
                  </a:lnTo>
                  <a:lnTo>
                    <a:pt x="752" y="823"/>
                  </a:lnTo>
                  <a:lnTo>
                    <a:pt x="727" y="853"/>
                  </a:lnTo>
                  <a:lnTo>
                    <a:pt x="659" y="887"/>
                  </a:lnTo>
                  <a:lnTo>
                    <a:pt x="640" y="891"/>
                  </a:lnTo>
                  <a:lnTo>
                    <a:pt x="563" y="874"/>
                  </a:lnTo>
                  <a:lnTo>
                    <a:pt x="523" y="878"/>
                  </a:lnTo>
                  <a:lnTo>
                    <a:pt x="504" y="888"/>
                  </a:lnTo>
                  <a:lnTo>
                    <a:pt x="507" y="907"/>
                  </a:lnTo>
                  <a:lnTo>
                    <a:pt x="568" y="920"/>
                  </a:lnTo>
                  <a:lnTo>
                    <a:pt x="591" y="941"/>
                  </a:lnTo>
                  <a:lnTo>
                    <a:pt x="599" y="963"/>
                  </a:lnTo>
                  <a:lnTo>
                    <a:pt x="599" y="1015"/>
                  </a:lnTo>
                  <a:lnTo>
                    <a:pt x="583" y="1032"/>
                  </a:lnTo>
                  <a:lnTo>
                    <a:pt x="579" y="1062"/>
                  </a:lnTo>
                  <a:lnTo>
                    <a:pt x="568" y="1083"/>
                  </a:lnTo>
                  <a:lnTo>
                    <a:pt x="540" y="1100"/>
                  </a:lnTo>
                  <a:lnTo>
                    <a:pt x="396" y="1106"/>
                  </a:lnTo>
                  <a:lnTo>
                    <a:pt x="297" y="1100"/>
                  </a:lnTo>
                  <a:lnTo>
                    <a:pt x="275" y="1072"/>
                  </a:lnTo>
                  <a:lnTo>
                    <a:pt x="268" y="1043"/>
                  </a:lnTo>
                  <a:lnTo>
                    <a:pt x="268" y="1035"/>
                  </a:lnTo>
                  <a:lnTo>
                    <a:pt x="235" y="1005"/>
                  </a:lnTo>
                  <a:lnTo>
                    <a:pt x="235" y="969"/>
                  </a:lnTo>
                  <a:lnTo>
                    <a:pt x="252" y="948"/>
                  </a:lnTo>
                  <a:lnTo>
                    <a:pt x="283" y="929"/>
                  </a:lnTo>
                  <a:lnTo>
                    <a:pt x="331" y="915"/>
                  </a:lnTo>
                  <a:lnTo>
                    <a:pt x="351" y="909"/>
                  </a:lnTo>
                  <a:lnTo>
                    <a:pt x="343" y="897"/>
                  </a:lnTo>
                  <a:lnTo>
                    <a:pt x="272" y="897"/>
                  </a:lnTo>
                  <a:lnTo>
                    <a:pt x="260" y="889"/>
                  </a:lnTo>
                  <a:lnTo>
                    <a:pt x="215" y="900"/>
                  </a:lnTo>
                  <a:lnTo>
                    <a:pt x="167" y="890"/>
                  </a:lnTo>
                  <a:lnTo>
                    <a:pt x="128" y="847"/>
                  </a:lnTo>
                  <a:lnTo>
                    <a:pt x="116" y="836"/>
                  </a:lnTo>
                  <a:lnTo>
                    <a:pt x="72" y="828"/>
                  </a:lnTo>
                  <a:lnTo>
                    <a:pt x="51" y="817"/>
                  </a:lnTo>
                  <a:lnTo>
                    <a:pt x="28" y="783"/>
                  </a:lnTo>
                  <a:lnTo>
                    <a:pt x="20" y="743"/>
                  </a:lnTo>
                  <a:lnTo>
                    <a:pt x="31" y="692"/>
                  </a:lnTo>
                  <a:lnTo>
                    <a:pt x="36" y="689"/>
                  </a:lnTo>
                  <a:lnTo>
                    <a:pt x="8" y="659"/>
                  </a:lnTo>
                  <a:lnTo>
                    <a:pt x="0" y="637"/>
                  </a:lnTo>
                  <a:lnTo>
                    <a:pt x="4" y="597"/>
                  </a:lnTo>
                  <a:lnTo>
                    <a:pt x="17" y="564"/>
                  </a:lnTo>
                  <a:lnTo>
                    <a:pt x="10" y="540"/>
                  </a:lnTo>
                  <a:lnTo>
                    <a:pt x="15" y="509"/>
                  </a:lnTo>
                  <a:lnTo>
                    <a:pt x="34" y="495"/>
                  </a:lnTo>
                  <a:lnTo>
                    <a:pt x="51" y="483"/>
                  </a:lnTo>
                  <a:lnTo>
                    <a:pt x="58" y="466"/>
                  </a:lnTo>
                  <a:lnTo>
                    <a:pt x="64" y="450"/>
                  </a:lnTo>
                  <a:lnTo>
                    <a:pt x="61" y="424"/>
                  </a:lnTo>
                  <a:lnTo>
                    <a:pt x="56" y="407"/>
                  </a:lnTo>
                  <a:lnTo>
                    <a:pt x="46" y="385"/>
                  </a:lnTo>
                  <a:lnTo>
                    <a:pt x="58" y="354"/>
                  </a:lnTo>
                  <a:lnTo>
                    <a:pt x="58" y="355"/>
                  </a:lnTo>
                  <a:lnTo>
                    <a:pt x="66" y="319"/>
                  </a:lnTo>
                  <a:lnTo>
                    <a:pt x="76" y="283"/>
                  </a:lnTo>
                  <a:lnTo>
                    <a:pt x="91" y="245"/>
                  </a:lnTo>
                  <a:lnTo>
                    <a:pt x="91" y="219"/>
                  </a:lnTo>
                  <a:lnTo>
                    <a:pt x="111" y="190"/>
                  </a:lnTo>
                  <a:lnTo>
                    <a:pt x="132" y="176"/>
                  </a:lnTo>
                  <a:lnTo>
                    <a:pt x="139" y="176"/>
                  </a:lnTo>
                  <a:lnTo>
                    <a:pt x="139" y="129"/>
                  </a:lnTo>
                  <a:lnTo>
                    <a:pt x="155" y="96"/>
                  </a:lnTo>
                  <a:lnTo>
                    <a:pt x="195" y="60"/>
                  </a:lnTo>
                  <a:lnTo>
                    <a:pt x="219" y="53"/>
                  </a:lnTo>
                  <a:lnTo>
                    <a:pt x="272" y="58"/>
                  </a:lnTo>
                  <a:lnTo>
                    <a:pt x="275" y="61"/>
                  </a:lnTo>
                  <a:lnTo>
                    <a:pt x="295" y="24"/>
                  </a:lnTo>
                  <a:lnTo>
                    <a:pt x="323" y="8"/>
                  </a:lnTo>
                  <a:lnTo>
                    <a:pt x="343" y="0"/>
                  </a:lnTo>
                  <a:lnTo>
                    <a:pt x="407" y="5"/>
                  </a:lnTo>
                  <a:lnTo>
                    <a:pt x="467" y="50"/>
                  </a:lnTo>
                  <a:lnTo>
                    <a:pt x="504" y="57"/>
                  </a:lnTo>
                  <a:lnTo>
                    <a:pt x="539" y="76"/>
                  </a:lnTo>
                  <a:lnTo>
                    <a:pt x="563" y="106"/>
                  </a:lnTo>
                  <a:lnTo>
                    <a:pt x="568" y="114"/>
                  </a:lnTo>
                  <a:lnTo>
                    <a:pt x="585" y="147"/>
                  </a:lnTo>
                  <a:lnTo>
                    <a:pt x="603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grpSp>
          <p:nvGrpSpPr>
            <p:cNvPr id="11" name="Group 78">
              <a:extLst>
                <a:ext uri="{FF2B5EF4-FFF2-40B4-BE49-F238E27FC236}">
                  <a16:creationId xmlns:a16="http://schemas.microsoft.com/office/drawing/2014/main" id="{FFB449C2-F4F5-B9C7-9820-28BC4DD5B904}"/>
                </a:ext>
              </a:extLst>
            </p:cNvPr>
            <p:cNvGrpSpPr/>
            <p:nvPr/>
          </p:nvGrpSpPr>
          <p:grpSpPr>
            <a:xfrm>
              <a:off x="467817" y="2038432"/>
              <a:ext cx="6411912" cy="2197100"/>
              <a:chOff x="1043881" y="2182448"/>
              <a:chExt cx="6411912" cy="2197100"/>
            </a:xfrm>
          </p:grpSpPr>
          <p:sp>
            <p:nvSpPr>
              <p:cNvPr id="12" name="Freeform 64">
                <a:extLst>
                  <a:ext uri="{FF2B5EF4-FFF2-40B4-BE49-F238E27FC236}">
                    <a16:creationId xmlns:a16="http://schemas.microsoft.com/office/drawing/2014/main" id="{30F2D049-C359-FFE7-E411-52C9FD037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7850" y="4139836"/>
                <a:ext cx="606425" cy="77787"/>
              </a:xfrm>
              <a:custGeom>
                <a:avLst/>
                <a:gdLst/>
                <a:ahLst/>
                <a:cxnLst>
                  <a:cxn ang="0">
                    <a:pos x="300" y="18"/>
                  </a:cxn>
                  <a:cxn ang="0">
                    <a:pos x="248" y="39"/>
                  </a:cxn>
                  <a:cxn ang="0">
                    <a:pos x="164" y="49"/>
                  </a:cxn>
                  <a:cxn ang="0">
                    <a:pos x="48" y="39"/>
                  </a:cxn>
                  <a:cxn ang="0">
                    <a:pos x="4" y="28"/>
                  </a:cxn>
                  <a:cxn ang="0">
                    <a:pos x="0" y="24"/>
                  </a:cxn>
                  <a:cxn ang="0">
                    <a:pos x="77" y="7"/>
                  </a:cxn>
                  <a:cxn ang="0">
                    <a:pos x="120" y="9"/>
                  </a:cxn>
                  <a:cxn ang="0">
                    <a:pos x="159" y="30"/>
                  </a:cxn>
                  <a:cxn ang="0">
                    <a:pos x="163" y="24"/>
                  </a:cxn>
                  <a:cxn ang="0">
                    <a:pos x="151" y="12"/>
                  </a:cxn>
                  <a:cxn ang="0">
                    <a:pos x="196" y="0"/>
                  </a:cxn>
                  <a:cxn ang="0">
                    <a:pos x="267" y="6"/>
                  </a:cxn>
                  <a:cxn ang="0">
                    <a:pos x="300" y="18"/>
                  </a:cxn>
                </a:cxnLst>
                <a:rect l="0" t="0" r="r" b="b"/>
                <a:pathLst>
                  <a:path w="300" h="49">
                    <a:moveTo>
                      <a:pt x="300" y="18"/>
                    </a:moveTo>
                    <a:lnTo>
                      <a:pt x="248" y="39"/>
                    </a:lnTo>
                    <a:lnTo>
                      <a:pt x="164" y="49"/>
                    </a:lnTo>
                    <a:lnTo>
                      <a:pt x="48" y="39"/>
                    </a:lnTo>
                    <a:lnTo>
                      <a:pt x="4" y="28"/>
                    </a:lnTo>
                    <a:lnTo>
                      <a:pt x="0" y="24"/>
                    </a:lnTo>
                    <a:lnTo>
                      <a:pt x="77" y="7"/>
                    </a:lnTo>
                    <a:lnTo>
                      <a:pt x="120" y="9"/>
                    </a:lnTo>
                    <a:lnTo>
                      <a:pt x="159" y="30"/>
                    </a:lnTo>
                    <a:lnTo>
                      <a:pt x="163" y="24"/>
                    </a:lnTo>
                    <a:lnTo>
                      <a:pt x="151" y="12"/>
                    </a:lnTo>
                    <a:lnTo>
                      <a:pt x="196" y="0"/>
                    </a:lnTo>
                    <a:lnTo>
                      <a:pt x="267" y="6"/>
                    </a:lnTo>
                    <a:lnTo>
                      <a:pt x="30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grpSp>
            <p:nvGrpSpPr>
              <p:cNvPr id="13" name="Group 77">
                <a:extLst>
                  <a:ext uri="{FF2B5EF4-FFF2-40B4-BE49-F238E27FC236}">
                    <a16:creationId xmlns:a16="http://schemas.microsoft.com/office/drawing/2014/main" id="{FA057F4A-F38C-D83C-6B51-57C5BB316430}"/>
                  </a:ext>
                </a:extLst>
              </p:cNvPr>
              <p:cNvGrpSpPr/>
              <p:nvPr/>
            </p:nvGrpSpPr>
            <p:grpSpPr>
              <a:xfrm>
                <a:off x="3914081" y="2626531"/>
                <a:ext cx="1606550" cy="1651417"/>
                <a:chOff x="3914081" y="2626531"/>
                <a:chExt cx="1606550" cy="1651417"/>
              </a:xfrm>
            </p:grpSpPr>
            <p:sp>
              <p:nvSpPr>
                <p:cNvPr id="72" name="Freeform 59">
                  <a:extLst>
                    <a:ext uri="{FF2B5EF4-FFF2-40B4-BE49-F238E27FC236}">
                      <a16:creationId xmlns:a16="http://schemas.microsoft.com/office/drawing/2014/main" id="{B5126327-9400-8654-D085-EE858FC158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081" y="2626531"/>
                  <a:ext cx="1606550" cy="1408113"/>
                </a:xfrm>
                <a:custGeom>
                  <a:avLst/>
                  <a:gdLst/>
                  <a:ahLst/>
                  <a:cxnLst>
                    <a:cxn ang="0">
                      <a:pos x="727" y="371"/>
                    </a:cxn>
                    <a:cxn ang="0">
                      <a:pos x="735" y="443"/>
                    </a:cxn>
                    <a:cxn ang="0">
                      <a:pos x="739" y="479"/>
                    </a:cxn>
                    <a:cxn ang="0">
                      <a:pos x="778" y="506"/>
                    </a:cxn>
                    <a:cxn ang="0">
                      <a:pos x="783" y="572"/>
                    </a:cxn>
                    <a:cxn ang="0">
                      <a:pos x="771" y="612"/>
                    </a:cxn>
                    <a:cxn ang="0">
                      <a:pos x="794" y="709"/>
                    </a:cxn>
                    <a:cxn ang="0">
                      <a:pos x="735" y="760"/>
                    </a:cxn>
                    <a:cxn ang="0">
                      <a:pos x="723" y="768"/>
                    </a:cxn>
                    <a:cxn ang="0">
                      <a:pos x="710" y="829"/>
                    </a:cxn>
                    <a:cxn ang="0">
                      <a:pos x="623" y="872"/>
                    </a:cxn>
                    <a:cxn ang="0">
                      <a:pos x="507" y="859"/>
                    </a:cxn>
                    <a:cxn ang="0">
                      <a:pos x="419" y="859"/>
                    </a:cxn>
                    <a:cxn ang="0">
                      <a:pos x="387" y="842"/>
                    </a:cxn>
                    <a:cxn ang="0">
                      <a:pos x="320" y="882"/>
                    </a:cxn>
                    <a:cxn ang="0">
                      <a:pos x="243" y="870"/>
                    </a:cxn>
                    <a:cxn ang="0">
                      <a:pos x="152" y="868"/>
                    </a:cxn>
                    <a:cxn ang="0">
                      <a:pos x="132" y="839"/>
                    </a:cxn>
                    <a:cxn ang="0">
                      <a:pos x="56" y="809"/>
                    </a:cxn>
                    <a:cxn ang="0">
                      <a:pos x="19" y="757"/>
                    </a:cxn>
                    <a:cxn ang="0">
                      <a:pos x="31" y="684"/>
                    </a:cxn>
                    <a:cxn ang="0">
                      <a:pos x="0" y="644"/>
                    </a:cxn>
                    <a:cxn ang="0">
                      <a:pos x="16" y="553"/>
                    </a:cxn>
                    <a:cxn ang="0">
                      <a:pos x="7" y="515"/>
                    </a:cxn>
                    <a:cxn ang="0">
                      <a:pos x="60" y="450"/>
                    </a:cxn>
                    <a:cxn ang="0">
                      <a:pos x="45" y="377"/>
                    </a:cxn>
                    <a:cxn ang="0">
                      <a:pos x="68" y="285"/>
                    </a:cxn>
                    <a:cxn ang="0">
                      <a:pos x="88" y="240"/>
                    </a:cxn>
                    <a:cxn ang="0">
                      <a:pos x="100" y="194"/>
                    </a:cxn>
                    <a:cxn ang="0">
                      <a:pos x="136" y="150"/>
                    </a:cxn>
                    <a:cxn ang="0">
                      <a:pos x="152" y="92"/>
                    </a:cxn>
                    <a:cxn ang="0">
                      <a:pos x="236" y="53"/>
                    </a:cxn>
                    <a:cxn ang="0">
                      <a:pos x="268" y="68"/>
                    </a:cxn>
                    <a:cxn ang="0">
                      <a:pos x="280" y="36"/>
                    </a:cxn>
                    <a:cxn ang="0">
                      <a:pos x="356" y="0"/>
                    </a:cxn>
                    <a:cxn ang="0">
                      <a:pos x="431" y="38"/>
                    </a:cxn>
                    <a:cxn ang="0">
                      <a:pos x="407" y="52"/>
                    </a:cxn>
                    <a:cxn ang="0">
                      <a:pos x="410" y="63"/>
                    </a:cxn>
                    <a:cxn ang="0">
                      <a:pos x="492" y="61"/>
                    </a:cxn>
                    <a:cxn ang="0">
                      <a:pos x="539" y="101"/>
                    </a:cxn>
                    <a:cxn ang="0">
                      <a:pos x="572" y="160"/>
                    </a:cxn>
                    <a:cxn ang="0">
                      <a:pos x="587" y="252"/>
                    </a:cxn>
                    <a:cxn ang="0">
                      <a:pos x="629" y="302"/>
                    </a:cxn>
                    <a:cxn ang="0">
                      <a:pos x="647" y="308"/>
                    </a:cxn>
                    <a:cxn ang="0">
                      <a:pos x="683" y="330"/>
                    </a:cxn>
                  </a:cxnLst>
                  <a:rect l="0" t="0" r="r" b="b"/>
                  <a:pathLst>
                    <a:path w="794" h="882">
                      <a:moveTo>
                        <a:pt x="683" y="330"/>
                      </a:moveTo>
                      <a:lnTo>
                        <a:pt x="727" y="371"/>
                      </a:lnTo>
                      <a:lnTo>
                        <a:pt x="739" y="400"/>
                      </a:lnTo>
                      <a:lnTo>
                        <a:pt x="735" y="443"/>
                      </a:lnTo>
                      <a:lnTo>
                        <a:pt x="723" y="465"/>
                      </a:lnTo>
                      <a:lnTo>
                        <a:pt x="739" y="479"/>
                      </a:lnTo>
                      <a:lnTo>
                        <a:pt x="763" y="488"/>
                      </a:lnTo>
                      <a:lnTo>
                        <a:pt x="778" y="506"/>
                      </a:lnTo>
                      <a:lnTo>
                        <a:pt x="786" y="546"/>
                      </a:lnTo>
                      <a:lnTo>
                        <a:pt x="783" y="572"/>
                      </a:lnTo>
                      <a:lnTo>
                        <a:pt x="767" y="597"/>
                      </a:lnTo>
                      <a:lnTo>
                        <a:pt x="771" y="612"/>
                      </a:lnTo>
                      <a:lnTo>
                        <a:pt x="794" y="637"/>
                      </a:lnTo>
                      <a:lnTo>
                        <a:pt x="794" y="709"/>
                      </a:lnTo>
                      <a:lnTo>
                        <a:pt x="778" y="732"/>
                      </a:lnTo>
                      <a:lnTo>
                        <a:pt x="735" y="760"/>
                      </a:lnTo>
                      <a:lnTo>
                        <a:pt x="730" y="760"/>
                      </a:lnTo>
                      <a:lnTo>
                        <a:pt x="723" y="768"/>
                      </a:lnTo>
                      <a:lnTo>
                        <a:pt x="723" y="811"/>
                      </a:lnTo>
                      <a:lnTo>
                        <a:pt x="710" y="829"/>
                      </a:lnTo>
                      <a:lnTo>
                        <a:pt x="666" y="859"/>
                      </a:lnTo>
                      <a:lnTo>
                        <a:pt x="623" y="872"/>
                      </a:lnTo>
                      <a:lnTo>
                        <a:pt x="555" y="860"/>
                      </a:lnTo>
                      <a:lnTo>
                        <a:pt x="507" y="859"/>
                      </a:lnTo>
                      <a:lnTo>
                        <a:pt x="471" y="870"/>
                      </a:lnTo>
                      <a:lnTo>
                        <a:pt x="419" y="859"/>
                      </a:lnTo>
                      <a:lnTo>
                        <a:pt x="395" y="842"/>
                      </a:lnTo>
                      <a:lnTo>
                        <a:pt x="387" y="842"/>
                      </a:lnTo>
                      <a:lnTo>
                        <a:pt x="356" y="872"/>
                      </a:lnTo>
                      <a:lnTo>
                        <a:pt x="320" y="882"/>
                      </a:lnTo>
                      <a:lnTo>
                        <a:pt x="256" y="878"/>
                      </a:lnTo>
                      <a:lnTo>
                        <a:pt x="243" y="870"/>
                      </a:lnTo>
                      <a:lnTo>
                        <a:pt x="192" y="881"/>
                      </a:lnTo>
                      <a:lnTo>
                        <a:pt x="152" y="868"/>
                      </a:lnTo>
                      <a:lnTo>
                        <a:pt x="132" y="847"/>
                      </a:lnTo>
                      <a:lnTo>
                        <a:pt x="132" y="839"/>
                      </a:lnTo>
                      <a:lnTo>
                        <a:pt x="105" y="817"/>
                      </a:lnTo>
                      <a:lnTo>
                        <a:pt x="56" y="809"/>
                      </a:lnTo>
                      <a:lnTo>
                        <a:pt x="35" y="798"/>
                      </a:lnTo>
                      <a:lnTo>
                        <a:pt x="19" y="757"/>
                      </a:lnTo>
                      <a:lnTo>
                        <a:pt x="19" y="710"/>
                      </a:lnTo>
                      <a:lnTo>
                        <a:pt x="31" y="684"/>
                      </a:lnTo>
                      <a:lnTo>
                        <a:pt x="31" y="677"/>
                      </a:lnTo>
                      <a:lnTo>
                        <a:pt x="0" y="644"/>
                      </a:lnTo>
                      <a:lnTo>
                        <a:pt x="0" y="589"/>
                      </a:lnTo>
                      <a:lnTo>
                        <a:pt x="16" y="553"/>
                      </a:lnTo>
                      <a:lnTo>
                        <a:pt x="7" y="542"/>
                      </a:lnTo>
                      <a:lnTo>
                        <a:pt x="7" y="515"/>
                      </a:lnTo>
                      <a:lnTo>
                        <a:pt x="50" y="479"/>
                      </a:lnTo>
                      <a:lnTo>
                        <a:pt x="60" y="450"/>
                      </a:lnTo>
                      <a:lnTo>
                        <a:pt x="58" y="409"/>
                      </a:lnTo>
                      <a:lnTo>
                        <a:pt x="45" y="377"/>
                      </a:lnTo>
                      <a:lnTo>
                        <a:pt x="60" y="329"/>
                      </a:lnTo>
                      <a:lnTo>
                        <a:pt x="68" y="285"/>
                      </a:lnTo>
                      <a:lnTo>
                        <a:pt x="76" y="263"/>
                      </a:lnTo>
                      <a:lnTo>
                        <a:pt x="88" y="240"/>
                      </a:lnTo>
                      <a:lnTo>
                        <a:pt x="88" y="215"/>
                      </a:lnTo>
                      <a:lnTo>
                        <a:pt x="100" y="194"/>
                      </a:lnTo>
                      <a:lnTo>
                        <a:pt x="139" y="168"/>
                      </a:lnTo>
                      <a:lnTo>
                        <a:pt x="136" y="150"/>
                      </a:lnTo>
                      <a:lnTo>
                        <a:pt x="136" y="121"/>
                      </a:lnTo>
                      <a:lnTo>
                        <a:pt x="152" y="92"/>
                      </a:lnTo>
                      <a:lnTo>
                        <a:pt x="192" y="59"/>
                      </a:lnTo>
                      <a:lnTo>
                        <a:pt x="236" y="53"/>
                      </a:lnTo>
                      <a:lnTo>
                        <a:pt x="260" y="61"/>
                      </a:lnTo>
                      <a:lnTo>
                        <a:pt x="268" y="68"/>
                      </a:lnTo>
                      <a:lnTo>
                        <a:pt x="275" y="61"/>
                      </a:lnTo>
                      <a:lnTo>
                        <a:pt x="280" y="36"/>
                      </a:lnTo>
                      <a:lnTo>
                        <a:pt x="312" y="11"/>
                      </a:lnTo>
                      <a:lnTo>
                        <a:pt x="356" y="0"/>
                      </a:lnTo>
                      <a:lnTo>
                        <a:pt x="399" y="11"/>
                      </a:lnTo>
                      <a:lnTo>
                        <a:pt x="431" y="38"/>
                      </a:lnTo>
                      <a:lnTo>
                        <a:pt x="407" y="48"/>
                      </a:lnTo>
                      <a:lnTo>
                        <a:pt x="407" y="52"/>
                      </a:lnTo>
                      <a:lnTo>
                        <a:pt x="403" y="56"/>
                      </a:lnTo>
                      <a:lnTo>
                        <a:pt x="410" y="63"/>
                      </a:lnTo>
                      <a:lnTo>
                        <a:pt x="447" y="53"/>
                      </a:lnTo>
                      <a:lnTo>
                        <a:pt x="492" y="61"/>
                      </a:lnTo>
                      <a:lnTo>
                        <a:pt x="523" y="82"/>
                      </a:lnTo>
                      <a:lnTo>
                        <a:pt x="539" y="101"/>
                      </a:lnTo>
                      <a:lnTo>
                        <a:pt x="554" y="130"/>
                      </a:lnTo>
                      <a:lnTo>
                        <a:pt x="572" y="160"/>
                      </a:lnTo>
                      <a:lnTo>
                        <a:pt x="583" y="198"/>
                      </a:lnTo>
                      <a:lnTo>
                        <a:pt x="587" y="252"/>
                      </a:lnTo>
                      <a:lnTo>
                        <a:pt x="620" y="295"/>
                      </a:lnTo>
                      <a:lnTo>
                        <a:pt x="629" y="302"/>
                      </a:lnTo>
                      <a:lnTo>
                        <a:pt x="639" y="305"/>
                      </a:lnTo>
                      <a:lnTo>
                        <a:pt x="647" y="308"/>
                      </a:lnTo>
                      <a:lnTo>
                        <a:pt x="654" y="310"/>
                      </a:lnTo>
                      <a:lnTo>
                        <a:pt x="683" y="330"/>
                      </a:lnTo>
                      <a:close/>
                    </a:path>
                  </a:pathLst>
                </a:custGeom>
                <a:solidFill>
                  <a:srgbClr val="99CC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2753D1E6-5819-6BB1-EA94-55488A0A9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3875" y="4173173"/>
                  <a:ext cx="693738" cy="104775"/>
                </a:xfrm>
                <a:custGeom>
                  <a:avLst/>
                  <a:gdLst/>
                  <a:ahLst/>
                  <a:cxnLst>
                    <a:cxn ang="0">
                      <a:pos x="139" y="41"/>
                    </a:cxn>
                    <a:cxn ang="0">
                      <a:pos x="239" y="40"/>
                    </a:cxn>
                    <a:cxn ang="0">
                      <a:pos x="323" y="19"/>
                    </a:cxn>
                    <a:cxn ang="0">
                      <a:pos x="343" y="5"/>
                    </a:cxn>
                    <a:cxn ang="0">
                      <a:pos x="335" y="41"/>
                    </a:cxn>
                    <a:cxn ang="0">
                      <a:pos x="306" y="55"/>
                    </a:cxn>
                    <a:cxn ang="0">
                      <a:pos x="255" y="62"/>
                    </a:cxn>
                    <a:cxn ang="0">
                      <a:pos x="136" y="65"/>
                    </a:cxn>
                    <a:cxn ang="0">
                      <a:pos x="24" y="47"/>
                    </a:cxn>
                    <a:cxn ang="0">
                      <a:pos x="11" y="40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7" y="22"/>
                    </a:cxn>
                    <a:cxn ang="0">
                      <a:pos x="139" y="41"/>
                    </a:cxn>
                  </a:cxnLst>
                  <a:rect l="0" t="0" r="r" b="b"/>
                  <a:pathLst>
                    <a:path w="343" h="65">
                      <a:moveTo>
                        <a:pt x="139" y="41"/>
                      </a:moveTo>
                      <a:lnTo>
                        <a:pt x="239" y="40"/>
                      </a:lnTo>
                      <a:lnTo>
                        <a:pt x="323" y="19"/>
                      </a:lnTo>
                      <a:lnTo>
                        <a:pt x="343" y="5"/>
                      </a:lnTo>
                      <a:lnTo>
                        <a:pt x="335" y="41"/>
                      </a:lnTo>
                      <a:lnTo>
                        <a:pt x="306" y="55"/>
                      </a:lnTo>
                      <a:lnTo>
                        <a:pt x="255" y="62"/>
                      </a:lnTo>
                      <a:lnTo>
                        <a:pt x="136" y="65"/>
                      </a:lnTo>
                      <a:lnTo>
                        <a:pt x="24" y="47"/>
                      </a:lnTo>
                      <a:lnTo>
                        <a:pt x="11" y="40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27" y="22"/>
                      </a:lnTo>
                      <a:lnTo>
                        <a:pt x="139" y="41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</p:grpSp>
          <p:sp>
            <p:nvSpPr>
              <p:cNvPr id="14" name="Freeform 66">
                <a:extLst>
                  <a:ext uri="{FF2B5EF4-FFF2-40B4-BE49-F238E27FC236}">
                    <a16:creationId xmlns:a16="http://schemas.microsoft.com/office/drawing/2014/main" id="{CA770013-5A7E-124F-F752-D4213D980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963" y="4270011"/>
                <a:ext cx="587375" cy="87312"/>
              </a:xfrm>
              <a:custGeom>
                <a:avLst/>
                <a:gdLst/>
                <a:ahLst/>
                <a:cxnLst>
                  <a:cxn ang="0">
                    <a:pos x="263" y="46"/>
                  </a:cxn>
                  <a:cxn ang="0">
                    <a:pos x="237" y="51"/>
                  </a:cxn>
                  <a:cxn ang="0">
                    <a:pos x="156" y="55"/>
                  </a:cxn>
                  <a:cxn ang="0">
                    <a:pos x="28" y="49"/>
                  </a:cxn>
                  <a:cxn ang="0">
                    <a:pos x="4" y="27"/>
                  </a:cxn>
                  <a:cxn ang="0">
                    <a:pos x="0" y="0"/>
                  </a:cxn>
                  <a:cxn ang="0">
                    <a:pos x="52" y="10"/>
                  </a:cxn>
                  <a:cxn ang="0">
                    <a:pos x="127" y="16"/>
                  </a:cxn>
                  <a:cxn ang="0">
                    <a:pos x="267" y="13"/>
                  </a:cxn>
                  <a:cxn ang="0">
                    <a:pos x="291" y="3"/>
                  </a:cxn>
                  <a:cxn ang="0">
                    <a:pos x="288" y="27"/>
                  </a:cxn>
                  <a:cxn ang="0">
                    <a:pos x="263" y="46"/>
                  </a:cxn>
                </a:cxnLst>
                <a:rect l="0" t="0" r="r" b="b"/>
                <a:pathLst>
                  <a:path w="291" h="55">
                    <a:moveTo>
                      <a:pt x="263" y="46"/>
                    </a:moveTo>
                    <a:lnTo>
                      <a:pt x="237" y="51"/>
                    </a:lnTo>
                    <a:lnTo>
                      <a:pt x="156" y="55"/>
                    </a:lnTo>
                    <a:lnTo>
                      <a:pt x="28" y="49"/>
                    </a:lnTo>
                    <a:lnTo>
                      <a:pt x="4" y="27"/>
                    </a:lnTo>
                    <a:lnTo>
                      <a:pt x="0" y="0"/>
                    </a:lnTo>
                    <a:lnTo>
                      <a:pt x="52" y="10"/>
                    </a:lnTo>
                    <a:lnTo>
                      <a:pt x="127" y="16"/>
                    </a:lnTo>
                    <a:lnTo>
                      <a:pt x="267" y="13"/>
                    </a:lnTo>
                    <a:lnTo>
                      <a:pt x="291" y="3"/>
                    </a:lnTo>
                    <a:lnTo>
                      <a:pt x="288" y="27"/>
                    </a:lnTo>
                    <a:lnTo>
                      <a:pt x="263" y="46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grpSp>
            <p:nvGrpSpPr>
              <p:cNvPr id="15" name="Group 80">
                <a:extLst>
                  <a:ext uri="{FF2B5EF4-FFF2-40B4-BE49-F238E27FC236}">
                    <a16:creationId xmlns:a16="http://schemas.microsoft.com/office/drawing/2014/main" id="{0F541C40-1B04-EE67-33F6-4887C6B64D6B}"/>
                  </a:ext>
                </a:extLst>
              </p:cNvPr>
              <p:cNvGrpSpPr/>
              <p:nvPr/>
            </p:nvGrpSpPr>
            <p:grpSpPr>
              <a:xfrm>
                <a:off x="1043881" y="2182448"/>
                <a:ext cx="6411912" cy="2197100"/>
                <a:chOff x="1331913" y="2182448"/>
                <a:chExt cx="6411912" cy="2197100"/>
              </a:xfrm>
            </p:grpSpPr>
            <p:grpSp>
              <p:nvGrpSpPr>
                <p:cNvPr id="16" name="Group 84">
                  <a:extLst>
                    <a:ext uri="{FF2B5EF4-FFF2-40B4-BE49-F238E27FC236}">
                      <a16:creationId xmlns:a16="http://schemas.microsoft.com/office/drawing/2014/main" id="{E2BF7DF3-ADC0-A621-2261-A4A20A25B7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46750" y="2182448"/>
                  <a:ext cx="1997075" cy="2197100"/>
                  <a:chOff x="3620" y="1544"/>
                  <a:chExt cx="1258" cy="1384"/>
                </a:xfrm>
              </p:grpSpPr>
              <p:sp>
                <p:nvSpPr>
                  <p:cNvPr id="37" name="Freeform 3">
                    <a:extLst>
                      <a:ext uri="{FF2B5EF4-FFF2-40B4-BE49-F238E27FC236}">
                        <a16:creationId xmlns:a16="http://schemas.microsoft.com/office/drawing/2014/main" id="{17B98296-12D4-3C3A-9136-D648BAEE8C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20" y="1544"/>
                    <a:ext cx="1258" cy="1384"/>
                  </a:xfrm>
                  <a:custGeom>
                    <a:avLst/>
                    <a:gdLst/>
                    <a:ahLst/>
                    <a:cxnLst>
                      <a:cxn ang="0">
                        <a:pos x="632" y="70"/>
                      </a:cxn>
                      <a:cxn ang="0">
                        <a:pos x="698" y="131"/>
                      </a:cxn>
                      <a:cxn ang="0">
                        <a:pos x="703" y="145"/>
                      </a:cxn>
                      <a:cxn ang="0">
                        <a:pos x="747" y="109"/>
                      </a:cxn>
                      <a:cxn ang="0">
                        <a:pos x="769" y="128"/>
                      </a:cxn>
                      <a:cxn ang="0">
                        <a:pos x="755" y="245"/>
                      </a:cxn>
                      <a:cxn ang="0">
                        <a:pos x="760" y="255"/>
                      </a:cxn>
                      <a:cxn ang="0">
                        <a:pos x="849" y="211"/>
                      </a:cxn>
                      <a:cxn ang="0">
                        <a:pos x="894" y="229"/>
                      </a:cxn>
                      <a:cxn ang="0">
                        <a:pos x="845" y="297"/>
                      </a:cxn>
                      <a:cxn ang="0">
                        <a:pos x="813" y="333"/>
                      </a:cxn>
                      <a:cxn ang="0">
                        <a:pos x="885" y="361"/>
                      </a:cxn>
                      <a:cxn ang="0">
                        <a:pos x="894" y="398"/>
                      </a:cxn>
                      <a:cxn ang="0">
                        <a:pos x="867" y="411"/>
                      </a:cxn>
                      <a:cxn ang="0">
                        <a:pos x="916" y="471"/>
                      </a:cxn>
                      <a:cxn ang="0">
                        <a:pos x="920" y="562"/>
                      </a:cxn>
                      <a:cxn ang="0">
                        <a:pos x="947" y="608"/>
                      </a:cxn>
                      <a:cxn ang="0">
                        <a:pos x="978" y="690"/>
                      </a:cxn>
                      <a:cxn ang="0">
                        <a:pos x="961" y="754"/>
                      </a:cxn>
                      <a:cxn ang="0">
                        <a:pos x="987" y="799"/>
                      </a:cxn>
                      <a:cxn ang="0">
                        <a:pos x="961" y="934"/>
                      </a:cxn>
                      <a:cxn ang="0">
                        <a:pos x="907" y="1025"/>
                      </a:cxn>
                      <a:cxn ang="0">
                        <a:pos x="804" y="1105"/>
                      </a:cxn>
                      <a:cxn ang="0">
                        <a:pos x="698" y="1089"/>
                      </a:cxn>
                      <a:cxn ang="0">
                        <a:pos x="632" y="1106"/>
                      </a:cxn>
                      <a:cxn ang="0">
                        <a:pos x="703" y="1144"/>
                      </a:cxn>
                      <a:cxn ang="0">
                        <a:pos x="738" y="1199"/>
                      </a:cxn>
                      <a:cxn ang="0">
                        <a:pos x="720" y="1286"/>
                      </a:cxn>
                      <a:cxn ang="0">
                        <a:pos x="703" y="1348"/>
                      </a:cxn>
                      <a:cxn ang="0">
                        <a:pos x="512" y="1377"/>
                      </a:cxn>
                      <a:cxn ang="0">
                        <a:pos x="378" y="1334"/>
                      </a:cxn>
                      <a:cxn ang="0">
                        <a:pos x="368" y="1289"/>
                      </a:cxn>
                      <a:cxn ang="0">
                        <a:pos x="333" y="1206"/>
                      </a:cxn>
                      <a:cxn ang="0">
                        <a:pos x="387" y="1157"/>
                      </a:cxn>
                      <a:cxn ang="0">
                        <a:pos x="462" y="1131"/>
                      </a:cxn>
                      <a:cxn ang="0">
                        <a:pos x="373" y="1116"/>
                      </a:cxn>
                      <a:cxn ang="0">
                        <a:pos x="312" y="1119"/>
                      </a:cxn>
                      <a:cxn ang="0">
                        <a:pos x="213" y="1054"/>
                      </a:cxn>
                      <a:cxn ang="0">
                        <a:pos x="151" y="1031"/>
                      </a:cxn>
                      <a:cxn ang="0">
                        <a:pos x="101" y="975"/>
                      </a:cxn>
                      <a:cxn ang="0">
                        <a:pos x="106" y="862"/>
                      </a:cxn>
                      <a:cxn ang="0">
                        <a:pos x="80" y="821"/>
                      </a:cxn>
                      <a:cxn ang="0">
                        <a:pos x="75" y="743"/>
                      </a:cxn>
                      <a:cxn ang="0">
                        <a:pos x="97" y="616"/>
                      </a:cxn>
                      <a:cxn ang="0">
                        <a:pos x="88" y="598"/>
                      </a:cxn>
                      <a:cxn ang="0">
                        <a:pos x="21" y="615"/>
                      </a:cxn>
                      <a:cxn ang="0">
                        <a:pos x="18" y="579"/>
                      </a:cxn>
                      <a:cxn ang="0">
                        <a:pos x="71" y="526"/>
                      </a:cxn>
                      <a:cxn ang="0">
                        <a:pos x="93" y="511"/>
                      </a:cxn>
                      <a:cxn ang="0">
                        <a:pos x="0" y="442"/>
                      </a:cxn>
                      <a:cxn ang="0">
                        <a:pos x="26" y="407"/>
                      </a:cxn>
                      <a:cxn ang="0">
                        <a:pos x="101" y="426"/>
                      </a:cxn>
                      <a:cxn ang="0">
                        <a:pos x="106" y="412"/>
                      </a:cxn>
                      <a:cxn ang="0">
                        <a:pos x="97" y="307"/>
                      </a:cxn>
                      <a:cxn ang="0">
                        <a:pos x="138" y="298"/>
                      </a:cxn>
                      <a:cxn ang="0">
                        <a:pos x="172" y="304"/>
                      </a:cxn>
                      <a:cxn ang="0">
                        <a:pos x="196" y="237"/>
                      </a:cxn>
                      <a:cxn ang="0">
                        <a:pos x="226" y="218"/>
                      </a:cxn>
                      <a:cxn ang="0">
                        <a:pos x="243" y="119"/>
                      </a:cxn>
                      <a:cxn ang="0">
                        <a:pos x="316" y="66"/>
                      </a:cxn>
                      <a:cxn ang="0">
                        <a:pos x="378" y="76"/>
                      </a:cxn>
                      <a:cxn ang="0">
                        <a:pos x="430" y="9"/>
                      </a:cxn>
                      <a:cxn ang="0">
                        <a:pos x="525" y="5"/>
                      </a:cxn>
                    </a:cxnLst>
                    <a:rect l="0" t="0" r="r" b="b"/>
                    <a:pathLst>
                      <a:path w="987" h="1377">
                        <a:moveTo>
                          <a:pt x="591" y="61"/>
                        </a:moveTo>
                        <a:lnTo>
                          <a:pt x="632" y="70"/>
                        </a:lnTo>
                        <a:lnTo>
                          <a:pt x="671" y="94"/>
                        </a:lnTo>
                        <a:lnTo>
                          <a:pt x="698" y="131"/>
                        </a:lnTo>
                        <a:lnTo>
                          <a:pt x="698" y="141"/>
                        </a:lnTo>
                        <a:lnTo>
                          <a:pt x="703" y="145"/>
                        </a:lnTo>
                        <a:lnTo>
                          <a:pt x="733" y="114"/>
                        </a:lnTo>
                        <a:lnTo>
                          <a:pt x="747" y="109"/>
                        </a:lnTo>
                        <a:lnTo>
                          <a:pt x="755" y="114"/>
                        </a:lnTo>
                        <a:lnTo>
                          <a:pt x="769" y="128"/>
                        </a:lnTo>
                        <a:lnTo>
                          <a:pt x="769" y="210"/>
                        </a:lnTo>
                        <a:lnTo>
                          <a:pt x="755" y="245"/>
                        </a:lnTo>
                        <a:lnTo>
                          <a:pt x="755" y="250"/>
                        </a:lnTo>
                        <a:lnTo>
                          <a:pt x="760" y="255"/>
                        </a:lnTo>
                        <a:lnTo>
                          <a:pt x="804" y="224"/>
                        </a:lnTo>
                        <a:lnTo>
                          <a:pt x="849" y="211"/>
                        </a:lnTo>
                        <a:lnTo>
                          <a:pt x="880" y="216"/>
                        </a:lnTo>
                        <a:lnTo>
                          <a:pt x="894" y="229"/>
                        </a:lnTo>
                        <a:lnTo>
                          <a:pt x="885" y="262"/>
                        </a:lnTo>
                        <a:lnTo>
                          <a:pt x="845" y="297"/>
                        </a:lnTo>
                        <a:lnTo>
                          <a:pt x="800" y="323"/>
                        </a:lnTo>
                        <a:lnTo>
                          <a:pt x="813" y="333"/>
                        </a:lnTo>
                        <a:lnTo>
                          <a:pt x="858" y="343"/>
                        </a:lnTo>
                        <a:lnTo>
                          <a:pt x="885" y="361"/>
                        </a:lnTo>
                        <a:lnTo>
                          <a:pt x="894" y="380"/>
                        </a:lnTo>
                        <a:lnTo>
                          <a:pt x="894" y="398"/>
                        </a:lnTo>
                        <a:lnTo>
                          <a:pt x="880" y="411"/>
                        </a:lnTo>
                        <a:lnTo>
                          <a:pt x="867" y="411"/>
                        </a:lnTo>
                        <a:lnTo>
                          <a:pt x="862" y="415"/>
                        </a:lnTo>
                        <a:lnTo>
                          <a:pt x="916" y="471"/>
                        </a:lnTo>
                        <a:lnTo>
                          <a:pt x="925" y="493"/>
                        </a:lnTo>
                        <a:lnTo>
                          <a:pt x="920" y="562"/>
                        </a:lnTo>
                        <a:lnTo>
                          <a:pt x="912" y="584"/>
                        </a:lnTo>
                        <a:lnTo>
                          <a:pt x="947" y="608"/>
                        </a:lnTo>
                        <a:lnTo>
                          <a:pt x="970" y="640"/>
                        </a:lnTo>
                        <a:lnTo>
                          <a:pt x="978" y="690"/>
                        </a:lnTo>
                        <a:lnTo>
                          <a:pt x="970" y="740"/>
                        </a:lnTo>
                        <a:lnTo>
                          <a:pt x="961" y="754"/>
                        </a:lnTo>
                        <a:lnTo>
                          <a:pt x="961" y="762"/>
                        </a:lnTo>
                        <a:lnTo>
                          <a:pt x="987" y="799"/>
                        </a:lnTo>
                        <a:lnTo>
                          <a:pt x="987" y="894"/>
                        </a:lnTo>
                        <a:lnTo>
                          <a:pt x="961" y="934"/>
                        </a:lnTo>
                        <a:lnTo>
                          <a:pt x="912" y="970"/>
                        </a:lnTo>
                        <a:lnTo>
                          <a:pt x="907" y="1025"/>
                        </a:lnTo>
                        <a:lnTo>
                          <a:pt x="880" y="1061"/>
                        </a:lnTo>
                        <a:lnTo>
                          <a:pt x="804" y="1105"/>
                        </a:lnTo>
                        <a:lnTo>
                          <a:pt x="783" y="1109"/>
                        </a:lnTo>
                        <a:lnTo>
                          <a:pt x="698" y="1089"/>
                        </a:lnTo>
                        <a:lnTo>
                          <a:pt x="653" y="1093"/>
                        </a:lnTo>
                        <a:lnTo>
                          <a:pt x="632" y="1106"/>
                        </a:lnTo>
                        <a:lnTo>
                          <a:pt x="636" y="1130"/>
                        </a:lnTo>
                        <a:lnTo>
                          <a:pt x="703" y="1144"/>
                        </a:lnTo>
                        <a:lnTo>
                          <a:pt x="729" y="1172"/>
                        </a:lnTo>
                        <a:lnTo>
                          <a:pt x="738" y="1199"/>
                        </a:lnTo>
                        <a:lnTo>
                          <a:pt x="738" y="1263"/>
                        </a:lnTo>
                        <a:lnTo>
                          <a:pt x="720" y="1286"/>
                        </a:lnTo>
                        <a:lnTo>
                          <a:pt x="716" y="1321"/>
                        </a:lnTo>
                        <a:lnTo>
                          <a:pt x="703" y="1348"/>
                        </a:lnTo>
                        <a:lnTo>
                          <a:pt x="673" y="1369"/>
                        </a:lnTo>
                        <a:lnTo>
                          <a:pt x="512" y="1377"/>
                        </a:lnTo>
                        <a:lnTo>
                          <a:pt x="402" y="1370"/>
                        </a:lnTo>
                        <a:lnTo>
                          <a:pt x="378" y="1334"/>
                        </a:lnTo>
                        <a:lnTo>
                          <a:pt x="368" y="1298"/>
                        </a:lnTo>
                        <a:lnTo>
                          <a:pt x="368" y="1289"/>
                        </a:lnTo>
                        <a:lnTo>
                          <a:pt x="333" y="1252"/>
                        </a:lnTo>
                        <a:lnTo>
                          <a:pt x="333" y="1206"/>
                        </a:lnTo>
                        <a:lnTo>
                          <a:pt x="351" y="1180"/>
                        </a:lnTo>
                        <a:lnTo>
                          <a:pt x="387" y="1157"/>
                        </a:lnTo>
                        <a:lnTo>
                          <a:pt x="440" y="1140"/>
                        </a:lnTo>
                        <a:lnTo>
                          <a:pt x="462" y="1131"/>
                        </a:lnTo>
                        <a:lnTo>
                          <a:pt x="454" y="1117"/>
                        </a:lnTo>
                        <a:lnTo>
                          <a:pt x="373" y="1116"/>
                        </a:lnTo>
                        <a:lnTo>
                          <a:pt x="359" y="1107"/>
                        </a:lnTo>
                        <a:lnTo>
                          <a:pt x="312" y="1119"/>
                        </a:lnTo>
                        <a:lnTo>
                          <a:pt x="258" y="1109"/>
                        </a:lnTo>
                        <a:lnTo>
                          <a:pt x="213" y="1054"/>
                        </a:lnTo>
                        <a:lnTo>
                          <a:pt x="200" y="1041"/>
                        </a:lnTo>
                        <a:lnTo>
                          <a:pt x="151" y="1031"/>
                        </a:lnTo>
                        <a:lnTo>
                          <a:pt x="129" y="1016"/>
                        </a:lnTo>
                        <a:lnTo>
                          <a:pt x="101" y="975"/>
                        </a:lnTo>
                        <a:lnTo>
                          <a:pt x="93" y="926"/>
                        </a:lnTo>
                        <a:lnTo>
                          <a:pt x="106" y="862"/>
                        </a:lnTo>
                        <a:lnTo>
                          <a:pt x="110" y="858"/>
                        </a:lnTo>
                        <a:lnTo>
                          <a:pt x="80" y="821"/>
                        </a:lnTo>
                        <a:lnTo>
                          <a:pt x="71" y="794"/>
                        </a:lnTo>
                        <a:lnTo>
                          <a:pt x="75" y="743"/>
                        </a:lnTo>
                        <a:lnTo>
                          <a:pt x="97" y="684"/>
                        </a:lnTo>
                        <a:lnTo>
                          <a:pt x="97" y="616"/>
                        </a:lnTo>
                        <a:lnTo>
                          <a:pt x="106" y="598"/>
                        </a:lnTo>
                        <a:lnTo>
                          <a:pt x="88" y="598"/>
                        </a:lnTo>
                        <a:lnTo>
                          <a:pt x="58" y="615"/>
                        </a:lnTo>
                        <a:lnTo>
                          <a:pt x="21" y="615"/>
                        </a:lnTo>
                        <a:lnTo>
                          <a:pt x="13" y="593"/>
                        </a:lnTo>
                        <a:lnTo>
                          <a:pt x="18" y="579"/>
                        </a:lnTo>
                        <a:lnTo>
                          <a:pt x="35" y="551"/>
                        </a:lnTo>
                        <a:lnTo>
                          <a:pt x="71" y="526"/>
                        </a:lnTo>
                        <a:lnTo>
                          <a:pt x="88" y="516"/>
                        </a:lnTo>
                        <a:lnTo>
                          <a:pt x="93" y="511"/>
                        </a:lnTo>
                        <a:lnTo>
                          <a:pt x="30" y="484"/>
                        </a:lnTo>
                        <a:lnTo>
                          <a:pt x="0" y="442"/>
                        </a:lnTo>
                        <a:lnTo>
                          <a:pt x="0" y="424"/>
                        </a:lnTo>
                        <a:lnTo>
                          <a:pt x="26" y="407"/>
                        </a:lnTo>
                        <a:lnTo>
                          <a:pt x="97" y="422"/>
                        </a:lnTo>
                        <a:lnTo>
                          <a:pt x="101" y="426"/>
                        </a:lnTo>
                        <a:lnTo>
                          <a:pt x="106" y="426"/>
                        </a:lnTo>
                        <a:lnTo>
                          <a:pt x="106" y="412"/>
                        </a:lnTo>
                        <a:lnTo>
                          <a:pt x="93" y="385"/>
                        </a:lnTo>
                        <a:lnTo>
                          <a:pt x="97" y="307"/>
                        </a:lnTo>
                        <a:lnTo>
                          <a:pt x="110" y="298"/>
                        </a:lnTo>
                        <a:lnTo>
                          <a:pt x="138" y="298"/>
                        </a:lnTo>
                        <a:lnTo>
                          <a:pt x="160" y="318"/>
                        </a:lnTo>
                        <a:lnTo>
                          <a:pt x="172" y="304"/>
                        </a:lnTo>
                        <a:lnTo>
                          <a:pt x="172" y="272"/>
                        </a:lnTo>
                        <a:lnTo>
                          <a:pt x="196" y="237"/>
                        </a:lnTo>
                        <a:lnTo>
                          <a:pt x="217" y="218"/>
                        </a:lnTo>
                        <a:lnTo>
                          <a:pt x="226" y="218"/>
                        </a:lnTo>
                        <a:lnTo>
                          <a:pt x="226" y="160"/>
                        </a:lnTo>
                        <a:lnTo>
                          <a:pt x="243" y="119"/>
                        </a:lnTo>
                        <a:lnTo>
                          <a:pt x="288" y="75"/>
                        </a:lnTo>
                        <a:lnTo>
                          <a:pt x="316" y="66"/>
                        </a:lnTo>
                        <a:lnTo>
                          <a:pt x="373" y="71"/>
                        </a:lnTo>
                        <a:lnTo>
                          <a:pt x="378" y="76"/>
                        </a:lnTo>
                        <a:lnTo>
                          <a:pt x="400" y="30"/>
                        </a:lnTo>
                        <a:lnTo>
                          <a:pt x="430" y="9"/>
                        </a:lnTo>
                        <a:lnTo>
                          <a:pt x="454" y="0"/>
                        </a:lnTo>
                        <a:lnTo>
                          <a:pt x="525" y="5"/>
                        </a:lnTo>
                        <a:lnTo>
                          <a:pt x="591" y="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8" name="Freeform 4">
                    <a:extLst>
                      <a:ext uri="{FF2B5EF4-FFF2-40B4-BE49-F238E27FC236}">
                        <a16:creationId xmlns:a16="http://schemas.microsoft.com/office/drawing/2014/main" id="{2264E9E2-796F-C83A-2B54-131B2A925D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1" y="1553"/>
                    <a:ext cx="1129" cy="1104"/>
                  </a:xfrm>
                  <a:custGeom>
                    <a:avLst/>
                    <a:gdLst/>
                    <a:ahLst/>
                    <a:cxnLst>
                      <a:cxn ang="0">
                        <a:pos x="454" y="65"/>
                      </a:cxn>
                      <a:cxn ang="0">
                        <a:pos x="499" y="65"/>
                      </a:cxn>
                      <a:cxn ang="0">
                        <a:pos x="600" y="125"/>
                      </a:cxn>
                      <a:cxn ang="0">
                        <a:pos x="583" y="212"/>
                      </a:cxn>
                      <a:cxn ang="0">
                        <a:pos x="490" y="133"/>
                      </a:cxn>
                      <a:cxn ang="0">
                        <a:pos x="499" y="246"/>
                      </a:cxn>
                      <a:cxn ang="0">
                        <a:pos x="419" y="276"/>
                      </a:cxn>
                      <a:cxn ang="0">
                        <a:pos x="458" y="350"/>
                      </a:cxn>
                      <a:cxn ang="0">
                        <a:pos x="463" y="382"/>
                      </a:cxn>
                      <a:cxn ang="0">
                        <a:pos x="450" y="486"/>
                      </a:cxn>
                      <a:cxn ang="0">
                        <a:pos x="538" y="447"/>
                      </a:cxn>
                      <a:cxn ang="0">
                        <a:pos x="548" y="565"/>
                      </a:cxn>
                      <a:cxn ang="0">
                        <a:pos x="619" y="521"/>
                      </a:cxn>
                      <a:cxn ang="0">
                        <a:pos x="663" y="535"/>
                      </a:cxn>
                      <a:cxn ang="0">
                        <a:pos x="708" y="454"/>
                      </a:cxn>
                      <a:cxn ang="0">
                        <a:pos x="761" y="409"/>
                      </a:cxn>
                      <a:cxn ang="0">
                        <a:pos x="819" y="551"/>
                      </a:cxn>
                      <a:cxn ang="0">
                        <a:pos x="850" y="606"/>
                      </a:cxn>
                      <a:cxn ang="0">
                        <a:pos x="873" y="711"/>
                      </a:cxn>
                      <a:cxn ang="0">
                        <a:pos x="886" y="793"/>
                      </a:cxn>
                      <a:cxn ang="0">
                        <a:pos x="819" y="946"/>
                      </a:cxn>
                      <a:cxn ang="0">
                        <a:pos x="806" y="1010"/>
                      </a:cxn>
                      <a:cxn ang="0">
                        <a:pos x="695" y="1085"/>
                      </a:cxn>
                      <a:cxn ang="0">
                        <a:pos x="525" y="1083"/>
                      </a:cxn>
                      <a:cxn ang="0">
                        <a:pos x="432" y="1050"/>
                      </a:cxn>
                      <a:cxn ang="0">
                        <a:pos x="285" y="1093"/>
                      </a:cxn>
                      <a:cxn ang="0">
                        <a:pos x="170" y="1081"/>
                      </a:cxn>
                      <a:cxn ang="0">
                        <a:pos x="116" y="1017"/>
                      </a:cxn>
                      <a:cxn ang="0">
                        <a:pos x="22" y="943"/>
                      </a:cxn>
                      <a:cxn ang="0">
                        <a:pos x="36" y="843"/>
                      </a:cxn>
                      <a:cxn ang="0">
                        <a:pos x="18" y="688"/>
                      </a:cxn>
                      <a:cxn ang="0">
                        <a:pos x="103" y="580"/>
                      </a:cxn>
                      <a:cxn ang="0">
                        <a:pos x="179" y="637"/>
                      </a:cxn>
                      <a:cxn ang="0">
                        <a:pos x="155" y="527"/>
                      </a:cxn>
                      <a:cxn ang="0">
                        <a:pos x="263" y="474"/>
                      </a:cxn>
                      <a:cxn ang="0">
                        <a:pos x="191" y="428"/>
                      </a:cxn>
                      <a:cxn ang="0">
                        <a:pos x="200" y="319"/>
                      </a:cxn>
                      <a:cxn ang="0">
                        <a:pos x="120" y="359"/>
                      </a:cxn>
                      <a:cxn ang="0">
                        <a:pos x="84" y="326"/>
                      </a:cxn>
                      <a:cxn ang="0">
                        <a:pos x="112" y="241"/>
                      </a:cxn>
                      <a:cxn ang="0">
                        <a:pos x="151" y="150"/>
                      </a:cxn>
                      <a:cxn ang="0">
                        <a:pos x="263" y="66"/>
                      </a:cxn>
                      <a:cxn ang="0">
                        <a:pos x="307" y="75"/>
                      </a:cxn>
                      <a:cxn ang="0">
                        <a:pos x="396" y="0"/>
                      </a:cxn>
                    </a:cxnLst>
                    <a:rect l="0" t="0" r="r" b="b"/>
                    <a:pathLst>
                      <a:path w="886" h="1098">
                        <a:moveTo>
                          <a:pt x="481" y="46"/>
                        </a:moveTo>
                        <a:lnTo>
                          <a:pt x="454" y="59"/>
                        </a:lnTo>
                        <a:lnTo>
                          <a:pt x="454" y="65"/>
                        </a:lnTo>
                        <a:lnTo>
                          <a:pt x="450" y="69"/>
                        </a:lnTo>
                        <a:lnTo>
                          <a:pt x="458" y="77"/>
                        </a:lnTo>
                        <a:lnTo>
                          <a:pt x="499" y="65"/>
                        </a:lnTo>
                        <a:lnTo>
                          <a:pt x="548" y="75"/>
                        </a:lnTo>
                        <a:lnTo>
                          <a:pt x="583" y="102"/>
                        </a:lnTo>
                        <a:lnTo>
                          <a:pt x="600" y="125"/>
                        </a:lnTo>
                        <a:lnTo>
                          <a:pt x="600" y="152"/>
                        </a:lnTo>
                        <a:lnTo>
                          <a:pt x="586" y="182"/>
                        </a:lnTo>
                        <a:lnTo>
                          <a:pt x="583" y="212"/>
                        </a:lnTo>
                        <a:lnTo>
                          <a:pt x="553" y="156"/>
                        </a:lnTo>
                        <a:lnTo>
                          <a:pt x="529" y="134"/>
                        </a:lnTo>
                        <a:lnTo>
                          <a:pt x="490" y="133"/>
                        </a:lnTo>
                        <a:lnTo>
                          <a:pt x="472" y="155"/>
                        </a:lnTo>
                        <a:lnTo>
                          <a:pt x="476" y="205"/>
                        </a:lnTo>
                        <a:lnTo>
                          <a:pt x="499" y="246"/>
                        </a:lnTo>
                        <a:lnTo>
                          <a:pt x="521" y="270"/>
                        </a:lnTo>
                        <a:lnTo>
                          <a:pt x="432" y="268"/>
                        </a:lnTo>
                        <a:lnTo>
                          <a:pt x="419" y="276"/>
                        </a:lnTo>
                        <a:lnTo>
                          <a:pt x="409" y="286"/>
                        </a:lnTo>
                        <a:lnTo>
                          <a:pt x="413" y="309"/>
                        </a:lnTo>
                        <a:lnTo>
                          <a:pt x="458" y="350"/>
                        </a:lnTo>
                        <a:lnTo>
                          <a:pt x="499" y="360"/>
                        </a:lnTo>
                        <a:lnTo>
                          <a:pt x="508" y="360"/>
                        </a:lnTo>
                        <a:lnTo>
                          <a:pt x="463" y="382"/>
                        </a:lnTo>
                        <a:lnTo>
                          <a:pt x="419" y="431"/>
                        </a:lnTo>
                        <a:lnTo>
                          <a:pt x="419" y="458"/>
                        </a:lnTo>
                        <a:lnTo>
                          <a:pt x="450" y="486"/>
                        </a:lnTo>
                        <a:lnTo>
                          <a:pt x="486" y="483"/>
                        </a:lnTo>
                        <a:lnTo>
                          <a:pt x="529" y="456"/>
                        </a:lnTo>
                        <a:lnTo>
                          <a:pt x="538" y="447"/>
                        </a:lnTo>
                        <a:lnTo>
                          <a:pt x="529" y="483"/>
                        </a:lnTo>
                        <a:lnTo>
                          <a:pt x="534" y="542"/>
                        </a:lnTo>
                        <a:lnTo>
                          <a:pt x="548" y="565"/>
                        </a:lnTo>
                        <a:lnTo>
                          <a:pt x="570" y="579"/>
                        </a:lnTo>
                        <a:lnTo>
                          <a:pt x="592" y="571"/>
                        </a:lnTo>
                        <a:lnTo>
                          <a:pt x="619" y="521"/>
                        </a:lnTo>
                        <a:lnTo>
                          <a:pt x="624" y="488"/>
                        </a:lnTo>
                        <a:lnTo>
                          <a:pt x="637" y="512"/>
                        </a:lnTo>
                        <a:lnTo>
                          <a:pt x="663" y="535"/>
                        </a:lnTo>
                        <a:lnTo>
                          <a:pt x="699" y="532"/>
                        </a:lnTo>
                        <a:lnTo>
                          <a:pt x="712" y="509"/>
                        </a:lnTo>
                        <a:lnTo>
                          <a:pt x="708" y="454"/>
                        </a:lnTo>
                        <a:lnTo>
                          <a:pt x="682" y="404"/>
                        </a:lnTo>
                        <a:lnTo>
                          <a:pt x="748" y="409"/>
                        </a:lnTo>
                        <a:lnTo>
                          <a:pt x="761" y="409"/>
                        </a:lnTo>
                        <a:lnTo>
                          <a:pt x="811" y="460"/>
                        </a:lnTo>
                        <a:lnTo>
                          <a:pt x="824" y="497"/>
                        </a:lnTo>
                        <a:lnTo>
                          <a:pt x="819" y="551"/>
                        </a:lnTo>
                        <a:lnTo>
                          <a:pt x="806" y="578"/>
                        </a:lnTo>
                        <a:lnTo>
                          <a:pt x="824" y="597"/>
                        </a:lnTo>
                        <a:lnTo>
                          <a:pt x="850" y="606"/>
                        </a:lnTo>
                        <a:lnTo>
                          <a:pt x="869" y="629"/>
                        </a:lnTo>
                        <a:lnTo>
                          <a:pt x="877" y="680"/>
                        </a:lnTo>
                        <a:lnTo>
                          <a:pt x="873" y="711"/>
                        </a:lnTo>
                        <a:lnTo>
                          <a:pt x="855" y="743"/>
                        </a:lnTo>
                        <a:lnTo>
                          <a:pt x="860" y="761"/>
                        </a:lnTo>
                        <a:lnTo>
                          <a:pt x="886" y="793"/>
                        </a:lnTo>
                        <a:lnTo>
                          <a:pt x="886" y="883"/>
                        </a:lnTo>
                        <a:lnTo>
                          <a:pt x="869" y="911"/>
                        </a:lnTo>
                        <a:lnTo>
                          <a:pt x="819" y="946"/>
                        </a:lnTo>
                        <a:lnTo>
                          <a:pt x="815" y="946"/>
                        </a:lnTo>
                        <a:lnTo>
                          <a:pt x="806" y="956"/>
                        </a:lnTo>
                        <a:lnTo>
                          <a:pt x="806" y="1010"/>
                        </a:lnTo>
                        <a:lnTo>
                          <a:pt x="792" y="1032"/>
                        </a:lnTo>
                        <a:lnTo>
                          <a:pt x="744" y="1068"/>
                        </a:lnTo>
                        <a:lnTo>
                          <a:pt x="695" y="1085"/>
                        </a:lnTo>
                        <a:lnTo>
                          <a:pt x="619" y="1070"/>
                        </a:lnTo>
                        <a:lnTo>
                          <a:pt x="565" y="1069"/>
                        </a:lnTo>
                        <a:lnTo>
                          <a:pt x="525" y="1083"/>
                        </a:lnTo>
                        <a:lnTo>
                          <a:pt x="467" y="1068"/>
                        </a:lnTo>
                        <a:lnTo>
                          <a:pt x="441" y="1050"/>
                        </a:lnTo>
                        <a:lnTo>
                          <a:pt x="432" y="1050"/>
                        </a:lnTo>
                        <a:lnTo>
                          <a:pt x="396" y="1085"/>
                        </a:lnTo>
                        <a:lnTo>
                          <a:pt x="357" y="1098"/>
                        </a:lnTo>
                        <a:lnTo>
                          <a:pt x="285" y="1093"/>
                        </a:lnTo>
                        <a:lnTo>
                          <a:pt x="271" y="1083"/>
                        </a:lnTo>
                        <a:lnTo>
                          <a:pt x="213" y="1096"/>
                        </a:lnTo>
                        <a:lnTo>
                          <a:pt x="170" y="1081"/>
                        </a:lnTo>
                        <a:lnTo>
                          <a:pt x="146" y="1054"/>
                        </a:lnTo>
                        <a:lnTo>
                          <a:pt x="146" y="1044"/>
                        </a:lnTo>
                        <a:lnTo>
                          <a:pt x="116" y="1017"/>
                        </a:lnTo>
                        <a:lnTo>
                          <a:pt x="63" y="1007"/>
                        </a:lnTo>
                        <a:lnTo>
                          <a:pt x="40" y="993"/>
                        </a:lnTo>
                        <a:lnTo>
                          <a:pt x="22" y="943"/>
                        </a:lnTo>
                        <a:lnTo>
                          <a:pt x="22" y="884"/>
                        </a:lnTo>
                        <a:lnTo>
                          <a:pt x="36" y="852"/>
                        </a:lnTo>
                        <a:lnTo>
                          <a:pt x="36" y="843"/>
                        </a:lnTo>
                        <a:lnTo>
                          <a:pt x="0" y="802"/>
                        </a:lnTo>
                        <a:lnTo>
                          <a:pt x="0" y="734"/>
                        </a:lnTo>
                        <a:lnTo>
                          <a:pt x="18" y="688"/>
                        </a:lnTo>
                        <a:lnTo>
                          <a:pt x="49" y="688"/>
                        </a:lnTo>
                        <a:lnTo>
                          <a:pt x="84" y="648"/>
                        </a:lnTo>
                        <a:lnTo>
                          <a:pt x="103" y="580"/>
                        </a:lnTo>
                        <a:lnTo>
                          <a:pt x="116" y="613"/>
                        </a:lnTo>
                        <a:lnTo>
                          <a:pt x="146" y="641"/>
                        </a:lnTo>
                        <a:lnTo>
                          <a:pt x="179" y="637"/>
                        </a:lnTo>
                        <a:lnTo>
                          <a:pt x="191" y="618"/>
                        </a:lnTo>
                        <a:lnTo>
                          <a:pt x="174" y="560"/>
                        </a:lnTo>
                        <a:lnTo>
                          <a:pt x="155" y="527"/>
                        </a:lnTo>
                        <a:lnTo>
                          <a:pt x="205" y="523"/>
                        </a:lnTo>
                        <a:lnTo>
                          <a:pt x="254" y="493"/>
                        </a:lnTo>
                        <a:lnTo>
                          <a:pt x="263" y="474"/>
                        </a:lnTo>
                        <a:lnTo>
                          <a:pt x="263" y="456"/>
                        </a:lnTo>
                        <a:lnTo>
                          <a:pt x="245" y="438"/>
                        </a:lnTo>
                        <a:lnTo>
                          <a:pt x="191" y="428"/>
                        </a:lnTo>
                        <a:lnTo>
                          <a:pt x="165" y="432"/>
                        </a:lnTo>
                        <a:lnTo>
                          <a:pt x="200" y="378"/>
                        </a:lnTo>
                        <a:lnTo>
                          <a:pt x="200" y="319"/>
                        </a:lnTo>
                        <a:lnTo>
                          <a:pt x="187" y="306"/>
                        </a:lnTo>
                        <a:lnTo>
                          <a:pt x="160" y="314"/>
                        </a:lnTo>
                        <a:lnTo>
                          <a:pt x="120" y="359"/>
                        </a:lnTo>
                        <a:lnTo>
                          <a:pt x="107" y="386"/>
                        </a:lnTo>
                        <a:lnTo>
                          <a:pt x="99" y="345"/>
                        </a:lnTo>
                        <a:lnTo>
                          <a:pt x="84" y="326"/>
                        </a:lnTo>
                        <a:lnTo>
                          <a:pt x="99" y="299"/>
                        </a:lnTo>
                        <a:lnTo>
                          <a:pt x="99" y="268"/>
                        </a:lnTo>
                        <a:lnTo>
                          <a:pt x="112" y="241"/>
                        </a:lnTo>
                        <a:lnTo>
                          <a:pt x="155" y="209"/>
                        </a:lnTo>
                        <a:lnTo>
                          <a:pt x="151" y="187"/>
                        </a:lnTo>
                        <a:lnTo>
                          <a:pt x="151" y="150"/>
                        </a:lnTo>
                        <a:lnTo>
                          <a:pt x="170" y="114"/>
                        </a:lnTo>
                        <a:lnTo>
                          <a:pt x="213" y="74"/>
                        </a:lnTo>
                        <a:lnTo>
                          <a:pt x="263" y="66"/>
                        </a:lnTo>
                        <a:lnTo>
                          <a:pt x="290" y="75"/>
                        </a:lnTo>
                        <a:lnTo>
                          <a:pt x="299" y="84"/>
                        </a:lnTo>
                        <a:lnTo>
                          <a:pt x="307" y="75"/>
                        </a:lnTo>
                        <a:lnTo>
                          <a:pt x="312" y="44"/>
                        </a:lnTo>
                        <a:lnTo>
                          <a:pt x="347" y="13"/>
                        </a:lnTo>
                        <a:lnTo>
                          <a:pt x="396" y="0"/>
                        </a:lnTo>
                        <a:lnTo>
                          <a:pt x="445" y="14"/>
                        </a:lnTo>
                        <a:lnTo>
                          <a:pt x="481" y="46"/>
                        </a:lnTo>
                        <a:close/>
                      </a:path>
                    </a:pathLst>
                  </a:custGeom>
                  <a:solidFill>
                    <a:srgbClr val="99CC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9" name="Freeform 5">
                    <a:extLst>
                      <a:ext uri="{FF2B5EF4-FFF2-40B4-BE49-F238E27FC236}">
                        <a16:creationId xmlns:a16="http://schemas.microsoft.com/office/drawing/2014/main" id="{66F7AF52-56AD-E368-E01C-551F344580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6" y="1667"/>
                    <a:ext cx="93" cy="158"/>
                  </a:xfrm>
                  <a:custGeom>
                    <a:avLst/>
                    <a:gdLst/>
                    <a:ahLst/>
                    <a:cxnLst>
                      <a:cxn ang="0">
                        <a:pos x="73" y="13"/>
                      </a:cxn>
                      <a:cxn ang="0">
                        <a:pos x="68" y="87"/>
                      </a:cxn>
                      <a:cxn ang="0">
                        <a:pos x="46" y="149"/>
                      </a:cxn>
                      <a:cxn ang="0">
                        <a:pos x="46" y="155"/>
                      </a:cxn>
                      <a:cxn ang="0">
                        <a:pos x="21" y="158"/>
                      </a:cxn>
                      <a:cxn ang="0">
                        <a:pos x="8" y="158"/>
                      </a:cxn>
                      <a:cxn ang="0">
                        <a:pos x="0" y="91"/>
                      </a:cxn>
                      <a:cxn ang="0">
                        <a:pos x="15" y="40"/>
                      </a:cxn>
                      <a:cxn ang="0">
                        <a:pos x="55" y="0"/>
                      </a:cxn>
                      <a:cxn ang="0">
                        <a:pos x="64" y="0"/>
                      </a:cxn>
                      <a:cxn ang="0">
                        <a:pos x="73" y="13"/>
                      </a:cxn>
                    </a:cxnLst>
                    <a:rect l="0" t="0" r="r" b="b"/>
                    <a:pathLst>
                      <a:path w="73" h="158">
                        <a:moveTo>
                          <a:pt x="73" y="13"/>
                        </a:moveTo>
                        <a:lnTo>
                          <a:pt x="68" y="87"/>
                        </a:lnTo>
                        <a:lnTo>
                          <a:pt x="46" y="149"/>
                        </a:lnTo>
                        <a:lnTo>
                          <a:pt x="46" y="155"/>
                        </a:lnTo>
                        <a:lnTo>
                          <a:pt x="21" y="158"/>
                        </a:lnTo>
                        <a:lnTo>
                          <a:pt x="8" y="158"/>
                        </a:lnTo>
                        <a:lnTo>
                          <a:pt x="0" y="91"/>
                        </a:lnTo>
                        <a:lnTo>
                          <a:pt x="15" y="40"/>
                        </a:lnTo>
                        <a:lnTo>
                          <a:pt x="55" y="0"/>
                        </a:lnTo>
                        <a:lnTo>
                          <a:pt x="64" y="0"/>
                        </a:lnTo>
                        <a:lnTo>
                          <a:pt x="73" y="13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0" name="Freeform 6">
                    <a:extLst>
                      <a:ext uri="{FF2B5EF4-FFF2-40B4-BE49-F238E27FC236}">
                        <a16:creationId xmlns:a16="http://schemas.microsoft.com/office/drawing/2014/main" id="{8D8DB1EA-A855-6CED-6118-9D7075D449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4" y="1702"/>
                    <a:ext cx="128" cy="142"/>
                  </a:xfrm>
                  <a:custGeom>
                    <a:avLst/>
                    <a:gdLst/>
                    <a:ahLst/>
                    <a:cxnLst>
                      <a:cxn ang="0">
                        <a:pos x="87" y="78"/>
                      </a:cxn>
                      <a:cxn ang="0">
                        <a:pos x="95" y="101"/>
                      </a:cxn>
                      <a:cxn ang="0">
                        <a:pos x="100" y="128"/>
                      </a:cxn>
                      <a:cxn ang="0">
                        <a:pos x="74" y="141"/>
                      </a:cxn>
                      <a:cxn ang="0">
                        <a:pos x="29" y="95"/>
                      </a:cxn>
                      <a:cxn ang="0">
                        <a:pos x="5" y="47"/>
                      </a:cxn>
                      <a:cxn ang="0">
                        <a:pos x="0" y="19"/>
                      </a:cxn>
                      <a:cxn ang="0">
                        <a:pos x="15" y="0"/>
                      </a:cxn>
                      <a:cxn ang="0">
                        <a:pos x="38" y="0"/>
                      </a:cxn>
                      <a:cxn ang="0">
                        <a:pos x="87" y="78"/>
                      </a:cxn>
                    </a:cxnLst>
                    <a:rect l="0" t="0" r="r" b="b"/>
                    <a:pathLst>
                      <a:path w="100" h="141">
                        <a:moveTo>
                          <a:pt x="87" y="78"/>
                        </a:moveTo>
                        <a:lnTo>
                          <a:pt x="95" y="101"/>
                        </a:lnTo>
                        <a:lnTo>
                          <a:pt x="100" y="128"/>
                        </a:lnTo>
                        <a:lnTo>
                          <a:pt x="74" y="141"/>
                        </a:lnTo>
                        <a:lnTo>
                          <a:pt x="29" y="95"/>
                        </a:lnTo>
                        <a:lnTo>
                          <a:pt x="5" y="47"/>
                        </a:lnTo>
                        <a:lnTo>
                          <a:pt x="0" y="19"/>
                        </a:lnTo>
                        <a:lnTo>
                          <a:pt x="15" y="0"/>
                        </a:lnTo>
                        <a:lnTo>
                          <a:pt x="38" y="0"/>
                        </a:lnTo>
                        <a:lnTo>
                          <a:pt x="87" y="7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1" name="Freeform 7">
                    <a:extLst>
                      <a:ext uri="{FF2B5EF4-FFF2-40B4-BE49-F238E27FC236}">
                        <a16:creationId xmlns:a16="http://schemas.microsoft.com/office/drawing/2014/main" id="{F396B93B-9856-3C8E-7F50-7C6F2D1705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6" y="1770"/>
                    <a:ext cx="176" cy="99"/>
                  </a:xfrm>
                  <a:custGeom>
                    <a:avLst/>
                    <a:gdLst/>
                    <a:ahLst/>
                    <a:cxnLst>
                      <a:cxn ang="0">
                        <a:pos x="138" y="4"/>
                      </a:cxn>
                      <a:cxn ang="0">
                        <a:pos x="138" y="18"/>
                      </a:cxn>
                      <a:cxn ang="0">
                        <a:pos x="85" y="67"/>
                      </a:cxn>
                      <a:cxn ang="0">
                        <a:pos x="32" y="98"/>
                      </a:cxn>
                      <a:cxn ang="0">
                        <a:pos x="0" y="66"/>
                      </a:cxn>
                      <a:cxn ang="0">
                        <a:pos x="49" y="22"/>
                      </a:cxn>
                      <a:cxn ang="0">
                        <a:pos x="98" y="0"/>
                      </a:cxn>
                      <a:cxn ang="0">
                        <a:pos x="133" y="1"/>
                      </a:cxn>
                      <a:cxn ang="0">
                        <a:pos x="138" y="4"/>
                      </a:cxn>
                    </a:cxnLst>
                    <a:rect l="0" t="0" r="r" b="b"/>
                    <a:pathLst>
                      <a:path w="138" h="98">
                        <a:moveTo>
                          <a:pt x="138" y="4"/>
                        </a:moveTo>
                        <a:lnTo>
                          <a:pt x="138" y="18"/>
                        </a:lnTo>
                        <a:lnTo>
                          <a:pt x="85" y="67"/>
                        </a:lnTo>
                        <a:lnTo>
                          <a:pt x="32" y="98"/>
                        </a:lnTo>
                        <a:lnTo>
                          <a:pt x="0" y="66"/>
                        </a:lnTo>
                        <a:lnTo>
                          <a:pt x="49" y="22"/>
                        </a:lnTo>
                        <a:lnTo>
                          <a:pt x="98" y="0"/>
                        </a:lnTo>
                        <a:lnTo>
                          <a:pt x="133" y="1"/>
                        </a:lnTo>
                        <a:lnTo>
                          <a:pt x="138" y="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2" name="Freeform 8">
                    <a:extLst>
                      <a:ext uri="{FF2B5EF4-FFF2-40B4-BE49-F238E27FC236}">
                        <a16:creationId xmlns:a16="http://schemas.microsoft.com/office/drawing/2014/main" id="{607F1490-FFAB-9537-25DE-4BACAA48F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8" y="1837"/>
                    <a:ext cx="159" cy="70"/>
                  </a:xfrm>
                  <a:custGeom>
                    <a:avLst/>
                    <a:gdLst/>
                    <a:ahLst/>
                    <a:cxnLst>
                      <a:cxn ang="0">
                        <a:pos x="120" y="19"/>
                      </a:cxn>
                      <a:cxn ang="0">
                        <a:pos x="125" y="19"/>
                      </a:cxn>
                      <a:cxn ang="0">
                        <a:pos x="108" y="69"/>
                      </a:cxn>
                      <a:cxn ang="0">
                        <a:pos x="44" y="55"/>
                      </a:cxn>
                      <a:cxn ang="0">
                        <a:pos x="12" y="37"/>
                      </a:cxn>
                      <a:cxn ang="0">
                        <a:pos x="0" y="18"/>
                      </a:cxn>
                      <a:cxn ang="0">
                        <a:pos x="0" y="9"/>
                      </a:cxn>
                      <a:cxn ang="0">
                        <a:pos x="17" y="0"/>
                      </a:cxn>
                      <a:cxn ang="0">
                        <a:pos x="97" y="5"/>
                      </a:cxn>
                      <a:cxn ang="0">
                        <a:pos x="120" y="19"/>
                      </a:cxn>
                    </a:cxnLst>
                    <a:rect l="0" t="0" r="r" b="b"/>
                    <a:pathLst>
                      <a:path w="125" h="69">
                        <a:moveTo>
                          <a:pt x="120" y="19"/>
                        </a:moveTo>
                        <a:lnTo>
                          <a:pt x="125" y="19"/>
                        </a:lnTo>
                        <a:lnTo>
                          <a:pt x="108" y="69"/>
                        </a:lnTo>
                        <a:lnTo>
                          <a:pt x="44" y="55"/>
                        </a:lnTo>
                        <a:lnTo>
                          <a:pt x="12" y="37"/>
                        </a:lnTo>
                        <a:lnTo>
                          <a:pt x="0" y="18"/>
                        </a:lnTo>
                        <a:lnTo>
                          <a:pt x="0" y="9"/>
                        </a:lnTo>
                        <a:lnTo>
                          <a:pt x="17" y="0"/>
                        </a:lnTo>
                        <a:lnTo>
                          <a:pt x="97" y="5"/>
                        </a:lnTo>
                        <a:lnTo>
                          <a:pt x="120" y="19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3" name="Freeform 9">
                    <a:extLst>
                      <a:ext uri="{FF2B5EF4-FFF2-40B4-BE49-F238E27FC236}">
                        <a16:creationId xmlns:a16="http://schemas.microsoft.com/office/drawing/2014/main" id="{ACBAA927-113C-75F8-DF19-443B353C89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1" y="1844"/>
                    <a:ext cx="135" cy="88"/>
                  </a:xfrm>
                  <a:custGeom>
                    <a:avLst/>
                    <a:gdLst/>
                    <a:ahLst/>
                    <a:cxnLst>
                      <a:cxn ang="0">
                        <a:pos x="106" y="24"/>
                      </a:cxn>
                      <a:cxn ang="0">
                        <a:pos x="106" y="65"/>
                      </a:cxn>
                      <a:cxn ang="0">
                        <a:pos x="67" y="88"/>
                      </a:cxn>
                      <a:cxn ang="0">
                        <a:pos x="18" y="83"/>
                      </a:cxn>
                      <a:cxn ang="0">
                        <a:pos x="0" y="50"/>
                      </a:cxn>
                      <a:cxn ang="0">
                        <a:pos x="9" y="23"/>
                      </a:cxn>
                      <a:cxn ang="0">
                        <a:pos x="35" y="0"/>
                      </a:cxn>
                      <a:cxn ang="0">
                        <a:pos x="88" y="6"/>
                      </a:cxn>
                      <a:cxn ang="0">
                        <a:pos x="106" y="24"/>
                      </a:cxn>
                    </a:cxnLst>
                    <a:rect l="0" t="0" r="r" b="b"/>
                    <a:pathLst>
                      <a:path w="106" h="88">
                        <a:moveTo>
                          <a:pt x="106" y="24"/>
                        </a:moveTo>
                        <a:lnTo>
                          <a:pt x="106" y="65"/>
                        </a:lnTo>
                        <a:lnTo>
                          <a:pt x="67" y="88"/>
                        </a:lnTo>
                        <a:lnTo>
                          <a:pt x="18" y="83"/>
                        </a:lnTo>
                        <a:lnTo>
                          <a:pt x="0" y="50"/>
                        </a:lnTo>
                        <a:lnTo>
                          <a:pt x="9" y="23"/>
                        </a:lnTo>
                        <a:lnTo>
                          <a:pt x="35" y="0"/>
                        </a:lnTo>
                        <a:lnTo>
                          <a:pt x="88" y="6"/>
                        </a:lnTo>
                        <a:lnTo>
                          <a:pt x="106" y="24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4" name="Freeform 10">
                    <a:extLst>
                      <a:ext uri="{FF2B5EF4-FFF2-40B4-BE49-F238E27FC236}">
                        <a16:creationId xmlns:a16="http://schemas.microsoft.com/office/drawing/2014/main" id="{A6DA610A-3667-6DC3-76CE-8C651C6D83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1" y="1853"/>
                    <a:ext cx="85" cy="147"/>
                  </a:xfrm>
                  <a:custGeom>
                    <a:avLst/>
                    <a:gdLst/>
                    <a:ahLst/>
                    <a:cxnLst>
                      <a:cxn ang="0">
                        <a:pos x="62" y="61"/>
                      </a:cxn>
                      <a:cxn ang="0">
                        <a:pos x="67" y="126"/>
                      </a:cxn>
                      <a:cxn ang="0">
                        <a:pos x="67" y="138"/>
                      </a:cxn>
                      <a:cxn ang="0">
                        <a:pos x="41" y="143"/>
                      </a:cxn>
                      <a:cxn ang="0">
                        <a:pos x="36" y="147"/>
                      </a:cxn>
                      <a:cxn ang="0">
                        <a:pos x="18" y="129"/>
                      </a:cxn>
                      <a:cxn ang="0">
                        <a:pos x="0" y="78"/>
                      </a:cxn>
                      <a:cxn ang="0">
                        <a:pos x="0" y="9"/>
                      </a:cxn>
                      <a:cxn ang="0">
                        <a:pos x="15" y="0"/>
                      </a:cxn>
                      <a:cxn ang="0">
                        <a:pos x="32" y="10"/>
                      </a:cxn>
                      <a:cxn ang="0">
                        <a:pos x="62" y="61"/>
                      </a:cxn>
                    </a:cxnLst>
                    <a:rect l="0" t="0" r="r" b="b"/>
                    <a:pathLst>
                      <a:path w="67" h="147">
                        <a:moveTo>
                          <a:pt x="62" y="61"/>
                        </a:moveTo>
                        <a:lnTo>
                          <a:pt x="67" y="126"/>
                        </a:lnTo>
                        <a:lnTo>
                          <a:pt x="67" y="138"/>
                        </a:lnTo>
                        <a:lnTo>
                          <a:pt x="41" y="143"/>
                        </a:lnTo>
                        <a:lnTo>
                          <a:pt x="36" y="147"/>
                        </a:lnTo>
                        <a:lnTo>
                          <a:pt x="18" y="129"/>
                        </a:lnTo>
                        <a:lnTo>
                          <a:pt x="0" y="78"/>
                        </a:lnTo>
                        <a:lnTo>
                          <a:pt x="0" y="9"/>
                        </a:lnTo>
                        <a:lnTo>
                          <a:pt x="15" y="0"/>
                        </a:lnTo>
                        <a:lnTo>
                          <a:pt x="32" y="10"/>
                        </a:lnTo>
                        <a:lnTo>
                          <a:pt x="62" y="61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5" name="Freeform 11">
                    <a:extLst>
                      <a:ext uri="{FF2B5EF4-FFF2-40B4-BE49-F238E27FC236}">
                        <a16:creationId xmlns:a16="http://schemas.microsoft.com/office/drawing/2014/main" id="{660453B9-4E75-0066-FF9D-9403134F09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70" y="1879"/>
                    <a:ext cx="101" cy="118"/>
                  </a:xfrm>
                  <a:custGeom>
                    <a:avLst/>
                    <a:gdLst/>
                    <a:ahLst/>
                    <a:cxnLst>
                      <a:cxn ang="0">
                        <a:pos x="79" y="41"/>
                      </a:cxn>
                      <a:cxn ang="0">
                        <a:pos x="53" y="91"/>
                      </a:cxn>
                      <a:cxn ang="0">
                        <a:pos x="21" y="118"/>
                      </a:cxn>
                      <a:cxn ang="0">
                        <a:pos x="0" y="118"/>
                      </a:cxn>
                      <a:cxn ang="0">
                        <a:pos x="17" y="58"/>
                      </a:cxn>
                      <a:cxn ang="0">
                        <a:pos x="47" y="13"/>
                      </a:cxn>
                      <a:cxn ang="0">
                        <a:pos x="71" y="0"/>
                      </a:cxn>
                      <a:cxn ang="0">
                        <a:pos x="79" y="0"/>
                      </a:cxn>
                      <a:cxn ang="0">
                        <a:pos x="79" y="41"/>
                      </a:cxn>
                    </a:cxnLst>
                    <a:rect l="0" t="0" r="r" b="b"/>
                    <a:pathLst>
                      <a:path w="79" h="118">
                        <a:moveTo>
                          <a:pt x="79" y="41"/>
                        </a:moveTo>
                        <a:lnTo>
                          <a:pt x="53" y="91"/>
                        </a:lnTo>
                        <a:lnTo>
                          <a:pt x="21" y="118"/>
                        </a:lnTo>
                        <a:lnTo>
                          <a:pt x="0" y="118"/>
                        </a:lnTo>
                        <a:lnTo>
                          <a:pt x="17" y="58"/>
                        </a:lnTo>
                        <a:lnTo>
                          <a:pt x="47" y="13"/>
                        </a:lnTo>
                        <a:lnTo>
                          <a:pt x="71" y="0"/>
                        </a:lnTo>
                        <a:lnTo>
                          <a:pt x="79" y="0"/>
                        </a:lnTo>
                        <a:lnTo>
                          <a:pt x="79" y="41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6" name="Freeform 12">
                    <a:extLst>
                      <a:ext uri="{FF2B5EF4-FFF2-40B4-BE49-F238E27FC236}">
                        <a16:creationId xmlns:a16="http://schemas.microsoft.com/office/drawing/2014/main" id="{70740243-D726-FC0C-B049-39F41030B9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6" y="1888"/>
                    <a:ext cx="166" cy="55"/>
                  </a:xfrm>
                  <a:custGeom>
                    <a:avLst/>
                    <a:gdLst/>
                    <a:ahLst/>
                    <a:cxnLst>
                      <a:cxn ang="0">
                        <a:pos x="108" y="14"/>
                      </a:cxn>
                      <a:cxn ang="0">
                        <a:pos x="130" y="36"/>
                      </a:cxn>
                      <a:cxn ang="0">
                        <a:pos x="130" y="55"/>
                      </a:cxn>
                      <a:cxn ang="0">
                        <a:pos x="27" y="54"/>
                      </a:cxn>
                      <a:cxn ang="0">
                        <a:pos x="5" y="44"/>
                      </a:cxn>
                      <a:cxn ang="0">
                        <a:pos x="0" y="44"/>
                      </a:cxn>
                      <a:cxn ang="0">
                        <a:pos x="23" y="13"/>
                      </a:cxn>
                      <a:cxn ang="0">
                        <a:pos x="23" y="0"/>
                      </a:cxn>
                      <a:cxn ang="0">
                        <a:pos x="59" y="4"/>
                      </a:cxn>
                      <a:cxn ang="0">
                        <a:pos x="108" y="14"/>
                      </a:cxn>
                    </a:cxnLst>
                    <a:rect l="0" t="0" r="r" b="b"/>
                    <a:pathLst>
                      <a:path w="130" h="55">
                        <a:moveTo>
                          <a:pt x="108" y="14"/>
                        </a:moveTo>
                        <a:lnTo>
                          <a:pt x="130" y="36"/>
                        </a:lnTo>
                        <a:lnTo>
                          <a:pt x="130" y="55"/>
                        </a:lnTo>
                        <a:lnTo>
                          <a:pt x="27" y="54"/>
                        </a:lnTo>
                        <a:lnTo>
                          <a:pt x="5" y="44"/>
                        </a:lnTo>
                        <a:lnTo>
                          <a:pt x="0" y="44"/>
                        </a:lnTo>
                        <a:lnTo>
                          <a:pt x="23" y="13"/>
                        </a:lnTo>
                        <a:lnTo>
                          <a:pt x="23" y="0"/>
                        </a:lnTo>
                        <a:lnTo>
                          <a:pt x="59" y="4"/>
                        </a:lnTo>
                        <a:lnTo>
                          <a:pt x="108" y="1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7" name="Freeform 13">
                    <a:extLst>
                      <a:ext uri="{FF2B5EF4-FFF2-40B4-BE49-F238E27FC236}">
                        <a16:creationId xmlns:a16="http://schemas.microsoft.com/office/drawing/2014/main" id="{E56CF0FA-6931-0166-E6A1-07D0DD5EB4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2" y="1916"/>
                    <a:ext cx="165" cy="112"/>
                  </a:xfrm>
                  <a:custGeom>
                    <a:avLst/>
                    <a:gdLst/>
                    <a:ahLst/>
                    <a:cxnLst>
                      <a:cxn ang="0">
                        <a:pos x="112" y="59"/>
                      </a:cxn>
                      <a:cxn ang="0">
                        <a:pos x="54" y="104"/>
                      </a:cxn>
                      <a:cxn ang="0">
                        <a:pos x="26" y="112"/>
                      </a:cxn>
                      <a:cxn ang="0">
                        <a:pos x="13" y="107"/>
                      </a:cxn>
                      <a:cxn ang="0">
                        <a:pos x="0" y="88"/>
                      </a:cxn>
                      <a:cxn ang="0">
                        <a:pos x="8" y="67"/>
                      </a:cxn>
                      <a:cxn ang="0">
                        <a:pos x="50" y="31"/>
                      </a:cxn>
                      <a:cxn ang="0">
                        <a:pos x="112" y="0"/>
                      </a:cxn>
                      <a:cxn ang="0">
                        <a:pos x="130" y="18"/>
                      </a:cxn>
                      <a:cxn ang="0">
                        <a:pos x="112" y="59"/>
                      </a:cxn>
                    </a:cxnLst>
                    <a:rect l="0" t="0" r="r" b="b"/>
                    <a:pathLst>
                      <a:path w="130" h="112">
                        <a:moveTo>
                          <a:pt x="112" y="59"/>
                        </a:moveTo>
                        <a:lnTo>
                          <a:pt x="54" y="104"/>
                        </a:lnTo>
                        <a:lnTo>
                          <a:pt x="26" y="112"/>
                        </a:lnTo>
                        <a:lnTo>
                          <a:pt x="13" y="107"/>
                        </a:lnTo>
                        <a:lnTo>
                          <a:pt x="0" y="88"/>
                        </a:lnTo>
                        <a:lnTo>
                          <a:pt x="8" y="67"/>
                        </a:lnTo>
                        <a:lnTo>
                          <a:pt x="50" y="31"/>
                        </a:lnTo>
                        <a:lnTo>
                          <a:pt x="112" y="0"/>
                        </a:lnTo>
                        <a:lnTo>
                          <a:pt x="130" y="18"/>
                        </a:lnTo>
                        <a:lnTo>
                          <a:pt x="112" y="59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8" name="Freeform 14">
                    <a:extLst>
                      <a:ext uri="{FF2B5EF4-FFF2-40B4-BE49-F238E27FC236}">
                        <a16:creationId xmlns:a16="http://schemas.microsoft.com/office/drawing/2014/main" id="{6619DEA8-B3B4-5F22-8A84-2614BEF02F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6" y="1941"/>
                    <a:ext cx="91" cy="134"/>
                  </a:xfrm>
                  <a:custGeom>
                    <a:avLst/>
                    <a:gdLst/>
                    <a:ahLst/>
                    <a:cxnLst>
                      <a:cxn ang="0">
                        <a:pos x="71" y="87"/>
                      </a:cxn>
                      <a:cxn ang="0">
                        <a:pos x="66" y="133"/>
                      </a:cxn>
                      <a:cxn ang="0">
                        <a:pos x="35" y="128"/>
                      </a:cxn>
                      <a:cxn ang="0">
                        <a:pos x="13" y="92"/>
                      </a:cxn>
                      <a:cxn ang="0">
                        <a:pos x="0" y="41"/>
                      </a:cxn>
                      <a:cxn ang="0">
                        <a:pos x="0" y="8"/>
                      </a:cxn>
                      <a:cxn ang="0">
                        <a:pos x="18" y="0"/>
                      </a:cxn>
                      <a:cxn ang="0">
                        <a:pos x="54" y="46"/>
                      </a:cxn>
                      <a:cxn ang="0">
                        <a:pos x="71" y="87"/>
                      </a:cxn>
                    </a:cxnLst>
                    <a:rect l="0" t="0" r="r" b="b"/>
                    <a:pathLst>
                      <a:path w="71" h="133">
                        <a:moveTo>
                          <a:pt x="71" y="87"/>
                        </a:moveTo>
                        <a:lnTo>
                          <a:pt x="66" y="133"/>
                        </a:lnTo>
                        <a:lnTo>
                          <a:pt x="35" y="128"/>
                        </a:lnTo>
                        <a:lnTo>
                          <a:pt x="13" y="92"/>
                        </a:lnTo>
                        <a:lnTo>
                          <a:pt x="0" y="41"/>
                        </a:lnTo>
                        <a:lnTo>
                          <a:pt x="0" y="8"/>
                        </a:lnTo>
                        <a:lnTo>
                          <a:pt x="18" y="0"/>
                        </a:lnTo>
                        <a:lnTo>
                          <a:pt x="54" y="46"/>
                        </a:lnTo>
                        <a:lnTo>
                          <a:pt x="71" y="8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49" name="Freeform 15">
                    <a:extLst>
                      <a:ext uri="{FF2B5EF4-FFF2-40B4-BE49-F238E27FC236}">
                        <a16:creationId xmlns:a16="http://schemas.microsoft.com/office/drawing/2014/main" id="{973FE2DD-508C-870C-12B1-B5E5DF0E8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31" y="1944"/>
                    <a:ext cx="86" cy="172"/>
                  </a:xfrm>
                  <a:custGeom>
                    <a:avLst/>
                    <a:gdLst/>
                    <a:ahLst/>
                    <a:cxnLst>
                      <a:cxn ang="0">
                        <a:pos x="58" y="5"/>
                      </a:cxn>
                      <a:cxn ang="0">
                        <a:pos x="68" y="95"/>
                      </a:cxn>
                      <a:cxn ang="0">
                        <a:pos x="43" y="151"/>
                      </a:cxn>
                      <a:cxn ang="0">
                        <a:pos x="34" y="171"/>
                      </a:cxn>
                      <a:cxn ang="0">
                        <a:pos x="6" y="163"/>
                      </a:cxn>
                      <a:cxn ang="0">
                        <a:pos x="0" y="107"/>
                      </a:cxn>
                      <a:cxn ang="0">
                        <a:pos x="13" y="32"/>
                      </a:cxn>
                      <a:cxn ang="0">
                        <a:pos x="31" y="0"/>
                      </a:cxn>
                      <a:cxn ang="0">
                        <a:pos x="43" y="5"/>
                      </a:cxn>
                      <a:cxn ang="0">
                        <a:pos x="58" y="5"/>
                      </a:cxn>
                    </a:cxnLst>
                    <a:rect l="0" t="0" r="r" b="b"/>
                    <a:pathLst>
                      <a:path w="68" h="171">
                        <a:moveTo>
                          <a:pt x="58" y="5"/>
                        </a:moveTo>
                        <a:lnTo>
                          <a:pt x="68" y="95"/>
                        </a:lnTo>
                        <a:lnTo>
                          <a:pt x="43" y="151"/>
                        </a:lnTo>
                        <a:lnTo>
                          <a:pt x="34" y="171"/>
                        </a:lnTo>
                        <a:lnTo>
                          <a:pt x="6" y="163"/>
                        </a:lnTo>
                        <a:lnTo>
                          <a:pt x="0" y="107"/>
                        </a:lnTo>
                        <a:lnTo>
                          <a:pt x="13" y="32"/>
                        </a:lnTo>
                        <a:lnTo>
                          <a:pt x="31" y="0"/>
                        </a:lnTo>
                        <a:lnTo>
                          <a:pt x="43" y="5"/>
                        </a:lnTo>
                        <a:lnTo>
                          <a:pt x="58" y="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0" name="Freeform 16">
                    <a:extLst>
                      <a:ext uri="{FF2B5EF4-FFF2-40B4-BE49-F238E27FC236}">
                        <a16:creationId xmlns:a16="http://schemas.microsoft.com/office/drawing/2014/main" id="{E3A1C9A5-2FCA-C15A-B769-913DF8C66B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36" y="1967"/>
                    <a:ext cx="148" cy="78"/>
                  </a:xfrm>
                  <a:custGeom>
                    <a:avLst/>
                    <a:gdLst/>
                    <a:ahLst/>
                    <a:cxnLst>
                      <a:cxn ang="0">
                        <a:pos x="98" y="23"/>
                      </a:cxn>
                      <a:cxn ang="0">
                        <a:pos x="116" y="42"/>
                      </a:cxn>
                      <a:cxn ang="0">
                        <a:pos x="98" y="77"/>
                      </a:cxn>
                      <a:cxn ang="0">
                        <a:pos x="63" y="72"/>
                      </a:cxn>
                      <a:cxn ang="0">
                        <a:pos x="18" y="48"/>
                      </a:cxn>
                      <a:cxn ang="0">
                        <a:pos x="5" y="27"/>
                      </a:cxn>
                      <a:cxn ang="0">
                        <a:pos x="0" y="21"/>
                      </a:cxn>
                      <a:cxn ang="0">
                        <a:pos x="0" y="8"/>
                      </a:cxn>
                      <a:cxn ang="0">
                        <a:pos x="26" y="0"/>
                      </a:cxn>
                      <a:cxn ang="0">
                        <a:pos x="76" y="9"/>
                      </a:cxn>
                      <a:cxn ang="0">
                        <a:pos x="98" y="23"/>
                      </a:cxn>
                    </a:cxnLst>
                    <a:rect l="0" t="0" r="r" b="b"/>
                    <a:pathLst>
                      <a:path w="116" h="77">
                        <a:moveTo>
                          <a:pt x="98" y="23"/>
                        </a:moveTo>
                        <a:lnTo>
                          <a:pt x="116" y="42"/>
                        </a:lnTo>
                        <a:lnTo>
                          <a:pt x="98" y="77"/>
                        </a:lnTo>
                        <a:lnTo>
                          <a:pt x="63" y="72"/>
                        </a:lnTo>
                        <a:lnTo>
                          <a:pt x="18" y="48"/>
                        </a:lnTo>
                        <a:lnTo>
                          <a:pt x="5" y="27"/>
                        </a:lnTo>
                        <a:lnTo>
                          <a:pt x="0" y="21"/>
                        </a:lnTo>
                        <a:lnTo>
                          <a:pt x="0" y="8"/>
                        </a:lnTo>
                        <a:lnTo>
                          <a:pt x="26" y="0"/>
                        </a:lnTo>
                        <a:lnTo>
                          <a:pt x="76" y="9"/>
                        </a:lnTo>
                        <a:lnTo>
                          <a:pt x="98" y="23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1" name="Freeform 17">
                    <a:extLst>
                      <a:ext uri="{FF2B5EF4-FFF2-40B4-BE49-F238E27FC236}">
                        <a16:creationId xmlns:a16="http://schemas.microsoft.com/office/drawing/2014/main" id="{66D4075A-7CF4-4EFB-B2AC-6FD6881BED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7" y="2001"/>
                    <a:ext cx="138" cy="65"/>
                  </a:xfrm>
                  <a:custGeom>
                    <a:avLst/>
                    <a:gdLst/>
                    <a:ahLst/>
                    <a:cxnLst>
                      <a:cxn ang="0">
                        <a:pos x="108" y="15"/>
                      </a:cxn>
                      <a:cxn ang="0">
                        <a:pos x="108" y="29"/>
                      </a:cxn>
                      <a:cxn ang="0">
                        <a:pos x="67" y="61"/>
                      </a:cxn>
                      <a:cxn ang="0">
                        <a:pos x="18" y="64"/>
                      </a:cxn>
                      <a:cxn ang="0">
                        <a:pos x="5" y="64"/>
                      </a:cxn>
                      <a:cxn ang="0">
                        <a:pos x="0" y="19"/>
                      </a:cxn>
                      <a:cxn ang="0">
                        <a:pos x="22" y="0"/>
                      </a:cxn>
                      <a:cxn ang="0">
                        <a:pos x="95" y="7"/>
                      </a:cxn>
                      <a:cxn ang="0">
                        <a:pos x="108" y="15"/>
                      </a:cxn>
                    </a:cxnLst>
                    <a:rect l="0" t="0" r="r" b="b"/>
                    <a:pathLst>
                      <a:path w="108" h="64">
                        <a:moveTo>
                          <a:pt x="108" y="15"/>
                        </a:moveTo>
                        <a:lnTo>
                          <a:pt x="108" y="29"/>
                        </a:lnTo>
                        <a:lnTo>
                          <a:pt x="67" y="61"/>
                        </a:lnTo>
                        <a:lnTo>
                          <a:pt x="18" y="64"/>
                        </a:lnTo>
                        <a:lnTo>
                          <a:pt x="5" y="64"/>
                        </a:lnTo>
                        <a:lnTo>
                          <a:pt x="0" y="19"/>
                        </a:lnTo>
                        <a:lnTo>
                          <a:pt x="22" y="0"/>
                        </a:lnTo>
                        <a:lnTo>
                          <a:pt x="95" y="7"/>
                        </a:lnTo>
                        <a:lnTo>
                          <a:pt x="108" y="1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2" name="Freeform 18">
                    <a:extLst>
                      <a:ext uri="{FF2B5EF4-FFF2-40B4-BE49-F238E27FC236}">
                        <a16:creationId xmlns:a16="http://schemas.microsoft.com/office/drawing/2014/main" id="{62145E8C-1F4A-102A-F7F2-B64937B6B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4" y="2009"/>
                    <a:ext cx="113" cy="74"/>
                  </a:xfrm>
                  <a:custGeom>
                    <a:avLst/>
                    <a:gdLst/>
                    <a:ahLst/>
                    <a:cxnLst>
                      <a:cxn ang="0">
                        <a:pos x="89" y="28"/>
                      </a:cxn>
                      <a:cxn ang="0">
                        <a:pos x="76" y="55"/>
                      </a:cxn>
                      <a:cxn ang="0">
                        <a:pos x="44" y="73"/>
                      </a:cxn>
                      <a:cxn ang="0">
                        <a:pos x="14" y="64"/>
                      </a:cxn>
                      <a:cxn ang="0">
                        <a:pos x="9" y="64"/>
                      </a:cxn>
                      <a:cxn ang="0">
                        <a:pos x="0" y="54"/>
                      </a:cxn>
                      <a:cxn ang="0">
                        <a:pos x="5" y="23"/>
                      </a:cxn>
                      <a:cxn ang="0">
                        <a:pos x="31" y="0"/>
                      </a:cxn>
                      <a:cxn ang="0">
                        <a:pos x="76" y="5"/>
                      </a:cxn>
                      <a:cxn ang="0">
                        <a:pos x="89" y="28"/>
                      </a:cxn>
                    </a:cxnLst>
                    <a:rect l="0" t="0" r="r" b="b"/>
                    <a:pathLst>
                      <a:path w="89" h="73">
                        <a:moveTo>
                          <a:pt x="89" y="28"/>
                        </a:moveTo>
                        <a:lnTo>
                          <a:pt x="76" y="55"/>
                        </a:lnTo>
                        <a:lnTo>
                          <a:pt x="44" y="73"/>
                        </a:lnTo>
                        <a:lnTo>
                          <a:pt x="14" y="64"/>
                        </a:lnTo>
                        <a:lnTo>
                          <a:pt x="9" y="64"/>
                        </a:lnTo>
                        <a:lnTo>
                          <a:pt x="0" y="54"/>
                        </a:lnTo>
                        <a:lnTo>
                          <a:pt x="5" y="23"/>
                        </a:lnTo>
                        <a:lnTo>
                          <a:pt x="31" y="0"/>
                        </a:lnTo>
                        <a:lnTo>
                          <a:pt x="76" y="5"/>
                        </a:lnTo>
                        <a:lnTo>
                          <a:pt x="89" y="28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3" name="Freeform 19">
                    <a:extLst>
                      <a:ext uri="{FF2B5EF4-FFF2-40B4-BE49-F238E27FC236}">
                        <a16:creationId xmlns:a16="http://schemas.microsoft.com/office/drawing/2014/main" id="{565C6BCF-5CEC-0814-9E0B-6181BB549D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59" y="2064"/>
                    <a:ext cx="136" cy="85"/>
                  </a:xfrm>
                  <a:custGeom>
                    <a:avLst/>
                    <a:gdLst/>
                    <a:ahLst/>
                    <a:cxnLst>
                      <a:cxn ang="0">
                        <a:pos x="107" y="28"/>
                      </a:cxn>
                      <a:cxn ang="0">
                        <a:pos x="62" y="68"/>
                      </a:cxn>
                      <a:cxn ang="0">
                        <a:pos x="13" y="85"/>
                      </a:cxn>
                      <a:cxn ang="0">
                        <a:pos x="0" y="85"/>
                      </a:cxn>
                      <a:cxn ang="0">
                        <a:pos x="0" y="63"/>
                      </a:cxn>
                      <a:cxn ang="0">
                        <a:pos x="62" y="9"/>
                      </a:cxn>
                      <a:cxn ang="0">
                        <a:pos x="84" y="0"/>
                      </a:cxn>
                      <a:cxn ang="0">
                        <a:pos x="88" y="10"/>
                      </a:cxn>
                      <a:cxn ang="0">
                        <a:pos x="107" y="28"/>
                      </a:cxn>
                    </a:cxnLst>
                    <a:rect l="0" t="0" r="r" b="b"/>
                    <a:pathLst>
                      <a:path w="107" h="85">
                        <a:moveTo>
                          <a:pt x="107" y="28"/>
                        </a:moveTo>
                        <a:lnTo>
                          <a:pt x="62" y="68"/>
                        </a:lnTo>
                        <a:lnTo>
                          <a:pt x="13" y="85"/>
                        </a:lnTo>
                        <a:lnTo>
                          <a:pt x="0" y="85"/>
                        </a:lnTo>
                        <a:lnTo>
                          <a:pt x="0" y="63"/>
                        </a:lnTo>
                        <a:lnTo>
                          <a:pt x="62" y="9"/>
                        </a:lnTo>
                        <a:lnTo>
                          <a:pt x="84" y="0"/>
                        </a:lnTo>
                        <a:lnTo>
                          <a:pt x="88" y="10"/>
                        </a:lnTo>
                        <a:lnTo>
                          <a:pt x="107" y="2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4" name="Freeform 20">
                    <a:extLst>
                      <a:ext uri="{FF2B5EF4-FFF2-40B4-BE49-F238E27FC236}">
                        <a16:creationId xmlns:a16="http://schemas.microsoft.com/office/drawing/2014/main" id="{3E3EF5D1-DF2A-0C4B-1A4D-FBF7CA8A2A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70" y="2079"/>
                    <a:ext cx="84" cy="104"/>
                  </a:xfrm>
                  <a:custGeom>
                    <a:avLst/>
                    <a:gdLst/>
                    <a:ahLst/>
                    <a:cxnLst>
                      <a:cxn ang="0">
                        <a:pos x="66" y="91"/>
                      </a:cxn>
                      <a:cxn ang="0">
                        <a:pos x="53" y="104"/>
                      </a:cxn>
                      <a:cxn ang="0">
                        <a:pos x="17" y="67"/>
                      </a:cxn>
                      <a:cxn ang="0">
                        <a:pos x="0" y="22"/>
                      </a:cxn>
                      <a:cxn ang="0">
                        <a:pos x="0" y="13"/>
                      </a:cxn>
                      <a:cxn ang="0">
                        <a:pos x="17" y="0"/>
                      </a:cxn>
                      <a:cxn ang="0">
                        <a:pos x="53" y="45"/>
                      </a:cxn>
                      <a:cxn ang="0">
                        <a:pos x="66" y="91"/>
                      </a:cxn>
                    </a:cxnLst>
                    <a:rect l="0" t="0" r="r" b="b"/>
                    <a:pathLst>
                      <a:path w="66" h="104">
                        <a:moveTo>
                          <a:pt x="66" y="91"/>
                        </a:moveTo>
                        <a:lnTo>
                          <a:pt x="53" y="104"/>
                        </a:lnTo>
                        <a:lnTo>
                          <a:pt x="17" y="67"/>
                        </a:lnTo>
                        <a:lnTo>
                          <a:pt x="0" y="22"/>
                        </a:lnTo>
                        <a:lnTo>
                          <a:pt x="0" y="13"/>
                        </a:lnTo>
                        <a:lnTo>
                          <a:pt x="17" y="0"/>
                        </a:lnTo>
                        <a:lnTo>
                          <a:pt x="53" y="45"/>
                        </a:lnTo>
                        <a:lnTo>
                          <a:pt x="66" y="91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5" name="Freeform 21">
                    <a:extLst>
                      <a:ext uri="{FF2B5EF4-FFF2-40B4-BE49-F238E27FC236}">
                        <a16:creationId xmlns:a16="http://schemas.microsoft.com/office/drawing/2014/main" id="{64397192-B77A-BC5E-4A5F-4C3AA27B9D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1" y="2096"/>
                    <a:ext cx="85" cy="135"/>
                  </a:xfrm>
                  <a:custGeom>
                    <a:avLst/>
                    <a:gdLst/>
                    <a:ahLst/>
                    <a:cxnLst>
                      <a:cxn ang="0">
                        <a:pos x="62" y="59"/>
                      </a:cxn>
                      <a:cxn ang="0">
                        <a:pos x="27" y="127"/>
                      </a:cxn>
                      <a:cxn ang="0">
                        <a:pos x="18" y="135"/>
                      </a:cxn>
                      <a:cxn ang="0">
                        <a:pos x="0" y="130"/>
                      </a:cxn>
                      <a:cxn ang="0">
                        <a:pos x="0" y="67"/>
                      </a:cxn>
                      <a:cxn ang="0">
                        <a:pos x="45" y="0"/>
                      </a:cxn>
                      <a:cxn ang="0">
                        <a:pos x="67" y="5"/>
                      </a:cxn>
                      <a:cxn ang="0">
                        <a:pos x="62" y="59"/>
                      </a:cxn>
                    </a:cxnLst>
                    <a:rect l="0" t="0" r="r" b="b"/>
                    <a:pathLst>
                      <a:path w="67" h="135">
                        <a:moveTo>
                          <a:pt x="62" y="59"/>
                        </a:moveTo>
                        <a:lnTo>
                          <a:pt x="27" y="127"/>
                        </a:lnTo>
                        <a:lnTo>
                          <a:pt x="18" y="135"/>
                        </a:lnTo>
                        <a:lnTo>
                          <a:pt x="0" y="130"/>
                        </a:lnTo>
                        <a:lnTo>
                          <a:pt x="0" y="67"/>
                        </a:lnTo>
                        <a:lnTo>
                          <a:pt x="45" y="0"/>
                        </a:lnTo>
                        <a:lnTo>
                          <a:pt x="67" y="5"/>
                        </a:lnTo>
                        <a:lnTo>
                          <a:pt x="62" y="59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6" name="Freeform 22">
                    <a:extLst>
                      <a:ext uri="{FF2B5EF4-FFF2-40B4-BE49-F238E27FC236}">
                        <a16:creationId xmlns:a16="http://schemas.microsoft.com/office/drawing/2014/main" id="{B2B1EEF7-4FCE-976E-E2B0-1F76776BE4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3" y="2177"/>
                    <a:ext cx="356" cy="339"/>
                  </a:xfrm>
                  <a:custGeom>
                    <a:avLst/>
                    <a:gdLst/>
                    <a:ahLst/>
                    <a:cxnLst>
                      <a:cxn ang="0">
                        <a:pos x="204" y="19"/>
                      </a:cxn>
                      <a:cxn ang="0">
                        <a:pos x="199" y="105"/>
                      </a:cxn>
                      <a:cxn ang="0">
                        <a:pos x="195" y="110"/>
                      </a:cxn>
                      <a:cxn ang="0">
                        <a:pos x="213" y="110"/>
                      </a:cxn>
                      <a:cxn ang="0">
                        <a:pos x="231" y="101"/>
                      </a:cxn>
                      <a:cxn ang="0">
                        <a:pos x="266" y="106"/>
                      </a:cxn>
                      <a:cxn ang="0">
                        <a:pos x="279" y="120"/>
                      </a:cxn>
                      <a:cxn ang="0">
                        <a:pos x="279" y="139"/>
                      </a:cxn>
                      <a:cxn ang="0">
                        <a:pos x="244" y="165"/>
                      </a:cxn>
                      <a:cxn ang="0">
                        <a:pos x="231" y="170"/>
                      </a:cxn>
                      <a:cxn ang="0">
                        <a:pos x="223" y="169"/>
                      </a:cxn>
                      <a:cxn ang="0">
                        <a:pos x="218" y="173"/>
                      </a:cxn>
                      <a:cxn ang="0">
                        <a:pos x="249" y="197"/>
                      </a:cxn>
                      <a:cxn ang="0">
                        <a:pos x="270" y="234"/>
                      </a:cxn>
                      <a:cxn ang="0">
                        <a:pos x="270" y="257"/>
                      </a:cxn>
                      <a:cxn ang="0">
                        <a:pos x="258" y="271"/>
                      </a:cxn>
                      <a:cxn ang="0">
                        <a:pos x="223" y="265"/>
                      </a:cxn>
                      <a:cxn ang="0">
                        <a:pos x="182" y="242"/>
                      </a:cxn>
                      <a:cxn ang="0">
                        <a:pos x="182" y="315"/>
                      </a:cxn>
                      <a:cxn ang="0">
                        <a:pos x="169" y="337"/>
                      </a:cxn>
                      <a:cxn ang="0">
                        <a:pos x="151" y="337"/>
                      </a:cxn>
                      <a:cxn ang="0">
                        <a:pos x="129" y="309"/>
                      </a:cxn>
                      <a:cxn ang="0">
                        <a:pos x="120" y="272"/>
                      </a:cxn>
                      <a:cxn ang="0">
                        <a:pos x="120" y="269"/>
                      </a:cxn>
                      <a:cxn ang="0">
                        <a:pos x="116" y="263"/>
                      </a:cxn>
                      <a:cxn ang="0">
                        <a:pos x="98" y="290"/>
                      </a:cxn>
                      <a:cxn ang="0">
                        <a:pos x="71" y="313"/>
                      </a:cxn>
                      <a:cxn ang="0">
                        <a:pos x="36" y="308"/>
                      </a:cxn>
                      <a:cxn ang="0">
                        <a:pos x="27" y="293"/>
                      </a:cxn>
                      <a:cxn ang="0">
                        <a:pos x="31" y="258"/>
                      </a:cxn>
                      <a:cxn ang="0">
                        <a:pos x="57" y="222"/>
                      </a:cxn>
                      <a:cxn ang="0">
                        <a:pos x="75" y="204"/>
                      </a:cxn>
                      <a:cxn ang="0">
                        <a:pos x="17" y="189"/>
                      </a:cxn>
                      <a:cxn ang="0">
                        <a:pos x="0" y="162"/>
                      </a:cxn>
                      <a:cxn ang="0">
                        <a:pos x="9" y="143"/>
                      </a:cxn>
                      <a:cxn ang="0">
                        <a:pos x="36" y="135"/>
                      </a:cxn>
                      <a:cxn ang="0">
                        <a:pos x="47" y="139"/>
                      </a:cxn>
                      <a:cxn ang="0">
                        <a:pos x="75" y="140"/>
                      </a:cxn>
                      <a:cxn ang="0">
                        <a:pos x="79" y="136"/>
                      </a:cxn>
                      <a:cxn ang="0">
                        <a:pos x="62" y="99"/>
                      </a:cxn>
                      <a:cxn ang="0">
                        <a:pos x="66" y="72"/>
                      </a:cxn>
                      <a:cxn ang="0">
                        <a:pos x="79" y="58"/>
                      </a:cxn>
                      <a:cxn ang="0">
                        <a:pos x="111" y="72"/>
                      </a:cxn>
                      <a:cxn ang="0">
                        <a:pos x="124" y="86"/>
                      </a:cxn>
                      <a:cxn ang="0">
                        <a:pos x="142" y="32"/>
                      </a:cxn>
                      <a:cxn ang="0">
                        <a:pos x="164" y="0"/>
                      </a:cxn>
                      <a:cxn ang="0">
                        <a:pos x="191" y="6"/>
                      </a:cxn>
                      <a:cxn ang="0">
                        <a:pos x="204" y="19"/>
                      </a:cxn>
                    </a:cxnLst>
                    <a:rect l="0" t="0" r="r" b="b"/>
                    <a:pathLst>
                      <a:path w="279" h="337">
                        <a:moveTo>
                          <a:pt x="204" y="19"/>
                        </a:moveTo>
                        <a:lnTo>
                          <a:pt x="199" y="105"/>
                        </a:lnTo>
                        <a:lnTo>
                          <a:pt x="195" y="110"/>
                        </a:lnTo>
                        <a:lnTo>
                          <a:pt x="213" y="110"/>
                        </a:lnTo>
                        <a:lnTo>
                          <a:pt x="231" y="101"/>
                        </a:lnTo>
                        <a:lnTo>
                          <a:pt x="266" y="106"/>
                        </a:lnTo>
                        <a:lnTo>
                          <a:pt x="279" y="120"/>
                        </a:lnTo>
                        <a:lnTo>
                          <a:pt x="279" y="139"/>
                        </a:lnTo>
                        <a:lnTo>
                          <a:pt x="244" y="165"/>
                        </a:lnTo>
                        <a:lnTo>
                          <a:pt x="231" y="170"/>
                        </a:lnTo>
                        <a:lnTo>
                          <a:pt x="223" y="169"/>
                        </a:lnTo>
                        <a:lnTo>
                          <a:pt x="218" y="173"/>
                        </a:lnTo>
                        <a:lnTo>
                          <a:pt x="249" y="197"/>
                        </a:lnTo>
                        <a:lnTo>
                          <a:pt x="270" y="234"/>
                        </a:lnTo>
                        <a:lnTo>
                          <a:pt x="270" y="257"/>
                        </a:lnTo>
                        <a:lnTo>
                          <a:pt x="258" y="271"/>
                        </a:lnTo>
                        <a:lnTo>
                          <a:pt x="223" y="265"/>
                        </a:lnTo>
                        <a:lnTo>
                          <a:pt x="182" y="242"/>
                        </a:lnTo>
                        <a:lnTo>
                          <a:pt x="182" y="315"/>
                        </a:lnTo>
                        <a:lnTo>
                          <a:pt x="169" y="337"/>
                        </a:lnTo>
                        <a:lnTo>
                          <a:pt x="151" y="337"/>
                        </a:lnTo>
                        <a:lnTo>
                          <a:pt x="129" y="309"/>
                        </a:lnTo>
                        <a:lnTo>
                          <a:pt x="120" y="272"/>
                        </a:lnTo>
                        <a:lnTo>
                          <a:pt x="120" y="269"/>
                        </a:lnTo>
                        <a:lnTo>
                          <a:pt x="116" y="263"/>
                        </a:lnTo>
                        <a:lnTo>
                          <a:pt x="98" y="290"/>
                        </a:lnTo>
                        <a:lnTo>
                          <a:pt x="71" y="313"/>
                        </a:lnTo>
                        <a:lnTo>
                          <a:pt x="36" y="308"/>
                        </a:lnTo>
                        <a:lnTo>
                          <a:pt x="27" y="293"/>
                        </a:lnTo>
                        <a:lnTo>
                          <a:pt x="31" y="258"/>
                        </a:lnTo>
                        <a:lnTo>
                          <a:pt x="57" y="222"/>
                        </a:lnTo>
                        <a:lnTo>
                          <a:pt x="75" y="204"/>
                        </a:lnTo>
                        <a:lnTo>
                          <a:pt x="17" y="189"/>
                        </a:lnTo>
                        <a:lnTo>
                          <a:pt x="0" y="162"/>
                        </a:lnTo>
                        <a:lnTo>
                          <a:pt x="9" y="143"/>
                        </a:lnTo>
                        <a:lnTo>
                          <a:pt x="36" y="135"/>
                        </a:lnTo>
                        <a:lnTo>
                          <a:pt x="47" y="139"/>
                        </a:lnTo>
                        <a:lnTo>
                          <a:pt x="75" y="140"/>
                        </a:lnTo>
                        <a:lnTo>
                          <a:pt x="79" y="136"/>
                        </a:lnTo>
                        <a:lnTo>
                          <a:pt x="62" y="99"/>
                        </a:lnTo>
                        <a:lnTo>
                          <a:pt x="66" y="72"/>
                        </a:lnTo>
                        <a:lnTo>
                          <a:pt x="79" y="58"/>
                        </a:lnTo>
                        <a:lnTo>
                          <a:pt x="111" y="72"/>
                        </a:lnTo>
                        <a:lnTo>
                          <a:pt x="124" y="86"/>
                        </a:lnTo>
                        <a:lnTo>
                          <a:pt x="142" y="32"/>
                        </a:lnTo>
                        <a:lnTo>
                          <a:pt x="164" y="0"/>
                        </a:lnTo>
                        <a:lnTo>
                          <a:pt x="191" y="6"/>
                        </a:lnTo>
                        <a:lnTo>
                          <a:pt x="204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7" name="Freeform 23">
                    <a:extLst>
                      <a:ext uri="{FF2B5EF4-FFF2-40B4-BE49-F238E27FC236}">
                        <a16:creationId xmlns:a16="http://schemas.microsoft.com/office/drawing/2014/main" id="{65434043-3F65-87E7-1B07-D75F18B66F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3" y="2186"/>
                    <a:ext cx="62" cy="119"/>
                  </a:xfrm>
                  <a:custGeom>
                    <a:avLst/>
                    <a:gdLst/>
                    <a:ahLst/>
                    <a:cxnLst>
                      <a:cxn ang="0">
                        <a:pos x="49" y="82"/>
                      </a:cxn>
                      <a:cxn ang="0">
                        <a:pos x="31" y="118"/>
                      </a:cxn>
                      <a:cxn ang="0">
                        <a:pos x="0" y="113"/>
                      </a:cxn>
                      <a:cxn ang="0">
                        <a:pos x="9" y="31"/>
                      </a:cxn>
                      <a:cxn ang="0">
                        <a:pos x="36" y="0"/>
                      </a:cxn>
                      <a:cxn ang="0">
                        <a:pos x="49" y="14"/>
                      </a:cxn>
                      <a:cxn ang="0">
                        <a:pos x="49" y="82"/>
                      </a:cxn>
                    </a:cxnLst>
                    <a:rect l="0" t="0" r="r" b="b"/>
                    <a:pathLst>
                      <a:path w="49" h="118">
                        <a:moveTo>
                          <a:pt x="49" y="82"/>
                        </a:moveTo>
                        <a:lnTo>
                          <a:pt x="31" y="118"/>
                        </a:lnTo>
                        <a:lnTo>
                          <a:pt x="0" y="113"/>
                        </a:lnTo>
                        <a:lnTo>
                          <a:pt x="9" y="31"/>
                        </a:lnTo>
                        <a:lnTo>
                          <a:pt x="36" y="0"/>
                        </a:lnTo>
                        <a:lnTo>
                          <a:pt x="49" y="14"/>
                        </a:lnTo>
                        <a:lnTo>
                          <a:pt x="49" y="82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8" name="Freeform 24">
                    <a:extLst>
                      <a:ext uri="{FF2B5EF4-FFF2-40B4-BE49-F238E27FC236}">
                        <a16:creationId xmlns:a16="http://schemas.microsoft.com/office/drawing/2014/main" id="{96022343-D13D-EEFA-4CB9-592011204C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8" y="2254"/>
                    <a:ext cx="63" cy="68"/>
                  </a:xfrm>
                  <a:custGeom>
                    <a:avLst/>
                    <a:gdLst/>
                    <a:ahLst/>
                    <a:cxnLst>
                      <a:cxn ang="0">
                        <a:pos x="50" y="37"/>
                      </a:cxn>
                      <a:cxn ang="0">
                        <a:pos x="50" y="55"/>
                      </a:cxn>
                      <a:cxn ang="0">
                        <a:pos x="36" y="68"/>
                      </a:cxn>
                      <a:cxn ang="0">
                        <a:pos x="4" y="37"/>
                      </a:cxn>
                      <a:cxn ang="0">
                        <a:pos x="0" y="13"/>
                      </a:cxn>
                      <a:cxn ang="0">
                        <a:pos x="9" y="0"/>
                      </a:cxn>
                      <a:cxn ang="0">
                        <a:pos x="19" y="0"/>
                      </a:cxn>
                      <a:cxn ang="0">
                        <a:pos x="50" y="37"/>
                      </a:cxn>
                    </a:cxnLst>
                    <a:rect l="0" t="0" r="r" b="b"/>
                    <a:pathLst>
                      <a:path w="50" h="68">
                        <a:moveTo>
                          <a:pt x="50" y="37"/>
                        </a:moveTo>
                        <a:lnTo>
                          <a:pt x="50" y="55"/>
                        </a:lnTo>
                        <a:lnTo>
                          <a:pt x="36" y="68"/>
                        </a:lnTo>
                        <a:lnTo>
                          <a:pt x="4" y="37"/>
                        </a:lnTo>
                        <a:lnTo>
                          <a:pt x="0" y="13"/>
                        </a:lnTo>
                        <a:lnTo>
                          <a:pt x="9" y="0"/>
                        </a:lnTo>
                        <a:lnTo>
                          <a:pt x="19" y="0"/>
                        </a:lnTo>
                        <a:lnTo>
                          <a:pt x="50" y="3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59" name="Freeform 25">
                    <a:extLst>
                      <a:ext uri="{FF2B5EF4-FFF2-40B4-BE49-F238E27FC236}">
                        <a16:creationId xmlns:a16="http://schemas.microsoft.com/office/drawing/2014/main" id="{06A63658-F032-7FC4-D328-4991D3697F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42" y="2293"/>
                    <a:ext cx="105" cy="50"/>
                  </a:xfrm>
                  <a:custGeom>
                    <a:avLst/>
                    <a:gdLst/>
                    <a:ahLst/>
                    <a:cxnLst>
                      <a:cxn ang="0">
                        <a:pos x="83" y="14"/>
                      </a:cxn>
                      <a:cxn ang="0">
                        <a:pos x="48" y="41"/>
                      </a:cxn>
                      <a:cxn ang="0">
                        <a:pos x="12" y="50"/>
                      </a:cxn>
                      <a:cxn ang="0">
                        <a:pos x="0" y="27"/>
                      </a:cxn>
                      <a:cxn ang="0">
                        <a:pos x="31" y="4"/>
                      </a:cxn>
                      <a:cxn ang="0">
                        <a:pos x="44" y="0"/>
                      </a:cxn>
                      <a:cxn ang="0">
                        <a:pos x="74" y="4"/>
                      </a:cxn>
                      <a:cxn ang="0">
                        <a:pos x="83" y="14"/>
                      </a:cxn>
                    </a:cxnLst>
                    <a:rect l="0" t="0" r="r" b="b"/>
                    <a:pathLst>
                      <a:path w="83" h="50">
                        <a:moveTo>
                          <a:pt x="83" y="14"/>
                        </a:moveTo>
                        <a:lnTo>
                          <a:pt x="48" y="41"/>
                        </a:lnTo>
                        <a:lnTo>
                          <a:pt x="12" y="50"/>
                        </a:lnTo>
                        <a:lnTo>
                          <a:pt x="0" y="27"/>
                        </a:lnTo>
                        <a:lnTo>
                          <a:pt x="31" y="4"/>
                        </a:lnTo>
                        <a:lnTo>
                          <a:pt x="44" y="0"/>
                        </a:lnTo>
                        <a:lnTo>
                          <a:pt x="74" y="4"/>
                        </a:lnTo>
                        <a:lnTo>
                          <a:pt x="83" y="1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0" name="Freeform 26">
                    <a:extLst>
                      <a:ext uri="{FF2B5EF4-FFF2-40B4-BE49-F238E27FC236}">
                        <a16:creationId xmlns:a16="http://schemas.microsoft.com/office/drawing/2014/main" id="{912200CF-765A-8C72-7355-44AF1C851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2319"/>
                    <a:ext cx="75" cy="58"/>
                  </a:xfrm>
                  <a:custGeom>
                    <a:avLst/>
                    <a:gdLst/>
                    <a:ahLst/>
                    <a:cxnLst>
                      <a:cxn ang="0">
                        <a:pos x="59" y="14"/>
                      </a:cxn>
                      <a:cxn ang="0">
                        <a:pos x="54" y="45"/>
                      </a:cxn>
                      <a:cxn ang="0">
                        <a:pos x="27" y="58"/>
                      </a:cxn>
                      <a:cxn ang="0">
                        <a:pos x="5" y="54"/>
                      </a:cxn>
                      <a:cxn ang="0">
                        <a:pos x="0" y="54"/>
                      </a:cxn>
                      <a:cxn ang="0">
                        <a:pos x="0" y="22"/>
                      </a:cxn>
                      <a:cxn ang="0">
                        <a:pos x="9" y="9"/>
                      </a:cxn>
                      <a:cxn ang="0">
                        <a:pos x="27" y="0"/>
                      </a:cxn>
                      <a:cxn ang="0">
                        <a:pos x="50" y="4"/>
                      </a:cxn>
                      <a:cxn ang="0">
                        <a:pos x="59" y="14"/>
                      </a:cxn>
                    </a:cxnLst>
                    <a:rect l="0" t="0" r="r" b="b"/>
                    <a:pathLst>
                      <a:path w="59" h="58">
                        <a:moveTo>
                          <a:pt x="59" y="14"/>
                        </a:moveTo>
                        <a:lnTo>
                          <a:pt x="54" y="45"/>
                        </a:lnTo>
                        <a:lnTo>
                          <a:pt x="27" y="58"/>
                        </a:lnTo>
                        <a:lnTo>
                          <a:pt x="5" y="54"/>
                        </a:lnTo>
                        <a:lnTo>
                          <a:pt x="0" y="54"/>
                        </a:lnTo>
                        <a:lnTo>
                          <a:pt x="0" y="22"/>
                        </a:lnTo>
                        <a:lnTo>
                          <a:pt x="9" y="9"/>
                        </a:lnTo>
                        <a:lnTo>
                          <a:pt x="27" y="0"/>
                        </a:lnTo>
                        <a:lnTo>
                          <a:pt x="50" y="4"/>
                        </a:lnTo>
                        <a:lnTo>
                          <a:pt x="59" y="14"/>
                        </a:lnTo>
                        <a:close/>
                      </a:path>
                    </a:pathLst>
                  </a:cu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1" name="Freeform 27">
                    <a:extLst>
                      <a:ext uri="{FF2B5EF4-FFF2-40B4-BE49-F238E27FC236}">
                        <a16:creationId xmlns:a16="http://schemas.microsoft.com/office/drawing/2014/main" id="{2CB49BC5-8A3B-F69C-8178-890E5E80B1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20" y="2327"/>
                    <a:ext cx="113" cy="45"/>
                  </a:xfrm>
                  <a:custGeom>
                    <a:avLst/>
                    <a:gdLst/>
                    <a:ahLst/>
                    <a:cxnLst>
                      <a:cxn ang="0">
                        <a:pos x="89" y="14"/>
                      </a:cxn>
                      <a:cxn ang="0">
                        <a:pos x="85" y="45"/>
                      </a:cxn>
                      <a:cxn ang="0">
                        <a:pos x="14" y="31"/>
                      </a:cxn>
                      <a:cxn ang="0">
                        <a:pos x="0" y="17"/>
                      </a:cxn>
                      <a:cxn ang="0">
                        <a:pos x="0" y="8"/>
                      </a:cxn>
                      <a:cxn ang="0">
                        <a:pos x="14" y="0"/>
                      </a:cxn>
                      <a:cxn ang="0">
                        <a:pos x="71" y="5"/>
                      </a:cxn>
                      <a:cxn ang="0">
                        <a:pos x="89" y="14"/>
                      </a:cxn>
                    </a:cxnLst>
                    <a:rect l="0" t="0" r="r" b="b"/>
                    <a:pathLst>
                      <a:path w="89" h="45">
                        <a:moveTo>
                          <a:pt x="89" y="14"/>
                        </a:moveTo>
                        <a:lnTo>
                          <a:pt x="85" y="45"/>
                        </a:lnTo>
                        <a:lnTo>
                          <a:pt x="14" y="31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14" y="0"/>
                        </a:lnTo>
                        <a:lnTo>
                          <a:pt x="71" y="5"/>
                        </a:lnTo>
                        <a:lnTo>
                          <a:pt x="89" y="1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2" name="Freeform 28">
                    <a:extLst>
                      <a:ext uri="{FF2B5EF4-FFF2-40B4-BE49-F238E27FC236}">
                        <a16:creationId xmlns:a16="http://schemas.microsoft.com/office/drawing/2014/main" id="{2B12CA4D-5A93-D134-B082-3FE45EEFF1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5" y="2365"/>
                    <a:ext cx="106" cy="70"/>
                  </a:xfrm>
                  <a:custGeom>
                    <a:avLst/>
                    <a:gdLst/>
                    <a:ahLst/>
                    <a:cxnLst>
                      <a:cxn ang="0">
                        <a:pos x="83" y="47"/>
                      </a:cxn>
                      <a:cxn ang="0">
                        <a:pos x="78" y="69"/>
                      </a:cxn>
                      <a:cxn ang="0">
                        <a:pos x="49" y="64"/>
                      </a:cxn>
                      <a:cxn ang="0">
                        <a:pos x="22" y="46"/>
                      </a:cxn>
                      <a:cxn ang="0">
                        <a:pos x="0" y="18"/>
                      </a:cxn>
                      <a:cxn ang="0">
                        <a:pos x="17" y="0"/>
                      </a:cxn>
                      <a:cxn ang="0">
                        <a:pos x="53" y="10"/>
                      </a:cxn>
                      <a:cxn ang="0">
                        <a:pos x="83" y="47"/>
                      </a:cxn>
                    </a:cxnLst>
                    <a:rect l="0" t="0" r="r" b="b"/>
                    <a:pathLst>
                      <a:path w="83" h="69">
                        <a:moveTo>
                          <a:pt x="83" y="47"/>
                        </a:moveTo>
                        <a:lnTo>
                          <a:pt x="78" y="69"/>
                        </a:lnTo>
                        <a:lnTo>
                          <a:pt x="49" y="64"/>
                        </a:lnTo>
                        <a:lnTo>
                          <a:pt x="22" y="46"/>
                        </a:lnTo>
                        <a:lnTo>
                          <a:pt x="0" y="18"/>
                        </a:lnTo>
                        <a:lnTo>
                          <a:pt x="17" y="0"/>
                        </a:lnTo>
                        <a:lnTo>
                          <a:pt x="53" y="10"/>
                        </a:lnTo>
                        <a:lnTo>
                          <a:pt x="83" y="4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3" name="Freeform 29">
                    <a:extLst>
                      <a:ext uri="{FF2B5EF4-FFF2-40B4-BE49-F238E27FC236}">
                        <a16:creationId xmlns:a16="http://schemas.microsoft.com/office/drawing/2014/main" id="{50DCB449-C88F-89E5-3E6A-C521B63308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4" y="2377"/>
                    <a:ext cx="101" cy="101"/>
                  </a:xfrm>
                  <a:custGeom>
                    <a:avLst/>
                    <a:gdLst/>
                    <a:ahLst/>
                    <a:cxnLst>
                      <a:cxn ang="0">
                        <a:pos x="62" y="69"/>
                      </a:cxn>
                      <a:cxn ang="0">
                        <a:pos x="22" y="100"/>
                      </a:cxn>
                      <a:cxn ang="0">
                        <a:pos x="0" y="94"/>
                      </a:cxn>
                      <a:cxn ang="0">
                        <a:pos x="5" y="63"/>
                      </a:cxn>
                      <a:cxn ang="0">
                        <a:pos x="31" y="27"/>
                      </a:cxn>
                      <a:cxn ang="0">
                        <a:pos x="67" y="0"/>
                      </a:cxn>
                      <a:cxn ang="0">
                        <a:pos x="79" y="19"/>
                      </a:cxn>
                      <a:cxn ang="0">
                        <a:pos x="62" y="69"/>
                      </a:cxn>
                    </a:cxnLst>
                    <a:rect l="0" t="0" r="r" b="b"/>
                    <a:pathLst>
                      <a:path w="79" h="100">
                        <a:moveTo>
                          <a:pt x="62" y="69"/>
                        </a:moveTo>
                        <a:lnTo>
                          <a:pt x="22" y="100"/>
                        </a:lnTo>
                        <a:lnTo>
                          <a:pt x="0" y="94"/>
                        </a:lnTo>
                        <a:lnTo>
                          <a:pt x="5" y="63"/>
                        </a:lnTo>
                        <a:lnTo>
                          <a:pt x="31" y="27"/>
                        </a:lnTo>
                        <a:lnTo>
                          <a:pt x="67" y="0"/>
                        </a:lnTo>
                        <a:lnTo>
                          <a:pt x="79" y="19"/>
                        </a:lnTo>
                        <a:lnTo>
                          <a:pt x="62" y="69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4" name="Freeform 30">
                    <a:extLst>
                      <a:ext uri="{FF2B5EF4-FFF2-40B4-BE49-F238E27FC236}">
                        <a16:creationId xmlns:a16="http://schemas.microsoft.com/office/drawing/2014/main" id="{65C7D2E5-9EF9-269A-7957-A8F63D81FE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2391"/>
                    <a:ext cx="52" cy="112"/>
                  </a:xfrm>
                  <a:custGeom>
                    <a:avLst/>
                    <a:gdLst/>
                    <a:ahLst/>
                    <a:cxnLst>
                      <a:cxn ang="0">
                        <a:pos x="37" y="105"/>
                      </a:cxn>
                      <a:cxn ang="0">
                        <a:pos x="32" y="111"/>
                      </a:cxn>
                      <a:cxn ang="0">
                        <a:pos x="23" y="111"/>
                      </a:cxn>
                      <a:cxn ang="0">
                        <a:pos x="4" y="83"/>
                      </a:cxn>
                      <a:cxn ang="0">
                        <a:pos x="0" y="23"/>
                      </a:cxn>
                      <a:cxn ang="0">
                        <a:pos x="0" y="9"/>
                      </a:cxn>
                      <a:cxn ang="0">
                        <a:pos x="28" y="0"/>
                      </a:cxn>
                      <a:cxn ang="0">
                        <a:pos x="41" y="65"/>
                      </a:cxn>
                      <a:cxn ang="0">
                        <a:pos x="37" y="105"/>
                      </a:cxn>
                    </a:cxnLst>
                    <a:rect l="0" t="0" r="r" b="b"/>
                    <a:pathLst>
                      <a:path w="41" h="111">
                        <a:moveTo>
                          <a:pt x="37" y="105"/>
                        </a:moveTo>
                        <a:lnTo>
                          <a:pt x="32" y="111"/>
                        </a:lnTo>
                        <a:lnTo>
                          <a:pt x="23" y="111"/>
                        </a:lnTo>
                        <a:lnTo>
                          <a:pt x="4" y="83"/>
                        </a:lnTo>
                        <a:lnTo>
                          <a:pt x="0" y="23"/>
                        </a:lnTo>
                        <a:lnTo>
                          <a:pt x="0" y="9"/>
                        </a:lnTo>
                        <a:lnTo>
                          <a:pt x="28" y="0"/>
                        </a:lnTo>
                        <a:lnTo>
                          <a:pt x="41" y="65"/>
                        </a:lnTo>
                        <a:lnTo>
                          <a:pt x="37" y="10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5" name="Freeform 31">
                    <a:extLst>
                      <a:ext uri="{FF2B5EF4-FFF2-40B4-BE49-F238E27FC236}">
                        <a16:creationId xmlns:a16="http://schemas.microsoft.com/office/drawing/2014/main" id="{4858A86C-6BF6-21B6-E7BB-B327CB81A6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1" y="2626"/>
                    <a:ext cx="192" cy="120"/>
                  </a:xfrm>
                  <a:custGeom>
                    <a:avLst/>
                    <a:gdLst/>
                    <a:ahLst/>
                    <a:cxnLst>
                      <a:cxn ang="0">
                        <a:pos x="151" y="29"/>
                      </a:cxn>
                      <a:cxn ang="0">
                        <a:pos x="146" y="102"/>
                      </a:cxn>
                      <a:cxn ang="0">
                        <a:pos x="89" y="106"/>
                      </a:cxn>
                      <a:cxn ang="0">
                        <a:pos x="53" y="119"/>
                      </a:cxn>
                      <a:cxn ang="0">
                        <a:pos x="26" y="109"/>
                      </a:cxn>
                      <a:cxn ang="0">
                        <a:pos x="12" y="109"/>
                      </a:cxn>
                      <a:cxn ang="0">
                        <a:pos x="0" y="50"/>
                      </a:cxn>
                      <a:cxn ang="0">
                        <a:pos x="0" y="41"/>
                      </a:cxn>
                      <a:cxn ang="0">
                        <a:pos x="26" y="32"/>
                      </a:cxn>
                      <a:cxn ang="0">
                        <a:pos x="53" y="0"/>
                      </a:cxn>
                      <a:cxn ang="0">
                        <a:pos x="107" y="28"/>
                      </a:cxn>
                      <a:cxn ang="0">
                        <a:pos x="151" y="29"/>
                      </a:cxn>
                    </a:cxnLst>
                    <a:rect l="0" t="0" r="r" b="b"/>
                    <a:pathLst>
                      <a:path w="151" h="119">
                        <a:moveTo>
                          <a:pt x="151" y="29"/>
                        </a:moveTo>
                        <a:lnTo>
                          <a:pt x="146" y="102"/>
                        </a:lnTo>
                        <a:lnTo>
                          <a:pt x="89" y="106"/>
                        </a:lnTo>
                        <a:lnTo>
                          <a:pt x="53" y="119"/>
                        </a:lnTo>
                        <a:lnTo>
                          <a:pt x="26" y="109"/>
                        </a:lnTo>
                        <a:lnTo>
                          <a:pt x="12" y="109"/>
                        </a:lnTo>
                        <a:lnTo>
                          <a:pt x="0" y="50"/>
                        </a:lnTo>
                        <a:lnTo>
                          <a:pt x="0" y="41"/>
                        </a:lnTo>
                        <a:lnTo>
                          <a:pt x="26" y="32"/>
                        </a:lnTo>
                        <a:lnTo>
                          <a:pt x="53" y="0"/>
                        </a:lnTo>
                        <a:lnTo>
                          <a:pt x="107" y="28"/>
                        </a:lnTo>
                        <a:lnTo>
                          <a:pt x="151" y="29"/>
                        </a:lnTo>
                        <a:close/>
                      </a:path>
                    </a:pathLst>
                  </a:custGeom>
                  <a:solidFill>
                    <a:srgbClr val="FF99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6" name="Freeform 32">
                    <a:extLst>
                      <a:ext uri="{FF2B5EF4-FFF2-40B4-BE49-F238E27FC236}">
                        <a16:creationId xmlns:a16="http://schemas.microsoft.com/office/drawing/2014/main" id="{A251633D-D4AA-F985-ED08-780F67FEC1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2" y="2655"/>
                    <a:ext cx="18" cy="60"/>
                  </a:xfrm>
                  <a:custGeom>
                    <a:avLst/>
                    <a:gdLst/>
                    <a:ahLst/>
                    <a:cxnLst>
                      <a:cxn ang="0">
                        <a:pos x="14" y="46"/>
                      </a:cxn>
                      <a:cxn ang="0">
                        <a:pos x="14" y="60"/>
                      </a:cxn>
                      <a:cxn ang="0">
                        <a:pos x="9" y="60"/>
                      </a:cxn>
                      <a:cxn ang="0">
                        <a:pos x="0" y="33"/>
                      </a:cxn>
                      <a:cxn ang="0">
                        <a:pos x="0" y="0"/>
                      </a:cxn>
                      <a:cxn ang="0">
                        <a:pos x="9" y="0"/>
                      </a:cxn>
                      <a:cxn ang="0">
                        <a:pos x="14" y="46"/>
                      </a:cxn>
                    </a:cxnLst>
                    <a:rect l="0" t="0" r="r" b="b"/>
                    <a:pathLst>
                      <a:path w="14" h="60">
                        <a:moveTo>
                          <a:pt x="14" y="46"/>
                        </a:moveTo>
                        <a:lnTo>
                          <a:pt x="14" y="60"/>
                        </a:lnTo>
                        <a:lnTo>
                          <a:pt x="9" y="60"/>
                        </a:lnTo>
                        <a:lnTo>
                          <a:pt x="0" y="33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1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7" name="Freeform 33">
                    <a:extLst>
                      <a:ext uri="{FF2B5EF4-FFF2-40B4-BE49-F238E27FC236}">
                        <a16:creationId xmlns:a16="http://schemas.microsoft.com/office/drawing/2014/main" id="{3AD8E8DE-5AC1-65BF-CD96-898DF15538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37" y="2692"/>
                    <a:ext cx="106" cy="53"/>
                  </a:xfrm>
                  <a:custGeom>
                    <a:avLst/>
                    <a:gdLst/>
                    <a:ahLst/>
                    <a:cxnLst>
                      <a:cxn ang="0">
                        <a:pos x="79" y="39"/>
                      </a:cxn>
                      <a:cxn ang="0">
                        <a:pos x="83" y="53"/>
                      </a:cxn>
                      <a:cxn ang="0">
                        <a:pos x="70" y="53"/>
                      </a:cxn>
                      <a:cxn ang="0">
                        <a:pos x="39" y="38"/>
                      </a:cxn>
                      <a:cxn ang="0">
                        <a:pos x="0" y="33"/>
                      </a:cxn>
                      <a:cxn ang="0">
                        <a:pos x="0" y="0"/>
                      </a:cxn>
                      <a:cxn ang="0">
                        <a:pos x="57" y="15"/>
                      </a:cxn>
                      <a:cxn ang="0">
                        <a:pos x="79" y="39"/>
                      </a:cxn>
                    </a:cxnLst>
                    <a:rect l="0" t="0" r="r" b="b"/>
                    <a:pathLst>
                      <a:path w="83" h="53">
                        <a:moveTo>
                          <a:pt x="79" y="39"/>
                        </a:moveTo>
                        <a:lnTo>
                          <a:pt x="83" y="53"/>
                        </a:lnTo>
                        <a:lnTo>
                          <a:pt x="70" y="53"/>
                        </a:lnTo>
                        <a:lnTo>
                          <a:pt x="39" y="38"/>
                        </a:lnTo>
                        <a:lnTo>
                          <a:pt x="0" y="33"/>
                        </a:lnTo>
                        <a:lnTo>
                          <a:pt x="0" y="0"/>
                        </a:lnTo>
                        <a:lnTo>
                          <a:pt x="57" y="15"/>
                        </a:lnTo>
                        <a:lnTo>
                          <a:pt x="79" y="39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8" name="Freeform 34">
                    <a:extLst>
                      <a:ext uri="{FF2B5EF4-FFF2-40B4-BE49-F238E27FC236}">
                        <a16:creationId xmlns:a16="http://schemas.microsoft.com/office/drawing/2014/main" id="{4EAB2908-8080-E5B9-C80B-CEF809DC26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8" y="2699"/>
                    <a:ext cx="146" cy="58"/>
                  </a:xfrm>
                  <a:custGeom>
                    <a:avLst/>
                    <a:gdLst/>
                    <a:ahLst/>
                    <a:cxnLst>
                      <a:cxn ang="0">
                        <a:pos x="115" y="32"/>
                      </a:cxn>
                      <a:cxn ang="0">
                        <a:pos x="36" y="49"/>
                      </a:cxn>
                      <a:cxn ang="0">
                        <a:pos x="13" y="58"/>
                      </a:cxn>
                      <a:cxn ang="0">
                        <a:pos x="5" y="58"/>
                      </a:cxn>
                      <a:cxn ang="0">
                        <a:pos x="5" y="52"/>
                      </a:cxn>
                      <a:cxn ang="0">
                        <a:pos x="0" y="48"/>
                      </a:cxn>
                      <a:cxn ang="0">
                        <a:pos x="41" y="22"/>
                      </a:cxn>
                      <a:cxn ang="0">
                        <a:pos x="79" y="9"/>
                      </a:cxn>
                      <a:cxn ang="0">
                        <a:pos x="98" y="0"/>
                      </a:cxn>
                      <a:cxn ang="0">
                        <a:pos x="106" y="0"/>
                      </a:cxn>
                      <a:cxn ang="0">
                        <a:pos x="115" y="32"/>
                      </a:cxn>
                    </a:cxnLst>
                    <a:rect l="0" t="0" r="r" b="b"/>
                    <a:pathLst>
                      <a:path w="115" h="58">
                        <a:moveTo>
                          <a:pt x="115" y="32"/>
                        </a:moveTo>
                        <a:lnTo>
                          <a:pt x="36" y="49"/>
                        </a:lnTo>
                        <a:lnTo>
                          <a:pt x="13" y="58"/>
                        </a:lnTo>
                        <a:lnTo>
                          <a:pt x="5" y="58"/>
                        </a:lnTo>
                        <a:lnTo>
                          <a:pt x="5" y="52"/>
                        </a:lnTo>
                        <a:lnTo>
                          <a:pt x="0" y="48"/>
                        </a:lnTo>
                        <a:lnTo>
                          <a:pt x="41" y="22"/>
                        </a:lnTo>
                        <a:lnTo>
                          <a:pt x="79" y="9"/>
                        </a:lnTo>
                        <a:lnTo>
                          <a:pt x="98" y="0"/>
                        </a:lnTo>
                        <a:lnTo>
                          <a:pt x="106" y="0"/>
                        </a:lnTo>
                        <a:lnTo>
                          <a:pt x="115" y="32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69" name="Freeform 35">
                    <a:extLst>
                      <a:ext uri="{FF2B5EF4-FFF2-40B4-BE49-F238E27FC236}">
                        <a16:creationId xmlns:a16="http://schemas.microsoft.com/office/drawing/2014/main" id="{64EDB598-B130-D27F-7E55-FE137BD262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2" y="2741"/>
                    <a:ext cx="424" cy="60"/>
                  </a:xfrm>
                  <a:custGeom>
                    <a:avLst/>
                    <a:gdLst/>
                    <a:ahLst/>
                    <a:cxnLst>
                      <a:cxn ang="0">
                        <a:pos x="333" y="21"/>
                      </a:cxn>
                      <a:cxn ang="0">
                        <a:pos x="275" y="48"/>
                      </a:cxn>
                      <a:cxn ang="0">
                        <a:pos x="182" y="60"/>
                      </a:cxn>
                      <a:cxn ang="0">
                        <a:pos x="52" y="48"/>
                      </a:cxn>
                      <a:cxn ang="0">
                        <a:pos x="5" y="34"/>
                      </a:cxn>
                      <a:cxn ang="0">
                        <a:pos x="0" y="30"/>
                      </a:cxn>
                      <a:cxn ang="0">
                        <a:pos x="85" y="8"/>
                      </a:cxn>
                      <a:cxn ang="0">
                        <a:pos x="133" y="10"/>
                      </a:cxn>
                      <a:cxn ang="0">
                        <a:pos x="176" y="35"/>
                      </a:cxn>
                      <a:cxn ang="0">
                        <a:pos x="180" y="29"/>
                      </a:cxn>
                      <a:cxn ang="0">
                        <a:pos x="168" y="14"/>
                      </a:cxn>
                      <a:cxn ang="0">
                        <a:pos x="217" y="0"/>
                      </a:cxn>
                      <a:cxn ang="0">
                        <a:pos x="297" y="7"/>
                      </a:cxn>
                      <a:cxn ang="0">
                        <a:pos x="333" y="21"/>
                      </a:cxn>
                    </a:cxnLst>
                    <a:rect l="0" t="0" r="r" b="b"/>
                    <a:pathLst>
                      <a:path w="333" h="60">
                        <a:moveTo>
                          <a:pt x="333" y="21"/>
                        </a:moveTo>
                        <a:lnTo>
                          <a:pt x="275" y="48"/>
                        </a:lnTo>
                        <a:lnTo>
                          <a:pt x="182" y="60"/>
                        </a:lnTo>
                        <a:lnTo>
                          <a:pt x="52" y="48"/>
                        </a:lnTo>
                        <a:lnTo>
                          <a:pt x="5" y="34"/>
                        </a:lnTo>
                        <a:lnTo>
                          <a:pt x="0" y="30"/>
                        </a:lnTo>
                        <a:lnTo>
                          <a:pt x="85" y="8"/>
                        </a:lnTo>
                        <a:lnTo>
                          <a:pt x="133" y="10"/>
                        </a:lnTo>
                        <a:lnTo>
                          <a:pt x="176" y="35"/>
                        </a:lnTo>
                        <a:lnTo>
                          <a:pt x="180" y="29"/>
                        </a:lnTo>
                        <a:lnTo>
                          <a:pt x="168" y="14"/>
                        </a:lnTo>
                        <a:lnTo>
                          <a:pt x="217" y="0"/>
                        </a:lnTo>
                        <a:lnTo>
                          <a:pt x="297" y="7"/>
                        </a:lnTo>
                        <a:lnTo>
                          <a:pt x="333" y="21"/>
                        </a:lnTo>
                        <a:close/>
                      </a:path>
                    </a:pathLst>
                  </a:custGeom>
                  <a:solidFill>
                    <a:srgbClr val="FFCC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70" name="Freeform 36">
                    <a:extLst>
                      <a:ext uri="{FF2B5EF4-FFF2-40B4-BE49-F238E27FC236}">
                        <a16:creationId xmlns:a16="http://schemas.microsoft.com/office/drawing/2014/main" id="{09528468-A2F2-87E6-B626-4F4DAB3723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1" y="2765"/>
                    <a:ext cx="488" cy="84"/>
                  </a:xfrm>
                  <a:custGeom>
                    <a:avLst/>
                    <a:gdLst/>
                    <a:ahLst/>
                    <a:cxnLst>
                      <a:cxn ang="0">
                        <a:pos x="155" y="52"/>
                      </a:cxn>
                      <a:cxn ang="0">
                        <a:pos x="267" y="50"/>
                      </a:cxn>
                      <a:cxn ang="0">
                        <a:pos x="361" y="24"/>
                      </a:cxn>
                      <a:cxn ang="0">
                        <a:pos x="383" y="7"/>
                      </a:cxn>
                      <a:cxn ang="0">
                        <a:pos x="374" y="52"/>
                      </a:cxn>
                      <a:cxn ang="0">
                        <a:pos x="342" y="70"/>
                      </a:cxn>
                      <a:cxn ang="0">
                        <a:pos x="285" y="78"/>
                      </a:cxn>
                      <a:cxn ang="0">
                        <a:pos x="151" y="83"/>
                      </a:cxn>
                      <a:cxn ang="0">
                        <a:pos x="26" y="60"/>
                      </a:cxn>
                      <a:cxn ang="0">
                        <a:pos x="13" y="50"/>
                      </a:cxn>
                      <a:cxn ang="0">
                        <a:pos x="0" y="27"/>
                      </a:cxn>
                      <a:cxn ang="0">
                        <a:pos x="0" y="0"/>
                      </a:cxn>
                      <a:cxn ang="0">
                        <a:pos x="31" y="29"/>
                      </a:cxn>
                      <a:cxn ang="0">
                        <a:pos x="155" y="52"/>
                      </a:cxn>
                    </a:cxnLst>
                    <a:rect l="0" t="0" r="r" b="b"/>
                    <a:pathLst>
                      <a:path w="383" h="83">
                        <a:moveTo>
                          <a:pt x="155" y="52"/>
                        </a:moveTo>
                        <a:lnTo>
                          <a:pt x="267" y="50"/>
                        </a:lnTo>
                        <a:lnTo>
                          <a:pt x="361" y="24"/>
                        </a:lnTo>
                        <a:lnTo>
                          <a:pt x="383" y="7"/>
                        </a:lnTo>
                        <a:lnTo>
                          <a:pt x="374" y="52"/>
                        </a:lnTo>
                        <a:lnTo>
                          <a:pt x="342" y="70"/>
                        </a:lnTo>
                        <a:lnTo>
                          <a:pt x="285" y="78"/>
                        </a:lnTo>
                        <a:lnTo>
                          <a:pt x="151" y="83"/>
                        </a:lnTo>
                        <a:lnTo>
                          <a:pt x="26" y="60"/>
                        </a:lnTo>
                        <a:lnTo>
                          <a:pt x="13" y="50"/>
                        </a:lnTo>
                        <a:lnTo>
                          <a:pt x="0" y="27"/>
                        </a:lnTo>
                        <a:lnTo>
                          <a:pt x="0" y="0"/>
                        </a:lnTo>
                        <a:lnTo>
                          <a:pt x="31" y="29"/>
                        </a:lnTo>
                        <a:lnTo>
                          <a:pt x="155" y="52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71" name="Freeform 37">
                    <a:extLst>
                      <a:ext uri="{FF2B5EF4-FFF2-40B4-BE49-F238E27FC236}">
                        <a16:creationId xmlns:a16="http://schemas.microsoft.com/office/drawing/2014/main" id="{FC32E7F9-4B83-395E-1738-10E4D959DB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8" y="2842"/>
                    <a:ext cx="413" cy="68"/>
                  </a:xfrm>
                  <a:custGeom>
                    <a:avLst/>
                    <a:gdLst/>
                    <a:ahLst/>
                    <a:cxnLst>
                      <a:cxn ang="0">
                        <a:pos x="293" y="57"/>
                      </a:cxn>
                      <a:cxn ang="0">
                        <a:pos x="264" y="64"/>
                      </a:cxn>
                      <a:cxn ang="0">
                        <a:pos x="172" y="68"/>
                      </a:cxn>
                      <a:cxn ang="0">
                        <a:pos x="30" y="62"/>
                      </a:cxn>
                      <a:cxn ang="0">
                        <a:pos x="4" y="34"/>
                      </a:cxn>
                      <a:cxn ang="0">
                        <a:pos x="0" y="0"/>
                      </a:cxn>
                      <a:cxn ang="0">
                        <a:pos x="58" y="12"/>
                      </a:cxn>
                      <a:cxn ang="0">
                        <a:pos x="141" y="19"/>
                      </a:cxn>
                      <a:cxn ang="0">
                        <a:pos x="297" y="16"/>
                      </a:cxn>
                      <a:cxn ang="0">
                        <a:pos x="324" y="3"/>
                      </a:cxn>
                      <a:cxn ang="0">
                        <a:pos x="320" y="35"/>
                      </a:cxn>
                      <a:cxn ang="0">
                        <a:pos x="293" y="57"/>
                      </a:cxn>
                    </a:cxnLst>
                    <a:rect l="0" t="0" r="r" b="b"/>
                    <a:pathLst>
                      <a:path w="324" h="68">
                        <a:moveTo>
                          <a:pt x="293" y="57"/>
                        </a:moveTo>
                        <a:lnTo>
                          <a:pt x="264" y="64"/>
                        </a:lnTo>
                        <a:lnTo>
                          <a:pt x="172" y="68"/>
                        </a:lnTo>
                        <a:lnTo>
                          <a:pt x="30" y="62"/>
                        </a:lnTo>
                        <a:lnTo>
                          <a:pt x="4" y="34"/>
                        </a:lnTo>
                        <a:lnTo>
                          <a:pt x="0" y="0"/>
                        </a:lnTo>
                        <a:lnTo>
                          <a:pt x="58" y="12"/>
                        </a:lnTo>
                        <a:lnTo>
                          <a:pt x="141" y="19"/>
                        </a:lnTo>
                        <a:lnTo>
                          <a:pt x="297" y="16"/>
                        </a:lnTo>
                        <a:lnTo>
                          <a:pt x="324" y="3"/>
                        </a:lnTo>
                        <a:lnTo>
                          <a:pt x="320" y="35"/>
                        </a:lnTo>
                        <a:lnTo>
                          <a:pt x="293" y="57"/>
                        </a:lnTo>
                        <a:close/>
                      </a:path>
                    </a:pathLst>
                  </a:custGeom>
                  <a:solidFill>
                    <a:srgbClr val="99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</p:grpSp>
            <p:grpSp>
              <p:nvGrpSpPr>
                <p:cNvPr id="17" name="Group 47">
                  <a:extLst>
                    <a:ext uri="{FF2B5EF4-FFF2-40B4-BE49-F238E27FC236}">
                      <a16:creationId xmlns:a16="http://schemas.microsoft.com/office/drawing/2014/main" id="{CCC2C7C6-23AA-2E89-8BCA-F5B3A3A4D5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31913" y="3604848"/>
                  <a:ext cx="833437" cy="774700"/>
                  <a:chOff x="1101" y="3385"/>
                  <a:chExt cx="412" cy="486"/>
                </a:xfrm>
              </p:grpSpPr>
              <p:sp>
                <p:nvSpPr>
                  <p:cNvPr id="28" name="Freeform 38">
                    <a:extLst>
                      <a:ext uri="{FF2B5EF4-FFF2-40B4-BE49-F238E27FC236}">
                        <a16:creationId xmlns:a16="http://schemas.microsoft.com/office/drawing/2014/main" id="{D3306D41-C1F0-B79C-8794-1A6150FE45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1" y="3385"/>
                    <a:ext cx="412" cy="486"/>
                  </a:xfrm>
                  <a:custGeom>
                    <a:avLst/>
                    <a:gdLst/>
                    <a:ahLst/>
                    <a:cxnLst>
                      <a:cxn ang="0">
                        <a:pos x="306" y="92"/>
                      </a:cxn>
                      <a:cxn ang="0">
                        <a:pos x="316" y="124"/>
                      </a:cxn>
                      <a:cxn ang="0">
                        <a:pos x="347" y="138"/>
                      </a:cxn>
                      <a:cxn ang="0">
                        <a:pos x="356" y="146"/>
                      </a:cxn>
                      <a:cxn ang="0">
                        <a:pos x="384" y="174"/>
                      </a:cxn>
                      <a:cxn ang="0">
                        <a:pos x="378" y="207"/>
                      </a:cxn>
                      <a:cxn ang="0">
                        <a:pos x="404" y="226"/>
                      </a:cxn>
                      <a:cxn ang="0">
                        <a:pos x="404" y="261"/>
                      </a:cxn>
                      <a:cxn ang="0">
                        <a:pos x="400" y="269"/>
                      </a:cxn>
                      <a:cxn ang="0">
                        <a:pos x="412" y="316"/>
                      </a:cxn>
                      <a:cxn ang="0">
                        <a:pos x="378" y="342"/>
                      </a:cxn>
                      <a:cxn ang="0">
                        <a:pos x="364" y="374"/>
                      </a:cxn>
                      <a:cxn ang="0">
                        <a:pos x="320" y="391"/>
                      </a:cxn>
                      <a:cxn ang="0">
                        <a:pos x="262" y="386"/>
                      </a:cxn>
                      <a:cxn ang="0">
                        <a:pos x="254" y="398"/>
                      </a:cxn>
                      <a:cxn ang="0">
                        <a:pos x="296" y="413"/>
                      </a:cxn>
                      <a:cxn ang="0">
                        <a:pos x="300" y="446"/>
                      </a:cxn>
                      <a:cxn ang="0">
                        <a:pos x="290" y="466"/>
                      </a:cxn>
                      <a:cxn ang="0">
                        <a:pos x="270" y="483"/>
                      </a:cxn>
                      <a:cxn ang="0">
                        <a:pos x="150" y="483"/>
                      </a:cxn>
                      <a:cxn ang="0">
                        <a:pos x="134" y="457"/>
                      </a:cxn>
                      <a:cxn ang="0">
                        <a:pos x="118" y="441"/>
                      </a:cxn>
                      <a:cxn ang="0">
                        <a:pos x="126" y="416"/>
                      </a:cxn>
                      <a:cxn ang="0">
                        <a:pos x="166" y="402"/>
                      </a:cxn>
                      <a:cxn ang="0">
                        <a:pos x="172" y="394"/>
                      </a:cxn>
                      <a:cxn ang="0">
                        <a:pos x="130" y="390"/>
                      </a:cxn>
                      <a:cxn ang="0">
                        <a:pos x="85" y="391"/>
                      </a:cxn>
                      <a:cxn ang="0">
                        <a:pos x="58" y="367"/>
                      </a:cxn>
                      <a:cxn ang="0">
                        <a:pos x="27" y="359"/>
                      </a:cxn>
                      <a:cxn ang="0">
                        <a:pos x="10" y="327"/>
                      </a:cxn>
                      <a:cxn ang="0">
                        <a:pos x="19" y="303"/>
                      </a:cxn>
                      <a:cxn ang="0">
                        <a:pos x="0" y="280"/>
                      </a:cxn>
                      <a:cxn ang="0">
                        <a:pos x="9" y="248"/>
                      </a:cxn>
                      <a:cxn ang="0">
                        <a:pos x="7" y="224"/>
                      </a:cxn>
                      <a:cxn ang="0">
                        <a:pos x="27" y="212"/>
                      </a:cxn>
                      <a:cxn ang="0">
                        <a:pos x="32" y="198"/>
                      </a:cxn>
                      <a:cxn ang="0">
                        <a:pos x="28" y="178"/>
                      </a:cxn>
                      <a:cxn ang="0">
                        <a:pos x="30" y="156"/>
                      </a:cxn>
                      <a:cxn ang="0">
                        <a:pos x="34" y="141"/>
                      </a:cxn>
                      <a:cxn ang="0">
                        <a:pos x="46" y="107"/>
                      </a:cxn>
                      <a:cxn ang="0">
                        <a:pos x="56" y="83"/>
                      </a:cxn>
                      <a:cxn ang="0">
                        <a:pos x="70" y="77"/>
                      </a:cxn>
                      <a:cxn ang="0">
                        <a:pos x="78" y="42"/>
                      </a:cxn>
                      <a:cxn ang="0">
                        <a:pos x="110" y="23"/>
                      </a:cxn>
                      <a:cxn ang="0">
                        <a:pos x="138" y="27"/>
                      </a:cxn>
                      <a:cxn ang="0">
                        <a:pos x="162" y="3"/>
                      </a:cxn>
                      <a:cxn ang="0">
                        <a:pos x="204" y="2"/>
                      </a:cxn>
                      <a:cxn ang="0">
                        <a:pos x="252" y="25"/>
                      </a:cxn>
                      <a:cxn ang="0">
                        <a:pos x="282" y="47"/>
                      </a:cxn>
                      <a:cxn ang="0">
                        <a:pos x="293" y="65"/>
                      </a:cxn>
                    </a:cxnLst>
                    <a:rect l="0" t="0" r="r" b="b"/>
                    <a:pathLst>
                      <a:path w="412" h="486">
                        <a:moveTo>
                          <a:pt x="302" y="77"/>
                        </a:moveTo>
                        <a:lnTo>
                          <a:pt x="306" y="92"/>
                        </a:lnTo>
                        <a:lnTo>
                          <a:pt x="307" y="114"/>
                        </a:lnTo>
                        <a:lnTo>
                          <a:pt x="316" y="124"/>
                        </a:lnTo>
                        <a:lnTo>
                          <a:pt x="326" y="134"/>
                        </a:lnTo>
                        <a:lnTo>
                          <a:pt x="347" y="138"/>
                        </a:lnTo>
                        <a:lnTo>
                          <a:pt x="358" y="145"/>
                        </a:lnTo>
                        <a:lnTo>
                          <a:pt x="356" y="146"/>
                        </a:lnTo>
                        <a:lnTo>
                          <a:pt x="380" y="165"/>
                        </a:lnTo>
                        <a:lnTo>
                          <a:pt x="384" y="174"/>
                        </a:lnTo>
                        <a:lnTo>
                          <a:pt x="381" y="198"/>
                        </a:lnTo>
                        <a:lnTo>
                          <a:pt x="378" y="207"/>
                        </a:lnTo>
                        <a:lnTo>
                          <a:pt x="393" y="214"/>
                        </a:lnTo>
                        <a:lnTo>
                          <a:pt x="404" y="226"/>
                        </a:lnTo>
                        <a:lnTo>
                          <a:pt x="408" y="243"/>
                        </a:lnTo>
                        <a:lnTo>
                          <a:pt x="404" y="261"/>
                        </a:lnTo>
                        <a:lnTo>
                          <a:pt x="400" y="266"/>
                        </a:lnTo>
                        <a:lnTo>
                          <a:pt x="400" y="269"/>
                        </a:lnTo>
                        <a:lnTo>
                          <a:pt x="412" y="282"/>
                        </a:lnTo>
                        <a:lnTo>
                          <a:pt x="412" y="316"/>
                        </a:lnTo>
                        <a:lnTo>
                          <a:pt x="400" y="330"/>
                        </a:lnTo>
                        <a:lnTo>
                          <a:pt x="378" y="342"/>
                        </a:lnTo>
                        <a:lnTo>
                          <a:pt x="376" y="361"/>
                        </a:lnTo>
                        <a:lnTo>
                          <a:pt x="364" y="374"/>
                        </a:lnTo>
                        <a:lnTo>
                          <a:pt x="330" y="389"/>
                        </a:lnTo>
                        <a:lnTo>
                          <a:pt x="320" y="391"/>
                        </a:lnTo>
                        <a:lnTo>
                          <a:pt x="282" y="384"/>
                        </a:lnTo>
                        <a:lnTo>
                          <a:pt x="262" y="386"/>
                        </a:lnTo>
                        <a:lnTo>
                          <a:pt x="252" y="390"/>
                        </a:lnTo>
                        <a:lnTo>
                          <a:pt x="254" y="398"/>
                        </a:lnTo>
                        <a:lnTo>
                          <a:pt x="284" y="403"/>
                        </a:lnTo>
                        <a:lnTo>
                          <a:pt x="296" y="413"/>
                        </a:lnTo>
                        <a:lnTo>
                          <a:pt x="300" y="423"/>
                        </a:lnTo>
                        <a:lnTo>
                          <a:pt x="300" y="446"/>
                        </a:lnTo>
                        <a:lnTo>
                          <a:pt x="292" y="453"/>
                        </a:lnTo>
                        <a:lnTo>
                          <a:pt x="290" y="466"/>
                        </a:lnTo>
                        <a:lnTo>
                          <a:pt x="284" y="476"/>
                        </a:lnTo>
                        <a:lnTo>
                          <a:pt x="270" y="483"/>
                        </a:lnTo>
                        <a:lnTo>
                          <a:pt x="198" y="486"/>
                        </a:lnTo>
                        <a:lnTo>
                          <a:pt x="150" y="483"/>
                        </a:lnTo>
                        <a:lnTo>
                          <a:pt x="138" y="470"/>
                        </a:lnTo>
                        <a:lnTo>
                          <a:pt x="134" y="457"/>
                        </a:lnTo>
                        <a:lnTo>
                          <a:pt x="134" y="454"/>
                        </a:lnTo>
                        <a:lnTo>
                          <a:pt x="118" y="441"/>
                        </a:lnTo>
                        <a:lnTo>
                          <a:pt x="118" y="426"/>
                        </a:lnTo>
                        <a:lnTo>
                          <a:pt x="126" y="416"/>
                        </a:lnTo>
                        <a:lnTo>
                          <a:pt x="142" y="409"/>
                        </a:lnTo>
                        <a:lnTo>
                          <a:pt x="166" y="402"/>
                        </a:lnTo>
                        <a:lnTo>
                          <a:pt x="176" y="399"/>
                        </a:lnTo>
                        <a:lnTo>
                          <a:pt x="172" y="394"/>
                        </a:lnTo>
                        <a:lnTo>
                          <a:pt x="136" y="394"/>
                        </a:lnTo>
                        <a:lnTo>
                          <a:pt x="130" y="390"/>
                        </a:lnTo>
                        <a:lnTo>
                          <a:pt x="108" y="395"/>
                        </a:lnTo>
                        <a:lnTo>
                          <a:pt x="85" y="391"/>
                        </a:lnTo>
                        <a:lnTo>
                          <a:pt x="64" y="372"/>
                        </a:lnTo>
                        <a:lnTo>
                          <a:pt x="58" y="367"/>
                        </a:lnTo>
                        <a:lnTo>
                          <a:pt x="37" y="363"/>
                        </a:lnTo>
                        <a:lnTo>
                          <a:pt x="27" y="359"/>
                        </a:lnTo>
                        <a:lnTo>
                          <a:pt x="14" y="344"/>
                        </a:lnTo>
                        <a:lnTo>
                          <a:pt x="10" y="327"/>
                        </a:lnTo>
                        <a:lnTo>
                          <a:pt x="16" y="304"/>
                        </a:lnTo>
                        <a:lnTo>
                          <a:pt x="19" y="303"/>
                        </a:lnTo>
                        <a:lnTo>
                          <a:pt x="4" y="290"/>
                        </a:lnTo>
                        <a:lnTo>
                          <a:pt x="0" y="280"/>
                        </a:lnTo>
                        <a:lnTo>
                          <a:pt x="2" y="262"/>
                        </a:lnTo>
                        <a:lnTo>
                          <a:pt x="9" y="248"/>
                        </a:lnTo>
                        <a:lnTo>
                          <a:pt x="5" y="237"/>
                        </a:lnTo>
                        <a:lnTo>
                          <a:pt x="7" y="224"/>
                        </a:lnTo>
                        <a:lnTo>
                          <a:pt x="17" y="217"/>
                        </a:lnTo>
                        <a:lnTo>
                          <a:pt x="27" y="212"/>
                        </a:lnTo>
                        <a:lnTo>
                          <a:pt x="30" y="205"/>
                        </a:lnTo>
                        <a:lnTo>
                          <a:pt x="32" y="198"/>
                        </a:lnTo>
                        <a:lnTo>
                          <a:pt x="31" y="186"/>
                        </a:lnTo>
                        <a:lnTo>
                          <a:pt x="28" y="178"/>
                        </a:lnTo>
                        <a:lnTo>
                          <a:pt x="24" y="169"/>
                        </a:lnTo>
                        <a:lnTo>
                          <a:pt x="30" y="156"/>
                        </a:lnTo>
                        <a:lnTo>
                          <a:pt x="29" y="156"/>
                        </a:lnTo>
                        <a:lnTo>
                          <a:pt x="34" y="141"/>
                        </a:lnTo>
                        <a:lnTo>
                          <a:pt x="38" y="124"/>
                        </a:lnTo>
                        <a:lnTo>
                          <a:pt x="46" y="107"/>
                        </a:lnTo>
                        <a:lnTo>
                          <a:pt x="46" y="96"/>
                        </a:lnTo>
                        <a:lnTo>
                          <a:pt x="56" y="83"/>
                        </a:lnTo>
                        <a:lnTo>
                          <a:pt x="66" y="77"/>
                        </a:lnTo>
                        <a:lnTo>
                          <a:pt x="70" y="77"/>
                        </a:lnTo>
                        <a:lnTo>
                          <a:pt x="70" y="56"/>
                        </a:lnTo>
                        <a:lnTo>
                          <a:pt x="78" y="42"/>
                        </a:lnTo>
                        <a:lnTo>
                          <a:pt x="98" y="26"/>
                        </a:lnTo>
                        <a:lnTo>
                          <a:pt x="110" y="23"/>
                        </a:lnTo>
                        <a:lnTo>
                          <a:pt x="136" y="25"/>
                        </a:lnTo>
                        <a:lnTo>
                          <a:pt x="138" y="27"/>
                        </a:lnTo>
                        <a:lnTo>
                          <a:pt x="149" y="11"/>
                        </a:lnTo>
                        <a:lnTo>
                          <a:pt x="162" y="3"/>
                        </a:lnTo>
                        <a:lnTo>
                          <a:pt x="172" y="0"/>
                        </a:lnTo>
                        <a:lnTo>
                          <a:pt x="204" y="2"/>
                        </a:lnTo>
                        <a:lnTo>
                          <a:pt x="234" y="22"/>
                        </a:lnTo>
                        <a:lnTo>
                          <a:pt x="252" y="25"/>
                        </a:lnTo>
                        <a:lnTo>
                          <a:pt x="269" y="34"/>
                        </a:lnTo>
                        <a:lnTo>
                          <a:pt x="282" y="47"/>
                        </a:lnTo>
                        <a:lnTo>
                          <a:pt x="284" y="50"/>
                        </a:lnTo>
                        <a:lnTo>
                          <a:pt x="293" y="65"/>
                        </a:lnTo>
                        <a:lnTo>
                          <a:pt x="302" y="7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9" name="Freeform 39">
                    <a:extLst>
                      <a:ext uri="{FF2B5EF4-FFF2-40B4-BE49-F238E27FC236}">
                        <a16:creationId xmlns:a16="http://schemas.microsoft.com/office/drawing/2014/main" id="{4ADFD0F8-343F-08EE-A595-1C1E1EB497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9" y="3388"/>
                    <a:ext cx="398" cy="387"/>
                  </a:xfrm>
                  <a:custGeom>
                    <a:avLst/>
                    <a:gdLst/>
                    <a:ahLst/>
                    <a:cxnLst>
                      <a:cxn ang="0">
                        <a:pos x="364" y="162"/>
                      </a:cxn>
                      <a:cxn ang="0">
                        <a:pos x="367" y="195"/>
                      </a:cxn>
                      <a:cxn ang="0">
                        <a:pos x="370" y="211"/>
                      </a:cxn>
                      <a:cxn ang="0">
                        <a:pos x="389" y="222"/>
                      </a:cxn>
                      <a:cxn ang="0">
                        <a:pos x="392" y="251"/>
                      </a:cxn>
                      <a:cxn ang="0">
                        <a:pos x="385" y="268"/>
                      </a:cxn>
                      <a:cxn ang="0">
                        <a:pos x="398" y="312"/>
                      </a:cxn>
                      <a:cxn ang="0">
                        <a:pos x="367" y="334"/>
                      </a:cxn>
                      <a:cxn ang="0">
                        <a:pos x="362" y="337"/>
                      </a:cxn>
                      <a:cxn ang="0">
                        <a:pos x="356" y="364"/>
                      </a:cxn>
                      <a:cxn ang="0">
                        <a:pos x="312" y="383"/>
                      </a:cxn>
                      <a:cxn ang="0">
                        <a:pos x="254" y="378"/>
                      </a:cxn>
                      <a:cxn ang="0">
                        <a:pos x="210" y="377"/>
                      </a:cxn>
                      <a:cxn ang="0">
                        <a:pos x="193" y="370"/>
                      </a:cxn>
                      <a:cxn ang="0">
                        <a:pos x="160" y="387"/>
                      </a:cxn>
                      <a:cxn ang="0">
                        <a:pos x="122" y="382"/>
                      </a:cxn>
                      <a:cxn ang="0">
                        <a:pos x="77" y="381"/>
                      </a:cxn>
                      <a:cxn ang="0">
                        <a:pos x="66" y="369"/>
                      </a:cxn>
                      <a:cxn ang="0">
                        <a:pos x="28" y="355"/>
                      </a:cxn>
                      <a:cxn ang="0">
                        <a:pos x="11" y="332"/>
                      </a:cxn>
                      <a:cxn ang="0">
                        <a:pos x="17" y="301"/>
                      </a:cxn>
                      <a:cxn ang="0">
                        <a:pos x="0" y="283"/>
                      </a:cxn>
                      <a:cxn ang="0">
                        <a:pos x="8" y="242"/>
                      </a:cxn>
                      <a:cxn ang="0">
                        <a:pos x="3" y="226"/>
                      </a:cxn>
                      <a:cxn ang="0">
                        <a:pos x="31" y="197"/>
                      </a:cxn>
                      <a:cxn ang="0">
                        <a:pos x="23" y="166"/>
                      </a:cxn>
                      <a:cxn ang="0">
                        <a:pos x="34" y="126"/>
                      </a:cxn>
                      <a:cxn ang="0">
                        <a:pos x="44" y="106"/>
                      </a:cxn>
                      <a:cxn ang="0">
                        <a:pos x="50" y="86"/>
                      </a:cxn>
                      <a:cxn ang="0">
                        <a:pos x="68" y="66"/>
                      </a:cxn>
                      <a:cxn ang="0">
                        <a:pos x="77" y="40"/>
                      </a:cxn>
                      <a:cxn ang="0">
                        <a:pos x="118" y="24"/>
                      </a:cxn>
                      <a:cxn ang="0">
                        <a:pos x="134" y="31"/>
                      </a:cxn>
                      <a:cxn ang="0">
                        <a:pos x="141" y="15"/>
                      </a:cxn>
                      <a:cxn ang="0">
                        <a:pos x="178" y="0"/>
                      </a:cxn>
                      <a:cxn ang="0">
                        <a:pos x="216" y="16"/>
                      </a:cxn>
                      <a:cxn ang="0">
                        <a:pos x="205" y="23"/>
                      </a:cxn>
                      <a:cxn ang="0">
                        <a:pos x="206" y="28"/>
                      </a:cxn>
                      <a:cxn ang="0">
                        <a:pos x="246" y="27"/>
                      </a:cxn>
                      <a:cxn ang="0">
                        <a:pos x="270" y="45"/>
                      </a:cxn>
                      <a:cxn ang="0">
                        <a:pos x="286" y="71"/>
                      </a:cxn>
                      <a:cxn ang="0">
                        <a:pos x="294" y="111"/>
                      </a:cxn>
                      <a:cxn ang="0">
                        <a:pos x="315" y="132"/>
                      </a:cxn>
                      <a:cxn ang="0">
                        <a:pos x="324" y="135"/>
                      </a:cxn>
                      <a:cxn ang="0">
                        <a:pos x="342" y="145"/>
                      </a:cxn>
                    </a:cxnLst>
                    <a:rect l="0" t="0" r="r" b="b"/>
                    <a:pathLst>
                      <a:path w="398" h="387">
                        <a:moveTo>
                          <a:pt x="342" y="145"/>
                        </a:moveTo>
                        <a:lnTo>
                          <a:pt x="364" y="162"/>
                        </a:lnTo>
                        <a:lnTo>
                          <a:pt x="370" y="175"/>
                        </a:lnTo>
                        <a:lnTo>
                          <a:pt x="367" y="195"/>
                        </a:lnTo>
                        <a:lnTo>
                          <a:pt x="362" y="205"/>
                        </a:lnTo>
                        <a:lnTo>
                          <a:pt x="370" y="211"/>
                        </a:lnTo>
                        <a:lnTo>
                          <a:pt x="381" y="214"/>
                        </a:lnTo>
                        <a:lnTo>
                          <a:pt x="389" y="222"/>
                        </a:lnTo>
                        <a:lnTo>
                          <a:pt x="394" y="240"/>
                        </a:lnTo>
                        <a:lnTo>
                          <a:pt x="392" y="251"/>
                        </a:lnTo>
                        <a:lnTo>
                          <a:pt x="384" y="262"/>
                        </a:lnTo>
                        <a:lnTo>
                          <a:pt x="385" y="268"/>
                        </a:lnTo>
                        <a:lnTo>
                          <a:pt x="398" y="279"/>
                        </a:lnTo>
                        <a:lnTo>
                          <a:pt x="398" y="312"/>
                        </a:lnTo>
                        <a:lnTo>
                          <a:pt x="389" y="321"/>
                        </a:lnTo>
                        <a:lnTo>
                          <a:pt x="367" y="334"/>
                        </a:lnTo>
                        <a:lnTo>
                          <a:pt x="366" y="334"/>
                        </a:lnTo>
                        <a:lnTo>
                          <a:pt x="362" y="337"/>
                        </a:lnTo>
                        <a:lnTo>
                          <a:pt x="362" y="356"/>
                        </a:lnTo>
                        <a:lnTo>
                          <a:pt x="356" y="364"/>
                        </a:lnTo>
                        <a:lnTo>
                          <a:pt x="334" y="377"/>
                        </a:lnTo>
                        <a:lnTo>
                          <a:pt x="312" y="383"/>
                        </a:lnTo>
                        <a:lnTo>
                          <a:pt x="278" y="378"/>
                        </a:lnTo>
                        <a:lnTo>
                          <a:pt x="254" y="378"/>
                        </a:lnTo>
                        <a:lnTo>
                          <a:pt x="236" y="382"/>
                        </a:lnTo>
                        <a:lnTo>
                          <a:pt x="210" y="377"/>
                        </a:lnTo>
                        <a:lnTo>
                          <a:pt x="197" y="370"/>
                        </a:lnTo>
                        <a:lnTo>
                          <a:pt x="193" y="370"/>
                        </a:lnTo>
                        <a:lnTo>
                          <a:pt x="178" y="383"/>
                        </a:lnTo>
                        <a:lnTo>
                          <a:pt x="160" y="387"/>
                        </a:lnTo>
                        <a:lnTo>
                          <a:pt x="128" y="385"/>
                        </a:lnTo>
                        <a:lnTo>
                          <a:pt x="122" y="382"/>
                        </a:lnTo>
                        <a:lnTo>
                          <a:pt x="96" y="386"/>
                        </a:lnTo>
                        <a:lnTo>
                          <a:pt x="77" y="381"/>
                        </a:lnTo>
                        <a:lnTo>
                          <a:pt x="66" y="372"/>
                        </a:lnTo>
                        <a:lnTo>
                          <a:pt x="66" y="369"/>
                        </a:lnTo>
                        <a:lnTo>
                          <a:pt x="52" y="358"/>
                        </a:lnTo>
                        <a:lnTo>
                          <a:pt x="28" y="355"/>
                        </a:lnTo>
                        <a:lnTo>
                          <a:pt x="18" y="351"/>
                        </a:lnTo>
                        <a:lnTo>
                          <a:pt x="11" y="332"/>
                        </a:lnTo>
                        <a:lnTo>
                          <a:pt x="11" y="312"/>
                        </a:lnTo>
                        <a:lnTo>
                          <a:pt x="17" y="301"/>
                        </a:lnTo>
                        <a:lnTo>
                          <a:pt x="17" y="298"/>
                        </a:lnTo>
                        <a:lnTo>
                          <a:pt x="0" y="283"/>
                        </a:lnTo>
                        <a:lnTo>
                          <a:pt x="0" y="259"/>
                        </a:lnTo>
                        <a:lnTo>
                          <a:pt x="8" y="242"/>
                        </a:lnTo>
                        <a:lnTo>
                          <a:pt x="3" y="238"/>
                        </a:lnTo>
                        <a:lnTo>
                          <a:pt x="3" y="226"/>
                        </a:lnTo>
                        <a:lnTo>
                          <a:pt x="25" y="211"/>
                        </a:lnTo>
                        <a:lnTo>
                          <a:pt x="31" y="197"/>
                        </a:lnTo>
                        <a:lnTo>
                          <a:pt x="29" y="180"/>
                        </a:lnTo>
                        <a:lnTo>
                          <a:pt x="23" y="166"/>
                        </a:lnTo>
                        <a:lnTo>
                          <a:pt x="31" y="144"/>
                        </a:lnTo>
                        <a:lnTo>
                          <a:pt x="34" y="126"/>
                        </a:lnTo>
                        <a:lnTo>
                          <a:pt x="38" y="115"/>
                        </a:lnTo>
                        <a:lnTo>
                          <a:pt x="44" y="106"/>
                        </a:lnTo>
                        <a:lnTo>
                          <a:pt x="44" y="94"/>
                        </a:lnTo>
                        <a:lnTo>
                          <a:pt x="50" y="86"/>
                        </a:lnTo>
                        <a:lnTo>
                          <a:pt x="70" y="74"/>
                        </a:lnTo>
                        <a:lnTo>
                          <a:pt x="68" y="66"/>
                        </a:lnTo>
                        <a:lnTo>
                          <a:pt x="68" y="53"/>
                        </a:lnTo>
                        <a:lnTo>
                          <a:pt x="77" y="40"/>
                        </a:lnTo>
                        <a:lnTo>
                          <a:pt x="96" y="26"/>
                        </a:lnTo>
                        <a:lnTo>
                          <a:pt x="118" y="24"/>
                        </a:lnTo>
                        <a:lnTo>
                          <a:pt x="130" y="27"/>
                        </a:lnTo>
                        <a:lnTo>
                          <a:pt x="134" y="31"/>
                        </a:lnTo>
                        <a:lnTo>
                          <a:pt x="139" y="27"/>
                        </a:lnTo>
                        <a:lnTo>
                          <a:pt x="141" y="15"/>
                        </a:lnTo>
                        <a:lnTo>
                          <a:pt x="157" y="5"/>
                        </a:lnTo>
                        <a:lnTo>
                          <a:pt x="178" y="0"/>
                        </a:lnTo>
                        <a:lnTo>
                          <a:pt x="201" y="6"/>
                        </a:lnTo>
                        <a:lnTo>
                          <a:pt x="216" y="16"/>
                        </a:lnTo>
                        <a:lnTo>
                          <a:pt x="205" y="21"/>
                        </a:lnTo>
                        <a:lnTo>
                          <a:pt x="205" y="23"/>
                        </a:lnTo>
                        <a:lnTo>
                          <a:pt x="202" y="25"/>
                        </a:lnTo>
                        <a:lnTo>
                          <a:pt x="206" y="28"/>
                        </a:lnTo>
                        <a:lnTo>
                          <a:pt x="224" y="23"/>
                        </a:lnTo>
                        <a:lnTo>
                          <a:pt x="246" y="27"/>
                        </a:lnTo>
                        <a:lnTo>
                          <a:pt x="261" y="36"/>
                        </a:lnTo>
                        <a:lnTo>
                          <a:pt x="270" y="45"/>
                        </a:lnTo>
                        <a:lnTo>
                          <a:pt x="277" y="58"/>
                        </a:lnTo>
                        <a:lnTo>
                          <a:pt x="286" y="71"/>
                        </a:lnTo>
                        <a:lnTo>
                          <a:pt x="292" y="87"/>
                        </a:lnTo>
                        <a:lnTo>
                          <a:pt x="294" y="111"/>
                        </a:lnTo>
                        <a:lnTo>
                          <a:pt x="310" y="130"/>
                        </a:lnTo>
                        <a:lnTo>
                          <a:pt x="315" y="132"/>
                        </a:lnTo>
                        <a:lnTo>
                          <a:pt x="319" y="134"/>
                        </a:lnTo>
                        <a:lnTo>
                          <a:pt x="324" y="135"/>
                        </a:lnTo>
                        <a:lnTo>
                          <a:pt x="328" y="137"/>
                        </a:lnTo>
                        <a:lnTo>
                          <a:pt x="342" y="145"/>
                        </a:lnTo>
                        <a:close/>
                      </a:path>
                    </a:pathLst>
                  </a:custGeom>
                  <a:solidFill>
                    <a:srgbClr val="99CC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0" name="Freeform 40">
                    <a:extLst>
                      <a:ext uri="{FF2B5EF4-FFF2-40B4-BE49-F238E27FC236}">
                        <a16:creationId xmlns:a16="http://schemas.microsoft.com/office/drawing/2014/main" id="{B884552B-AAF0-FF51-C099-19CA712B21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1" y="3765"/>
                    <a:ext cx="68" cy="42"/>
                  </a:xfrm>
                  <a:custGeom>
                    <a:avLst/>
                    <a:gdLst/>
                    <a:ahLst/>
                    <a:cxnLst>
                      <a:cxn ang="0">
                        <a:pos x="68" y="10"/>
                      </a:cxn>
                      <a:cxn ang="0">
                        <a:pos x="66" y="35"/>
                      </a:cxn>
                      <a:cxn ang="0">
                        <a:pos x="40" y="37"/>
                      </a:cxn>
                      <a:cxn ang="0">
                        <a:pos x="24" y="42"/>
                      </a:cxn>
                      <a:cxn ang="0">
                        <a:pos x="12" y="39"/>
                      </a:cxn>
                      <a:cxn ang="0">
                        <a:pos x="6" y="39"/>
                      </a:cxn>
                      <a:cxn ang="0">
                        <a:pos x="0" y="17"/>
                      </a:cxn>
                      <a:cxn ang="0">
                        <a:pos x="0" y="14"/>
                      </a:cxn>
                      <a:cxn ang="0">
                        <a:pos x="12" y="11"/>
                      </a:cxn>
                      <a:cxn ang="0">
                        <a:pos x="24" y="0"/>
                      </a:cxn>
                      <a:cxn ang="0">
                        <a:pos x="48" y="9"/>
                      </a:cxn>
                      <a:cxn ang="0">
                        <a:pos x="68" y="10"/>
                      </a:cxn>
                    </a:cxnLst>
                    <a:rect l="0" t="0" r="r" b="b"/>
                    <a:pathLst>
                      <a:path w="68" h="42">
                        <a:moveTo>
                          <a:pt x="68" y="10"/>
                        </a:moveTo>
                        <a:lnTo>
                          <a:pt x="66" y="35"/>
                        </a:lnTo>
                        <a:lnTo>
                          <a:pt x="40" y="37"/>
                        </a:lnTo>
                        <a:lnTo>
                          <a:pt x="24" y="42"/>
                        </a:lnTo>
                        <a:lnTo>
                          <a:pt x="12" y="39"/>
                        </a:lnTo>
                        <a:lnTo>
                          <a:pt x="6" y="39"/>
                        </a:lnTo>
                        <a:lnTo>
                          <a:pt x="0" y="17"/>
                        </a:lnTo>
                        <a:lnTo>
                          <a:pt x="0" y="14"/>
                        </a:lnTo>
                        <a:lnTo>
                          <a:pt x="12" y="11"/>
                        </a:lnTo>
                        <a:lnTo>
                          <a:pt x="24" y="0"/>
                        </a:lnTo>
                        <a:lnTo>
                          <a:pt x="48" y="9"/>
                        </a:lnTo>
                        <a:lnTo>
                          <a:pt x="68" y="10"/>
                        </a:lnTo>
                        <a:close/>
                      </a:path>
                    </a:pathLst>
                  </a:custGeom>
                  <a:solidFill>
                    <a:srgbClr val="FF99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1" name="Freeform 41">
                    <a:extLst>
                      <a:ext uri="{FF2B5EF4-FFF2-40B4-BE49-F238E27FC236}">
                        <a16:creationId xmlns:a16="http://schemas.microsoft.com/office/drawing/2014/main" id="{AB793289-FA83-1246-9F17-CBEFAF196E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02" y="3774"/>
                    <a:ext cx="6" cy="22"/>
                  </a:xfrm>
                  <a:custGeom>
                    <a:avLst/>
                    <a:gdLst/>
                    <a:ahLst/>
                    <a:cxnLst>
                      <a:cxn ang="0">
                        <a:pos x="6" y="17"/>
                      </a:cxn>
                      <a:cxn ang="0">
                        <a:pos x="6" y="22"/>
                      </a:cxn>
                      <a:cxn ang="0">
                        <a:pos x="4" y="22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4" y="0"/>
                      </a:cxn>
                      <a:cxn ang="0">
                        <a:pos x="6" y="17"/>
                      </a:cxn>
                    </a:cxnLst>
                    <a:rect l="0" t="0" r="r" b="b"/>
                    <a:pathLst>
                      <a:path w="6" h="22">
                        <a:moveTo>
                          <a:pt x="6" y="17"/>
                        </a:moveTo>
                        <a:lnTo>
                          <a:pt x="6" y="22"/>
                        </a:lnTo>
                        <a:lnTo>
                          <a:pt x="4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6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2" name="Freeform 42">
                    <a:extLst>
                      <a:ext uri="{FF2B5EF4-FFF2-40B4-BE49-F238E27FC236}">
                        <a16:creationId xmlns:a16="http://schemas.microsoft.com/office/drawing/2014/main" id="{AE125E7F-DD09-087E-92CE-AC5C2E25CD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57" y="3788"/>
                    <a:ext cx="38" cy="19"/>
                  </a:xfrm>
                  <a:custGeom>
                    <a:avLst/>
                    <a:gdLst/>
                    <a:ahLst/>
                    <a:cxnLst>
                      <a:cxn ang="0">
                        <a:pos x="36" y="13"/>
                      </a:cxn>
                      <a:cxn ang="0">
                        <a:pos x="38" y="19"/>
                      </a:cxn>
                      <a:cxn ang="0">
                        <a:pos x="32" y="19"/>
                      </a:cxn>
                      <a:cxn ang="0">
                        <a:pos x="18" y="13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26" y="6"/>
                      </a:cxn>
                      <a:cxn ang="0">
                        <a:pos x="36" y="13"/>
                      </a:cxn>
                    </a:cxnLst>
                    <a:rect l="0" t="0" r="r" b="b"/>
                    <a:pathLst>
                      <a:path w="38" h="19">
                        <a:moveTo>
                          <a:pt x="36" y="13"/>
                        </a:moveTo>
                        <a:lnTo>
                          <a:pt x="38" y="19"/>
                        </a:lnTo>
                        <a:lnTo>
                          <a:pt x="32" y="19"/>
                        </a:lnTo>
                        <a:lnTo>
                          <a:pt x="18" y="13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26" y="6"/>
                        </a:lnTo>
                        <a:lnTo>
                          <a:pt x="36" y="13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3" name="Freeform 43">
                    <a:extLst>
                      <a:ext uri="{FF2B5EF4-FFF2-40B4-BE49-F238E27FC236}">
                        <a16:creationId xmlns:a16="http://schemas.microsoft.com/office/drawing/2014/main" id="{BA25ED28-DAB3-AEE3-07D8-C71DD49947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27" y="3791"/>
                    <a:ext cx="52" cy="20"/>
                  </a:xfrm>
                  <a:custGeom>
                    <a:avLst/>
                    <a:gdLst/>
                    <a:ahLst/>
                    <a:cxnLst>
                      <a:cxn ang="0">
                        <a:pos x="52" y="11"/>
                      </a:cxn>
                      <a:cxn ang="0">
                        <a:pos x="16" y="17"/>
                      </a:cxn>
                      <a:cxn ang="0">
                        <a:pos x="6" y="20"/>
                      </a:cxn>
                      <a:cxn ang="0">
                        <a:pos x="2" y="20"/>
                      </a:cxn>
                      <a:cxn ang="0">
                        <a:pos x="2" y="18"/>
                      </a:cxn>
                      <a:cxn ang="0">
                        <a:pos x="0" y="17"/>
                      </a:cxn>
                      <a:cxn ang="0">
                        <a:pos x="18" y="7"/>
                      </a:cxn>
                      <a:cxn ang="0">
                        <a:pos x="36" y="3"/>
                      </a:cxn>
                      <a:cxn ang="0">
                        <a:pos x="44" y="0"/>
                      </a:cxn>
                      <a:cxn ang="0">
                        <a:pos x="48" y="0"/>
                      </a:cxn>
                      <a:cxn ang="0">
                        <a:pos x="52" y="11"/>
                      </a:cxn>
                    </a:cxnLst>
                    <a:rect l="0" t="0" r="r" b="b"/>
                    <a:pathLst>
                      <a:path w="52" h="20">
                        <a:moveTo>
                          <a:pt x="52" y="11"/>
                        </a:moveTo>
                        <a:lnTo>
                          <a:pt x="16" y="17"/>
                        </a:lnTo>
                        <a:lnTo>
                          <a:pt x="6" y="20"/>
                        </a:lnTo>
                        <a:lnTo>
                          <a:pt x="2" y="20"/>
                        </a:lnTo>
                        <a:lnTo>
                          <a:pt x="2" y="18"/>
                        </a:lnTo>
                        <a:lnTo>
                          <a:pt x="0" y="17"/>
                        </a:lnTo>
                        <a:lnTo>
                          <a:pt x="18" y="7"/>
                        </a:lnTo>
                        <a:lnTo>
                          <a:pt x="36" y="3"/>
                        </a:lnTo>
                        <a:lnTo>
                          <a:pt x="44" y="0"/>
                        </a:lnTo>
                        <a:lnTo>
                          <a:pt x="48" y="0"/>
                        </a:lnTo>
                        <a:lnTo>
                          <a:pt x="52" y="11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4" name="Freeform 44">
                    <a:extLst>
                      <a:ext uri="{FF2B5EF4-FFF2-40B4-BE49-F238E27FC236}">
                        <a16:creationId xmlns:a16="http://schemas.microsoft.com/office/drawing/2014/main" id="{63551C9D-BDB5-5EB5-5D2C-5A7331B416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9" y="3805"/>
                    <a:ext cx="150" cy="21"/>
                  </a:xfrm>
                  <a:custGeom>
                    <a:avLst/>
                    <a:gdLst/>
                    <a:ahLst/>
                    <a:cxnLst>
                      <a:cxn ang="0">
                        <a:pos x="150" y="7"/>
                      </a:cxn>
                      <a:cxn ang="0">
                        <a:pos x="123" y="17"/>
                      </a:cxn>
                      <a:cxn ang="0">
                        <a:pos x="82" y="21"/>
                      </a:cxn>
                      <a:cxn ang="0">
                        <a:pos x="25" y="17"/>
                      </a:cxn>
                      <a:cxn ang="0">
                        <a:pos x="2" y="11"/>
                      </a:cxn>
                      <a:cxn ang="0">
                        <a:pos x="0" y="10"/>
                      </a:cxn>
                      <a:cxn ang="0">
                        <a:pos x="39" y="3"/>
                      </a:cxn>
                      <a:cxn ang="0">
                        <a:pos x="60" y="4"/>
                      </a:cxn>
                      <a:cxn ang="0">
                        <a:pos x="80" y="13"/>
                      </a:cxn>
                      <a:cxn ang="0">
                        <a:pos x="82" y="10"/>
                      </a:cxn>
                      <a:cxn ang="0">
                        <a:pos x="76" y="5"/>
                      </a:cxn>
                      <a:cxn ang="0">
                        <a:pos x="98" y="0"/>
                      </a:cxn>
                      <a:cxn ang="0">
                        <a:pos x="133" y="2"/>
                      </a:cxn>
                      <a:cxn ang="0">
                        <a:pos x="150" y="7"/>
                      </a:cxn>
                    </a:cxnLst>
                    <a:rect l="0" t="0" r="r" b="b"/>
                    <a:pathLst>
                      <a:path w="150" h="21">
                        <a:moveTo>
                          <a:pt x="150" y="7"/>
                        </a:moveTo>
                        <a:lnTo>
                          <a:pt x="123" y="17"/>
                        </a:lnTo>
                        <a:lnTo>
                          <a:pt x="82" y="21"/>
                        </a:lnTo>
                        <a:lnTo>
                          <a:pt x="25" y="17"/>
                        </a:lnTo>
                        <a:lnTo>
                          <a:pt x="2" y="11"/>
                        </a:lnTo>
                        <a:lnTo>
                          <a:pt x="0" y="10"/>
                        </a:lnTo>
                        <a:lnTo>
                          <a:pt x="39" y="3"/>
                        </a:lnTo>
                        <a:lnTo>
                          <a:pt x="60" y="4"/>
                        </a:lnTo>
                        <a:lnTo>
                          <a:pt x="80" y="13"/>
                        </a:lnTo>
                        <a:lnTo>
                          <a:pt x="82" y="10"/>
                        </a:lnTo>
                        <a:lnTo>
                          <a:pt x="76" y="5"/>
                        </a:lnTo>
                        <a:lnTo>
                          <a:pt x="98" y="0"/>
                        </a:lnTo>
                        <a:lnTo>
                          <a:pt x="133" y="2"/>
                        </a:lnTo>
                        <a:lnTo>
                          <a:pt x="150" y="7"/>
                        </a:lnTo>
                        <a:close/>
                      </a:path>
                    </a:pathLst>
                  </a:custGeom>
                  <a:solidFill>
                    <a:srgbClr val="FFCC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5" name="Freeform 45">
                    <a:extLst>
                      <a:ext uri="{FF2B5EF4-FFF2-40B4-BE49-F238E27FC236}">
                        <a16:creationId xmlns:a16="http://schemas.microsoft.com/office/drawing/2014/main" id="{DBC71FE8-FCBA-4575-007F-D4105CED50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25" y="3814"/>
                    <a:ext cx="172" cy="28"/>
                  </a:xfrm>
                  <a:custGeom>
                    <a:avLst/>
                    <a:gdLst/>
                    <a:ahLst/>
                    <a:cxnLst>
                      <a:cxn ang="0">
                        <a:pos x="70" y="19"/>
                      </a:cxn>
                      <a:cxn ang="0">
                        <a:pos x="120" y="18"/>
                      </a:cxn>
                      <a:cxn ang="0">
                        <a:pos x="162" y="9"/>
                      </a:cxn>
                      <a:cxn ang="0">
                        <a:pos x="172" y="2"/>
                      </a:cxn>
                      <a:cxn ang="0">
                        <a:pos x="168" y="18"/>
                      </a:cxn>
                      <a:cxn ang="0">
                        <a:pos x="154" y="24"/>
                      </a:cxn>
                      <a:cxn ang="0">
                        <a:pos x="128" y="27"/>
                      </a:cxn>
                      <a:cxn ang="0">
                        <a:pos x="68" y="28"/>
                      </a:cxn>
                      <a:cxn ang="0">
                        <a:pos x="12" y="21"/>
                      </a:cxn>
                      <a:cxn ang="0">
                        <a:pos x="6" y="18"/>
                      </a:cxn>
                      <a:cxn ang="0">
                        <a:pos x="0" y="10"/>
                      </a:cxn>
                      <a:cxn ang="0">
                        <a:pos x="0" y="0"/>
                      </a:cxn>
                      <a:cxn ang="0">
                        <a:pos x="14" y="10"/>
                      </a:cxn>
                      <a:cxn ang="0">
                        <a:pos x="70" y="19"/>
                      </a:cxn>
                    </a:cxnLst>
                    <a:rect l="0" t="0" r="r" b="b"/>
                    <a:pathLst>
                      <a:path w="172" h="28">
                        <a:moveTo>
                          <a:pt x="70" y="19"/>
                        </a:moveTo>
                        <a:lnTo>
                          <a:pt x="120" y="18"/>
                        </a:lnTo>
                        <a:lnTo>
                          <a:pt x="162" y="9"/>
                        </a:lnTo>
                        <a:lnTo>
                          <a:pt x="172" y="2"/>
                        </a:lnTo>
                        <a:lnTo>
                          <a:pt x="168" y="18"/>
                        </a:lnTo>
                        <a:lnTo>
                          <a:pt x="154" y="24"/>
                        </a:lnTo>
                        <a:lnTo>
                          <a:pt x="128" y="27"/>
                        </a:lnTo>
                        <a:lnTo>
                          <a:pt x="68" y="28"/>
                        </a:lnTo>
                        <a:lnTo>
                          <a:pt x="12" y="21"/>
                        </a:lnTo>
                        <a:lnTo>
                          <a:pt x="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4" y="10"/>
                        </a:lnTo>
                        <a:lnTo>
                          <a:pt x="70" y="19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36" name="Freeform 46">
                    <a:extLst>
                      <a:ext uri="{FF2B5EF4-FFF2-40B4-BE49-F238E27FC236}">
                        <a16:creationId xmlns:a16="http://schemas.microsoft.com/office/drawing/2014/main" id="{36874282-AE43-06B6-9F28-D15DFDFBF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1" y="3840"/>
                    <a:ext cx="146" cy="24"/>
                  </a:xfrm>
                  <a:custGeom>
                    <a:avLst/>
                    <a:gdLst/>
                    <a:ahLst/>
                    <a:cxnLst>
                      <a:cxn ang="0">
                        <a:pos x="131" y="20"/>
                      </a:cxn>
                      <a:cxn ang="0">
                        <a:pos x="118" y="23"/>
                      </a:cxn>
                      <a:cxn ang="0">
                        <a:pos x="78" y="24"/>
                      </a:cxn>
                      <a:cxn ang="0">
                        <a:pos x="15" y="22"/>
                      </a:cxn>
                      <a:cxn ang="0">
                        <a:pos x="2" y="12"/>
                      </a:cxn>
                      <a:cxn ang="0">
                        <a:pos x="0" y="0"/>
                      </a:cxn>
                      <a:cxn ang="0">
                        <a:pos x="26" y="5"/>
                      </a:cxn>
                      <a:cxn ang="0">
                        <a:pos x="63" y="7"/>
                      </a:cxn>
                      <a:cxn ang="0">
                        <a:pos x="134" y="6"/>
                      </a:cxn>
                      <a:cxn ang="0">
                        <a:pos x="146" y="1"/>
                      </a:cxn>
                      <a:cxn ang="0">
                        <a:pos x="144" y="12"/>
                      </a:cxn>
                      <a:cxn ang="0">
                        <a:pos x="131" y="20"/>
                      </a:cxn>
                    </a:cxnLst>
                    <a:rect l="0" t="0" r="r" b="b"/>
                    <a:pathLst>
                      <a:path w="146" h="24">
                        <a:moveTo>
                          <a:pt x="131" y="20"/>
                        </a:moveTo>
                        <a:lnTo>
                          <a:pt x="118" y="23"/>
                        </a:lnTo>
                        <a:lnTo>
                          <a:pt x="78" y="24"/>
                        </a:lnTo>
                        <a:lnTo>
                          <a:pt x="15" y="22"/>
                        </a:lnTo>
                        <a:lnTo>
                          <a:pt x="2" y="12"/>
                        </a:lnTo>
                        <a:lnTo>
                          <a:pt x="0" y="0"/>
                        </a:lnTo>
                        <a:lnTo>
                          <a:pt x="26" y="5"/>
                        </a:lnTo>
                        <a:lnTo>
                          <a:pt x="63" y="7"/>
                        </a:lnTo>
                        <a:lnTo>
                          <a:pt x="134" y="6"/>
                        </a:lnTo>
                        <a:lnTo>
                          <a:pt x="146" y="1"/>
                        </a:lnTo>
                        <a:lnTo>
                          <a:pt x="144" y="12"/>
                        </a:lnTo>
                        <a:lnTo>
                          <a:pt x="131" y="20"/>
                        </a:lnTo>
                        <a:close/>
                      </a:path>
                    </a:pathLst>
                  </a:custGeom>
                  <a:solidFill>
                    <a:srgbClr val="99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</p:grpSp>
            <p:grpSp>
              <p:nvGrpSpPr>
                <p:cNvPr id="18" name="Group 57">
                  <a:extLst>
                    <a:ext uri="{FF2B5EF4-FFF2-40B4-BE49-F238E27FC236}">
                      <a16:creationId xmlns:a16="http://schemas.microsoft.com/office/drawing/2014/main" id="{632B71DC-DF29-263D-0FC5-F27253DEA8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30450" y="3171461"/>
                  <a:ext cx="1250950" cy="1208087"/>
                  <a:chOff x="1595" y="3114"/>
                  <a:chExt cx="618" cy="757"/>
                </a:xfrm>
              </p:grpSpPr>
              <p:sp>
                <p:nvSpPr>
                  <p:cNvPr id="19" name="Freeform 48">
                    <a:extLst>
                      <a:ext uri="{FF2B5EF4-FFF2-40B4-BE49-F238E27FC236}">
                        <a16:creationId xmlns:a16="http://schemas.microsoft.com/office/drawing/2014/main" id="{B04F14C1-631C-D1F2-D2C0-F52154D35E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5" y="3114"/>
                    <a:ext cx="618" cy="757"/>
                  </a:xfrm>
                  <a:custGeom>
                    <a:avLst/>
                    <a:gdLst/>
                    <a:ahLst/>
                    <a:cxnLst>
                      <a:cxn ang="0">
                        <a:pos x="459" y="143"/>
                      </a:cxn>
                      <a:cxn ang="0">
                        <a:pos x="475" y="193"/>
                      </a:cxn>
                      <a:cxn ang="0">
                        <a:pos x="519" y="215"/>
                      </a:cxn>
                      <a:cxn ang="0">
                        <a:pos x="533" y="228"/>
                      </a:cxn>
                      <a:cxn ang="0">
                        <a:pos x="576" y="271"/>
                      </a:cxn>
                      <a:cxn ang="0">
                        <a:pos x="567" y="321"/>
                      </a:cxn>
                      <a:cxn ang="0">
                        <a:pos x="606" y="351"/>
                      </a:cxn>
                      <a:cxn ang="0">
                        <a:pos x="606" y="406"/>
                      </a:cxn>
                      <a:cxn ang="0">
                        <a:pos x="599" y="419"/>
                      </a:cxn>
                      <a:cxn ang="0">
                        <a:pos x="618" y="492"/>
                      </a:cxn>
                      <a:cxn ang="0">
                        <a:pos x="567" y="533"/>
                      </a:cxn>
                      <a:cxn ang="0">
                        <a:pos x="546" y="582"/>
                      </a:cxn>
                      <a:cxn ang="0">
                        <a:pos x="481" y="609"/>
                      </a:cxn>
                      <a:cxn ang="0">
                        <a:pos x="393" y="601"/>
                      </a:cxn>
                      <a:cxn ang="0">
                        <a:pos x="381" y="620"/>
                      </a:cxn>
                      <a:cxn ang="0">
                        <a:pos x="444" y="644"/>
                      </a:cxn>
                      <a:cxn ang="0">
                        <a:pos x="450" y="694"/>
                      </a:cxn>
                      <a:cxn ang="0">
                        <a:pos x="435" y="726"/>
                      </a:cxn>
                      <a:cxn ang="0">
                        <a:pos x="406" y="752"/>
                      </a:cxn>
                      <a:cxn ang="0">
                        <a:pos x="224" y="752"/>
                      </a:cxn>
                      <a:cxn ang="0">
                        <a:pos x="201" y="713"/>
                      </a:cxn>
                      <a:cxn ang="0">
                        <a:pos x="177" y="688"/>
                      </a:cxn>
                      <a:cxn ang="0">
                        <a:pos x="189" y="648"/>
                      </a:cxn>
                      <a:cxn ang="0">
                        <a:pos x="249" y="626"/>
                      </a:cxn>
                      <a:cxn ang="0">
                        <a:pos x="258" y="614"/>
                      </a:cxn>
                      <a:cxn ang="0">
                        <a:pos x="195" y="608"/>
                      </a:cxn>
                      <a:cxn ang="0">
                        <a:pos x="126" y="609"/>
                      </a:cxn>
                      <a:cxn ang="0">
                        <a:pos x="87" y="572"/>
                      </a:cxn>
                      <a:cxn ang="0">
                        <a:pos x="40" y="559"/>
                      </a:cxn>
                      <a:cxn ang="0">
                        <a:pos x="15" y="508"/>
                      </a:cxn>
                      <a:cxn ang="0">
                        <a:pos x="27" y="471"/>
                      </a:cxn>
                      <a:cxn ang="0">
                        <a:pos x="0" y="435"/>
                      </a:cxn>
                      <a:cxn ang="0">
                        <a:pos x="13" y="386"/>
                      </a:cxn>
                      <a:cxn ang="0">
                        <a:pos x="11" y="348"/>
                      </a:cxn>
                      <a:cxn ang="0">
                        <a:pos x="40" y="329"/>
                      </a:cxn>
                      <a:cxn ang="0">
                        <a:pos x="48" y="308"/>
                      </a:cxn>
                      <a:cxn ang="0">
                        <a:pos x="42" y="279"/>
                      </a:cxn>
                      <a:cxn ang="0">
                        <a:pos x="44" y="242"/>
                      </a:cxn>
                      <a:cxn ang="0">
                        <a:pos x="50" y="218"/>
                      </a:cxn>
                      <a:cxn ang="0">
                        <a:pos x="69" y="167"/>
                      </a:cxn>
                      <a:cxn ang="0">
                        <a:pos x="84" y="129"/>
                      </a:cxn>
                      <a:cxn ang="0">
                        <a:pos x="105" y="120"/>
                      </a:cxn>
                      <a:cxn ang="0">
                        <a:pos x="117" y="64"/>
                      </a:cxn>
                      <a:cxn ang="0">
                        <a:pos x="165" y="35"/>
                      </a:cxn>
                      <a:cxn ang="0">
                        <a:pos x="207" y="41"/>
                      </a:cxn>
                      <a:cxn ang="0">
                        <a:pos x="243" y="5"/>
                      </a:cxn>
                      <a:cxn ang="0">
                        <a:pos x="306" y="3"/>
                      </a:cxn>
                      <a:cxn ang="0">
                        <a:pos x="378" y="39"/>
                      </a:cxn>
                      <a:cxn ang="0">
                        <a:pos x="423" y="72"/>
                      </a:cxn>
                      <a:cxn ang="0">
                        <a:pos x="439" y="100"/>
                      </a:cxn>
                    </a:cxnLst>
                    <a:rect l="0" t="0" r="r" b="b"/>
                    <a:pathLst>
                      <a:path w="618" h="757">
                        <a:moveTo>
                          <a:pt x="453" y="120"/>
                        </a:moveTo>
                        <a:lnTo>
                          <a:pt x="459" y="143"/>
                        </a:lnTo>
                        <a:lnTo>
                          <a:pt x="461" y="177"/>
                        </a:lnTo>
                        <a:lnTo>
                          <a:pt x="475" y="193"/>
                        </a:lnTo>
                        <a:lnTo>
                          <a:pt x="489" y="208"/>
                        </a:lnTo>
                        <a:lnTo>
                          <a:pt x="519" y="215"/>
                        </a:lnTo>
                        <a:lnTo>
                          <a:pt x="536" y="226"/>
                        </a:lnTo>
                        <a:lnTo>
                          <a:pt x="533" y="228"/>
                        </a:lnTo>
                        <a:lnTo>
                          <a:pt x="570" y="258"/>
                        </a:lnTo>
                        <a:lnTo>
                          <a:pt x="576" y="271"/>
                        </a:lnTo>
                        <a:lnTo>
                          <a:pt x="573" y="309"/>
                        </a:lnTo>
                        <a:lnTo>
                          <a:pt x="567" y="321"/>
                        </a:lnTo>
                        <a:lnTo>
                          <a:pt x="590" y="334"/>
                        </a:lnTo>
                        <a:lnTo>
                          <a:pt x="606" y="351"/>
                        </a:lnTo>
                        <a:lnTo>
                          <a:pt x="612" y="379"/>
                        </a:lnTo>
                        <a:lnTo>
                          <a:pt x="606" y="406"/>
                        </a:lnTo>
                        <a:lnTo>
                          <a:pt x="599" y="414"/>
                        </a:lnTo>
                        <a:lnTo>
                          <a:pt x="599" y="419"/>
                        </a:lnTo>
                        <a:lnTo>
                          <a:pt x="618" y="440"/>
                        </a:lnTo>
                        <a:lnTo>
                          <a:pt x="618" y="492"/>
                        </a:lnTo>
                        <a:lnTo>
                          <a:pt x="599" y="514"/>
                        </a:lnTo>
                        <a:lnTo>
                          <a:pt x="567" y="533"/>
                        </a:lnTo>
                        <a:lnTo>
                          <a:pt x="564" y="563"/>
                        </a:lnTo>
                        <a:lnTo>
                          <a:pt x="546" y="582"/>
                        </a:lnTo>
                        <a:lnTo>
                          <a:pt x="495" y="607"/>
                        </a:lnTo>
                        <a:lnTo>
                          <a:pt x="481" y="609"/>
                        </a:lnTo>
                        <a:lnTo>
                          <a:pt x="423" y="599"/>
                        </a:lnTo>
                        <a:lnTo>
                          <a:pt x="393" y="601"/>
                        </a:lnTo>
                        <a:lnTo>
                          <a:pt x="378" y="607"/>
                        </a:lnTo>
                        <a:lnTo>
                          <a:pt x="381" y="620"/>
                        </a:lnTo>
                        <a:lnTo>
                          <a:pt x="426" y="629"/>
                        </a:lnTo>
                        <a:lnTo>
                          <a:pt x="444" y="644"/>
                        </a:lnTo>
                        <a:lnTo>
                          <a:pt x="450" y="658"/>
                        </a:lnTo>
                        <a:lnTo>
                          <a:pt x="450" y="694"/>
                        </a:lnTo>
                        <a:lnTo>
                          <a:pt x="438" y="706"/>
                        </a:lnTo>
                        <a:lnTo>
                          <a:pt x="435" y="726"/>
                        </a:lnTo>
                        <a:lnTo>
                          <a:pt x="426" y="741"/>
                        </a:lnTo>
                        <a:lnTo>
                          <a:pt x="406" y="752"/>
                        </a:lnTo>
                        <a:lnTo>
                          <a:pt x="298" y="757"/>
                        </a:lnTo>
                        <a:lnTo>
                          <a:pt x="224" y="752"/>
                        </a:lnTo>
                        <a:lnTo>
                          <a:pt x="207" y="734"/>
                        </a:lnTo>
                        <a:lnTo>
                          <a:pt x="201" y="713"/>
                        </a:lnTo>
                        <a:lnTo>
                          <a:pt x="201" y="709"/>
                        </a:lnTo>
                        <a:lnTo>
                          <a:pt x="177" y="688"/>
                        </a:lnTo>
                        <a:lnTo>
                          <a:pt x="177" y="664"/>
                        </a:lnTo>
                        <a:lnTo>
                          <a:pt x="189" y="648"/>
                        </a:lnTo>
                        <a:lnTo>
                          <a:pt x="213" y="637"/>
                        </a:lnTo>
                        <a:lnTo>
                          <a:pt x="249" y="626"/>
                        </a:lnTo>
                        <a:lnTo>
                          <a:pt x="264" y="621"/>
                        </a:lnTo>
                        <a:lnTo>
                          <a:pt x="258" y="614"/>
                        </a:lnTo>
                        <a:lnTo>
                          <a:pt x="204" y="614"/>
                        </a:lnTo>
                        <a:lnTo>
                          <a:pt x="195" y="608"/>
                        </a:lnTo>
                        <a:lnTo>
                          <a:pt x="162" y="616"/>
                        </a:lnTo>
                        <a:lnTo>
                          <a:pt x="126" y="609"/>
                        </a:lnTo>
                        <a:lnTo>
                          <a:pt x="97" y="579"/>
                        </a:lnTo>
                        <a:lnTo>
                          <a:pt x="87" y="572"/>
                        </a:lnTo>
                        <a:lnTo>
                          <a:pt x="55" y="566"/>
                        </a:lnTo>
                        <a:lnTo>
                          <a:pt x="40" y="559"/>
                        </a:lnTo>
                        <a:lnTo>
                          <a:pt x="21" y="536"/>
                        </a:lnTo>
                        <a:lnTo>
                          <a:pt x="15" y="508"/>
                        </a:lnTo>
                        <a:lnTo>
                          <a:pt x="24" y="473"/>
                        </a:lnTo>
                        <a:lnTo>
                          <a:pt x="27" y="471"/>
                        </a:lnTo>
                        <a:lnTo>
                          <a:pt x="6" y="451"/>
                        </a:lnTo>
                        <a:lnTo>
                          <a:pt x="0" y="435"/>
                        </a:lnTo>
                        <a:lnTo>
                          <a:pt x="3" y="408"/>
                        </a:lnTo>
                        <a:lnTo>
                          <a:pt x="13" y="386"/>
                        </a:lnTo>
                        <a:lnTo>
                          <a:pt x="8" y="369"/>
                        </a:lnTo>
                        <a:lnTo>
                          <a:pt x="11" y="348"/>
                        </a:lnTo>
                        <a:lnTo>
                          <a:pt x="25" y="338"/>
                        </a:lnTo>
                        <a:lnTo>
                          <a:pt x="40" y="329"/>
                        </a:lnTo>
                        <a:lnTo>
                          <a:pt x="44" y="320"/>
                        </a:lnTo>
                        <a:lnTo>
                          <a:pt x="48" y="308"/>
                        </a:lnTo>
                        <a:lnTo>
                          <a:pt x="46" y="289"/>
                        </a:lnTo>
                        <a:lnTo>
                          <a:pt x="42" y="279"/>
                        </a:lnTo>
                        <a:lnTo>
                          <a:pt x="36" y="263"/>
                        </a:lnTo>
                        <a:lnTo>
                          <a:pt x="44" y="242"/>
                        </a:lnTo>
                        <a:lnTo>
                          <a:pt x="43" y="243"/>
                        </a:lnTo>
                        <a:lnTo>
                          <a:pt x="50" y="218"/>
                        </a:lnTo>
                        <a:lnTo>
                          <a:pt x="57" y="193"/>
                        </a:lnTo>
                        <a:lnTo>
                          <a:pt x="69" y="167"/>
                        </a:lnTo>
                        <a:lnTo>
                          <a:pt x="69" y="150"/>
                        </a:lnTo>
                        <a:lnTo>
                          <a:pt x="84" y="129"/>
                        </a:lnTo>
                        <a:lnTo>
                          <a:pt x="99" y="120"/>
                        </a:lnTo>
                        <a:lnTo>
                          <a:pt x="105" y="120"/>
                        </a:lnTo>
                        <a:lnTo>
                          <a:pt x="105" y="87"/>
                        </a:lnTo>
                        <a:lnTo>
                          <a:pt x="117" y="64"/>
                        </a:lnTo>
                        <a:lnTo>
                          <a:pt x="146" y="41"/>
                        </a:lnTo>
                        <a:lnTo>
                          <a:pt x="165" y="35"/>
                        </a:lnTo>
                        <a:lnTo>
                          <a:pt x="204" y="39"/>
                        </a:lnTo>
                        <a:lnTo>
                          <a:pt x="207" y="41"/>
                        </a:lnTo>
                        <a:lnTo>
                          <a:pt x="223" y="16"/>
                        </a:lnTo>
                        <a:lnTo>
                          <a:pt x="243" y="5"/>
                        </a:lnTo>
                        <a:lnTo>
                          <a:pt x="258" y="0"/>
                        </a:lnTo>
                        <a:lnTo>
                          <a:pt x="306" y="3"/>
                        </a:lnTo>
                        <a:lnTo>
                          <a:pt x="351" y="33"/>
                        </a:lnTo>
                        <a:lnTo>
                          <a:pt x="378" y="39"/>
                        </a:lnTo>
                        <a:lnTo>
                          <a:pt x="404" y="52"/>
                        </a:lnTo>
                        <a:lnTo>
                          <a:pt x="423" y="72"/>
                        </a:lnTo>
                        <a:lnTo>
                          <a:pt x="426" y="77"/>
                        </a:lnTo>
                        <a:lnTo>
                          <a:pt x="439" y="100"/>
                        </a:lnTo>
                        <a:lnTo>
                          <a:pt x="453" y="1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0" name="Freeform 49">
                    <a:extLst>
                      <a:ext uri="{FF2B5EF4-FFF2-40B4-BE49-F238E27FC236}">
                        <a16:creationId xmlns:a16="http://schemas.microsoft.com/office/drawing/2014/main" id="{3E37A30A-3686-5332-8F94-2FDF711F8C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07" y="3119"/>
                    <a:ext cx="597" cy="603"/>
                  </a:xfrm>
                  <a:custGeom>
                    <a:avLst/>
                    <a:gdLst/>
                    <a:ahLst/>
                    <a:cxnLst>
                      <a:cxn ang="0">
                        <a:pos x="546" y="253"/>
                      </a:cxn>
                      <a:cxn ang="0">
                        <a:pos x="552" y="303"/>
                      </a:cxn>
                      <a:cxn ang="0">
                        <a:pos x="555" y="328"/>
                      </a:cxn>
                      <a:cxn ang="0">
                        <a:pos x="584" y="346"/>
                      </a:cxn>
                      <a:cxn ang="0">
                        <a:pos x="588" y="390"/>
                      </a:cxn>
                      <a:cxn ang="0">
                        <a:pos x="578" y="418"/>
                      </a:cxn>
                      <a:cxn ang="0">
                        <a:pos x="597" y="486"/>
                      </a:cxn>
                      <a:cxn ang="0">
                        <a:pos x="552" y="520"/>
                      </a:cxn>
                      <a:cxn ang="0">
                        <a:pos x="543" y="526"/>
                      </a:cxn>
                      <a:cxn ang="0">
                        <a:pos x="534" y="567"/>
                      </a:cxn>
                      <a:cxn ang="0">
                        <a:pos x="468" y="596"/>
                      </a:cxn>
                      <a:cxn ang="0">
                        <a:pos x="381" y="587"/>
                      </a:cxn>
                      <a:cxn ang="0">
                        <a:pos x="314" y="587"/>
                      </a:cxn>
                      <a:cxn ang="0">
                        <a:pos x="291" y="576"/>
                      </a:cxn>
                      <a:cxn ang="0">
                        <a:pos x="240" y="603"/>
                      </a:cxn>
                      <a:cxn ang="0">
                        <a:pos x="183" y="595"/>
                      </a:cxn>
                      <a:cxn ang="0">
                        <a:pos x="114" y="594"/>
                      </a:cxn>
                      <a:cxn ang="0">
                        <a:pos x="99" y="574"/>
                      </a:cxn>
                      <a:cxn ang="0">
                        <a:pos x="42" y="554"/>
                      </a:cxn>
                      <a:cxn ang="0">
                        <a:pos x="14" y="518"/>
                      </a:cxn>
                      <a:cxn ang="0">
                        <a:pos x="25" y="468"/>
                      </a:cxn>
                      <a:cxn ang="0">
                        <a:pos x="0" y="440"/>
                      </a:cxn>
                      <a:cxn ang="0">
                        <a:pos x="12" y="378"/>
                      </a:cxn>
                      <a:cxn ang="0">
                        <a:pos x="5" y="353"/>
                      </a:cxn>
                      <a:cxn ang="0">
                        <a:pos x="45" y="307"/>
                      </a:cxn>
                      <a:cxn ang="0">
                        <a:pos x="34" y="257"/>
                      </a:cxn>
                      <a:cxn ang="0">
                        <a:pos x="51" y="196"/>
                      </a:cxn>
                      <a:cxn ang="0">
                        <a:pos x="66" y="164"/>
                      </a:cxn>
                      <a:cxn ang="0">
                        <a:pos x="75" y="133"/>
                      </a:cxn>
                      <a:cxn ang="0">
                        <a:pos x="103" y="103"/>
                      </a:cxn>
                      <a:cxn ang="0">
                        <a:pos x="114" y="63"/>
                      </a:cxn>
                      <a:cxn ang="0">
                        <a:pos x="177" y="37"/>
                      </a:cxn>
                      <a:cxn ang="0">
                        <a:pos x="201" y="47"/>
                      </a:cxn>
                      <a:cxn ang="0">
                        <a:pos x="211" y="24"/>
                      </a:cxn>
                      <a:cxn ang="0">
                        <a:pos x="266" y="0"/>
                      </a:cxn>
                      <a:cxn ang="0">
                        <a:pos x="324" y="26"/>
                      </a:cxn>
                      <a:cxn ang="0">
                        <a:pos x="306" y="36"/>
                      </a:cxn>
                      <a:cxn ang="0">
                        <a:pos x="309" y="43"/>
                      </a:cxn>
                      <a:cxn ang="0">
                        <a:pos x="369" y="41"/>
                      </a:cxn>
                      <a:cxn ang="0">
                        <a:pos x="405" y="69"/>
                      </a:cxn>
                      <a:cxn ang="0">
                        <a:pos x="429" y="109"/>
                      </a:cxn>
                      <a:cxn ang="0">
                        <a:pos x="441" y="172"/>
                      </a:cxn>
                      <a:cxn ang="0">
                        <a:pos x="473" y="207"/>
                      </a:cxn>
                      <a:cxn ang="0">
                        <a:pos x="486" y="211"/>
                      </a:cxn>
                      <a:cxn ang="0">
                        <a:pos x="513" y="225"/>
                      </a:cxn>
                    </a:cxnLst>
                    <a:rect l="0" t="0" r="r" b="b"/>
                    <a:pathLst>
                      <a:path w="597" h="603">
                        <a:moveTo>
                          <a:pt x="513" y="225"/>
                        </a:moveTo>
                        <a:lnTo>
                          <a:pt x="546" y="253"/>
                        </a:lnTo>
                        <a:lnTo>
                          <a:pt x="555" y="274"/>
                        </a:lnTo>
                        <a:lnTo>
                          <a:pt x="552" y="303"/>
                        </a:lnTo>
                        <a:lnTo>
                          <a:pt x="543" y="318"/>
                        </a:lnTo>
                        <a:lnTo>
                          <a:pt x="555" y="328"/>
                        </a:lnTo>
                        <a:lnTo>
                          <a:pt x="572" y="333"/>
                        </a:lnTo>
                        <a:lnTo>
                          <a:pt x="584" y="346"/>
                        </a:lnTo>
                        <a:lnTo>
                          <a:pt x="590" y="374"/>
                        </a:lnTo>
                        <a:lnTo>
                          <a:pt x="588" y="390"/>
                        </a:lnTo>
                        <a:lnTo>
                          <a:pt x="576" y="409"/>
                        </a:lnTo>
                        <a:lnTo>
                          <a:pt x="578" y="418"/>
                        </a:lnTo>
                        <a:lnTo>
                          <a:pt x="597" y="436"/>
                        </a:lnTo>
                        <a:lnTo>
                          <a:pt x="597" y="486"/>
                        </a:lnTo>
                        <a:lnTo>
                          <a:pt x="584" y="501"/>
                        </a:lnTo>
                        <a:lnTo>
                          <a:pt x="552" y="520"/>
                        </a:lnTo>
                        <a:lnTo>
                          <a:pt x="549" y="520"/>
                        </a:lnTo>
                        <a:lnTo>
                          <a:pt x="543" y="526"/>
                        </a:lnTo>
                        <a:lnTo>
                          <a:pt x="543" y="555"/>
                        </a:lnTo>
                        <a:lnTo>
                          <a:pt x="534" y="567"/>
                        </a:lnTo>
                        <a:lnTo>
                          <a:pt x="500" y="587"/>
                        </a:lnTo>
                        <a:lnTo>
                          <a:pt x="468" y="596"/>
                        </a:lnTo>
                        <a:lnTo>
                          <a:pt x="417" y="588"/>
                        </a:lnTo>
                        <a:lnTo>
                          <a:pt x="381" y="587"/>
                        </a:lnTo>
                        <a:lnTo>
                          <a:pt x="354" y="595"/>
                        </a:lnTo>
                        <a:lnTo>
                          <a:pt x="314" y="587"/>
                        </a:lnTo>
                        <a:lnTo>
                          <a:pt x="297" y="576"/>
                        </a:lnTo>
                        <a:lnTo>
                          <a:pt x="291" y="576"/>
                        </a:lnTo>
                        <a:lnTo>
                          <a:pt x="266" y="596"/>
                        </a:lnTo>
                        <a:lnTo>
                          <a:pt x="240" y="603"/>
                        </a:lnTo>
                        <a:lnTo>
                          <a:pt x="192" y="600"/>
                        </a:lnTo>
                        <a:lnTo>
                          <a:pt x="183" y="595"/>
                        </a:lnTo>
                        <a:lnTo>
                          <a:pt x="144" y="602"/>
                        </a:lnTo>
                        <a:lnTo>
                          <a:pt x="114" y="594"/>
                        </a:lnTo>
                        <a:lnTo>
                          <a:pt x="99" y="580"/>
                        </a:lnTo>
                        <a:lnTo>
                          <a:pt x="99" y="574"/>
                        </a:lnTo>
                        <a:lnTo>
                          <a:pt x="78" y="559"/>
                        </a:lnTo>
                        <a:lnTo>
                          <a:pt x="42" y="554"/>
                        </a:lnTo>
                        <a:lnTo>
                          <a:pt x="27" y="545"/>
                        </a:lnTo>
                        <a:lnTo>
                          <a:pt x="14" y="518"/>
                        </a:lnTo>
                        <a:lnTo>
                          <a:pt x="14" y="486"/>
                        </a:lnTo>
                        <a:lnTo>
                          <a:pt x="25" y="468"/>
                        </a:lnTo>
                        <a:lnTo>
                          <a:pt x="25" y="463"/>
                        </a:lnTo>
                        <a:lnTo>
                          <a:pt x="0" y="440"/>
                        </a:lnTo>
                        <a:lnTo>
                          <a:pt x="0" y="403"/>
                        </a:lnTo>
                        <a:lnTo>
                          <a:pt x="12" y="378"/>
                        </a:lnTo>
                        <a:lnTo>
                          <a:pt x="5" y="371"/>
                        </a:lnTo>
                        <a:lnTo>
                          <a:pt x="5" y="353"/>
                        </a:lnTo>
                        <a:lnTo>
                          <a:pt x="38" y="328"/>
                        </a:lnTo>
                        <a:lnTo>
                          <a:pt x="45" y="307"/>
                        </a:lnTo>
                        <a:lnTo>
                          <a:pt x="43" y="279"/>
                        </a:lnTo>
                        <a:lnTo>
                          <a:pt x="34" y="257"/>
                        </a:lnTo>
                        <a:lnTo>
                          <a:pt x="45" y="225"/>
                        </a:lnTo>
                        <a:lnTo>
                          <a:pt x="51" y="196"/>
                        </a:lnTo>
                        <a:lnTo>
                          <a:pt x="57" y="180"/>
                        </a:lnTo>
                        <a:lnTo>
                          <a:pt x="66" y="164"/>
                        </a:lnTo>
                        <a:lnTo>
                          <a:pt x="66" y="147"/>
                        </a:lnTo>
                        <a:lnTo>
                          <a:pt x="75" y="133"/>
                        </a:lnTo>
                        <a:lnTo>
                          <a:pt x="105" y="115"/>
                        </a:lnTo>
                        <a:lnTo>
                          <a:pt x="103" y="103"/>
                        </a:lnTo>
                        <a:lnTo>
                          <a:pt x="103" y="83"/>
                        </a:lnTo>
                        <a:lnTo>
                          <a:pt x="114" y="63"/>
                        </a:lnTo>
                        <a:lnTo>
                          <a:pt x="144" y="41"/>
                        </a:lnTo>
                        <a:lnTo>
                          <a:pt x="177" y="37"/>
                        </a:lnTo>
                        <a:lnTo>
                          <a:pt x="195" y="41"/>
                        </a:lnTo>
                        <a:lnTo>
                          <a:pt x="201" y="47"/>
                        </a:lnTo>
                        <a:lnTo>
                          <a:pt x="207" y="41"/>
                        </a:lnTo>
                        <a:lnTo>
                          <a:pt x="211" y="24"/>
                        </a:lnTo>
                        <a:lnTo>
                          <a:pt x="234" y="8"/>
                        </a:lnTo>
                        <a:lnTo>
                          <a:pt x="266" y="0"/>
                        </a:lnTo>
                        <a:lnTo>
                          <a:pt x="300" y="8"/>
                        </a:lnTo>
                        <a:lnTo>
                          <a:pt x="324" y="26"/>
                        </a:lnTo>
                        <a:lnTo>
                          <a:pt x="306" y="32"/>
                        </a:lnTo>
                        <a:lnTo>
                          <a:pt x="306" y="36"/>
                        </a:lnTo>
                        <a:lnTo>
                          <a:pt x="303" y="38"/>
                        </a:lnTo>
                        <a:lnTo>
                          <a:pt x="309" y="43"/>
                        </a:lnTo>
                        <a:lnTo>
                          <a:pt x="335" y="36"/>
                        </a:lnTo>
                        <a:lnTo>
                          <a:pt x="369" y="41"/>
                        </a:lnTo>
                        <a:lnTo>
                          <a:pt x="393" y="56"/>
                        </a:lnTo>
                        <a:lnTo>
                          <a:pt x="405" y="69"/>
                        </a:lnTo>
                        <a:lnTo>
                          <a:pt x="416" y="89"/>
                        </a:lnTo>
                        <a:lnTo>
                          <a:pt x="429" y="109"/>
                        </a:lnTo>
                        <a:lnTo>
                          <a:pt x="438" y="135"/>
                        </a:lnTo>
                        <a:lnTo>
                          <a:pt x="441" y="172"/>
                        </a:lnTo>
                        <a:lnTo>
                          <a:pt x="466" y="202"/>
                        </a:lnTo>
                        <a:lnTo>
                          <a:pt x="473" y="207"/>
                        </a:lnTo>
                        <a:lnTo>
                          <a:pt x="480" y="209"/>
                        </a:lnTo>
                        <a:lnTo>
                          <a:pt x="486" y="211"/>
                        </a:lnTo>
                        <a:lnTo>
                          <a:pt x="491" y="212"/>
                        </a:lnTo>
                        <a:lnTo>
                          <a:pt x="513" y="225"/>
                        </a:lnTo>
                        <a:close/>
                      </a:path>
                    </a:pathLst>
                  </a:custGeom>
                  <a:solidFill>
                    <a:srgbClr val="99CC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1" name="Freeform 50">
                    <a:extLst>
                      <a:ext uri="{FF2B5EF4-FFF2-40B4-BE49-F238E27FC236}">
                        <a16:creationId xmlns:a16="http://schemas.microsoft.com/office/drawing/2014/main" id="{0DA7BB93-A863-A7E9-B0CA-E4C229B95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65" y="3706"/>
                    <a:ext cx="102" cy="65"/>
                  </a:xfrm>
                  <a:custGeom>
                    <a:avLst/>
                    <a:gdLst/>
                    <a:ahLst/>
                    <a:cxnLst>
                      <a:cxn ang="0">
                        <a:pos x="102" y="16"/>
                      </a:cxn>
                      <a:cxn ang="0">
                        <a:pos x="99" y="55"/>
                      </a:cxn>
                      <a:cxn ang="0">
                        <a:pos x="60" y="58"/>
                      </a:cxn>
                      <a:cxn ang="0">
                        <a:pos x="36" y="65"/>
                      </a:cxn>
                      <a:cxn ang="0">
                        <a:pos x="19" y="60"/>
                      </a:cxn>
                      <a:cxn ang="0">
                        <a:pos x="8" y="60"/>
                      </a:cxn>
                      <a:cxn ang="0">
                        <a:pos x="0" y="27"/>
                      </a:cxn>
                      <a:cxn ang="0">
                        <a:pos x="0" y="22"/>
                      </a:cxn>
                      <a:cxn ang="0">
                        <a:pos x="19" y="17"/>
                      </a:cxn>
                      <a:cxn ang="0">
                        <a:pos x="36" y="0"/>
                      </a:cxn>
                      <a:cxn ang="0">
                        <a:pos x="72" y="15"/>
                      </a:cxn>
                      <a:cxn ang="0">
                        <a:pos x="102" y="16"/>
                      </a:cxn>
                    </a:cxnLst>
                    <a:rect l="0" t="0" r="r" b="b"/>
                    <a:pathLst>
                      <a:path w="102" h="65">
                        <a:moveTo>
                          <a:pt x="102" y="16"/>
                        </a:moveTo>
                        <a:lnTo>
                          <a:pt x="99" y="55"/>
                        </a:lnTo>
                        <a:lnTo>
                          <a:pt x="60" y="58"/>
                        </a:lnTo>
                        <a:lnTo>
                          <a:pt x="36" y="65"/>
                        </a:lnTo>
                        <a:lnTo>
                          <a:pt x="19" y="60"/>
                        </a:lnTo>
                        <a:lnTo>
                          <a:pt x="8" y="60"/>
                        </a:lnTo>
                        <a:lnTo>
                          <a:pt x="0" y="27"/>
                        </a:lnTo>
                        <a:lnTo>
                          <a:pt x="0" y="22"/>
                        </a:lnTo>
                        <a:lnTo>
                          <a:pt x="19" y="17"/>
                        </a:lnTo>
                        <a:lnTo>
                          <a:pt x="36" y="0"/>
                        </a:lnTo>
                        <a:lnTo>
                          <a:pt x="72" y="15"/>
                        </a:lnTo>
                        <a:lnTo>
                          <a:pt x="102" y="16"/>
                        </a:lnTo>
                        <a:close/>
                      </a:path>
                    </a:pathLst>
                  </a:custGeom>
                  <a:solidFill>
                    <a:srgbClr val="FF99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2" name="Freeform 51">
                    <a:extLst>
                      <a:ext uri="{FF2B5EF4-FFF2-40B4-BE49-F238E27FC236}">
                        <a16:creationId xmlns:a16="http://schemas.microsoft.com/office/drawing/2014/main" id="{CF9B4A23-FA70-7A64-40EB-9680F15E28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98" y="3721"/>
                    <a:ext cx="9" cy="33"/>
                  </a:xfrm>
                  <a:custGeom>
                    <a:avLst/>
                    <a:gdLst/>
                    <a:ahLst/>
                    <a:cxnLst>
                      <a:cxn ang="0">
                        <a:pos x="9" y="25"/>
                      </a:cxn>
                      <a:cxn ang="0">
                        <a:pos x="9" y="33"/>
                      </a:cxn>
                      <a:cxn ang="0">
                        <a:pos x="6" y="33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6" y="0"/>
                      </a:cxn>
                      <a:cxn ang="0">
                        <a:pos x="9" y="25"/>
                      </a:cxn>
                    </a:cxnLst>
                    <a:rect l="0" t="0" r="r" b="b"/>
                    <a:pathLst>
                      <a:path w="9" h="33">
                        <a:moveTo>
                          <a:pt x="9" y="25"/>
                        </a:moveTo>
                        <a:lnTo>
                          <a:pt x="9" y="33"/>
                        </a:lnTo>
                        <a:lnTo>
                          <a:pt x="6" y="33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9" y="2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3" name="Freeform 52">
                    <a:extLst>
                      <a:ext uri="{FF2B5EF4-FFF2-40B4-BE49-F238E27FC236}">
                        <a16:creationId xmlns:a16="http://schemas.microsoft.com/office/drawing/2014/main" id="{E027E757-FAC6-68E0-A5E1-6A692130DB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79" y="3742"/>
                    <a:ext cx="57" cy="28"/>
                  </a:xfrm>
                  <a:custGeom>
                    <a:avLst/>
                    <a:gdLst/>
                    <a:ahLst/>
                    <a:cxnLst>
                      <a:cxn ang="0">
                        <a:pos x="54" y="20"/>
                      </a:cxn>
                      <a:cxn ang="0">
                        <a:pos x="57" y="28"/>
                      </a:cxn>
                      <a:cxn ang="0">
                        <a:pos x="48" y="28"/>
                      </a:cxn>
                      <a:cxn ang="0">
                        <a:pos x="26" y="20"/>
                      </a:cxn>
                      <a:cxn ang="0">
                        <a:pos x="0" y="17"/>
                      </a:cxn>
                      <a:cxn ang="0">
                        <a:pos x="0" y="0"/>
                      </a:cxn>
                      <a:cxn ang="0">
                        <a:pos x="39" y="9"/>
                      </a:cxn>
                      <a:cxn ang="0">
                        <a:pos x="54" y="20"/>
                      </a:cxn>
                    </a:cxnLst>
                    <a:rect l="0" t="0" r="r" b="b"/>
                    <a:pathLst>
                      <a:path w="57" h="28">
                        <a:moveTo>
                          <a:pt x="54" y="20"/>
                        </a:moveTo>
                        <a:lnTo>
                          <a:pt x="57" y="28"/>
                        </a:lnTo>
                        <a:lnTo>
                          <a:pt x="48" y="28"/>
                        </a:lnTo>
                        <a:lnTo>
                          <a:pt x="26" y="2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39" y="9"/>
                        </a:lnTo>
                        <a:lnTo>
                          <a:pt x="54" y="20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4" name="Freeform 53">
                    <a:extLst>
                      <a:ext uri="{FF2B5EF4-FFF2-40B4-BE49-F238E27FC236}">
                        <a16:creationId xmlns:a16="http://schemas.microsoft.com/office/drawing/2014/main" id="{143A82A7-FF8F-B217-5B60-E73638457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84" y="3745"/>
                    <a:ext cx="78" cy="33"/>
                  </a:xfrm>
                  <a:custGeom>
                    <a:avLst/>
                    <a:gdLst/>
                    <a:ahLst/>
                    <a:cxnLst>
                      <a:cxn ang="0">
                        <a:pos x="78" y="19"/>
                      </a:cxn>
                      <a:cxn ang="0">
                        <a:pos x="24" y="28"/>
                      </a:cxn>
                      <a:cxn ang="0">
                        <a:pos x="9" y="33"/>
                      </a:cxn>
                      <a:cxn ang="0">
                        <a:pos x="3" y="33"/>
                      </a:cxn>
                      <a:cxn ang="0">
                        <a:pos x="3" y="29"/>
                      </a:cxn>
                      <a:cxn ang="0">
                        <a:pos x="0" y="27"/>
                      </a:cxn>
                      <a:cxn ang="0">
                        <a:pos x="27" y="12"/>
                      </a:cxn>
                      <a:cxn ang="0">
                        <a:pos x="54" y="4"/>
                      </a:cxn>
                      <a:cxn ang="0">
                        <a:pos x="66" y="0"/>
                      </a:cxn>
                      <a:cxn ang="0">
                        <a:pos x="72" y="0"/>
                      </a:cxn>
                      <a:cxn ang="0">
                        <a:pos x="78" y="19"/>
                      </a:cxn>
                    </a:cxnLst>
                    <a:rect l="0" t="0" r="r" b="b"/>
                    <a:pathLst>
                      <a:path w="78" h="33">
                        <a:moveTo>
                          <a:pt x="78" y="19"/>
                        </a:moveTo>
                        <a:lnTo>
                          <a:pt x="24" y="28"/>
                        </a:lnTo>
                        <a:lnTo>
                          <a:pt x="9" y="33"/>
                        </a:lnTo>
                        <a:lnTo>
                          <a:pt x="3" y="33"/>
                        </a:lnTo>
                        <a:lnTo>
                          <a:pt x="3" y="29"/>
                        </a:lnTo>
                        <a:lnTo>
                          <a:pt x="0" y="27"/>
                        </a:lnTo>
                        <a:lnTo>
                          <a:pt x="27" y="12"/>
                        </a:lnTo>
                        <a:lnTo>
                          <a:pt x="54" y="4"/>
                        </a:lnTo>
                        <a:lnTo>
                          <a:pt x="66" y="0"/>
                        </a:lnTo>
                        <a:lnTo>
                          <a:pt x="72" y="0"/>
                        </a:lnTo>
                        <a:lnTo>
                          <a:pt x="78" y="19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5" name="Freeform 54">
                    <a:extLst>
                      <a:ext uri="{FF2B5EF4-FFF2-40B4-BE49-F238E27FC236}">
                        <a16:creationId xmlns:a16="http://schemas.microsoft.com/office/drawing/2014/main" id="{3F9C1963-3F9D-B4FF-DCD9-1A82843FE4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2" y="3768"/>
                    <a:ext cx="225" cy="33"/>
                  </a:xfrm>
                  <a:custGeom>
                    <a:avLst/>
                    <a:gdLst/>
                    <a:ahLst/>
                    <a:cxnLst>
                      <a:cxn ang="0">
                        <a:pos x="225" y="12"/>
                      </a:cxn>
                      <a:cxn ang="0">
                        <a:pos x="185" y="27"/>
                      </a:cxn>
                      <a:cxn ang="0">
                        <a:pos x="123" y="33"/>
                      </a:cxn>
                      <a:cxn ang="0">
                        <a:pos x="36" y="27"/>
                      </a:cxn>
                      <a:cxn ang="0">
                        <a:pos x="3" y="19"/>
                      </a:cxn>
                      <a:cxn ang="0">
                        <a:pos x="0" y="16"/>
                      </a:cxn>
                      <a:cxn ang="0">
                        <a:pos x="58" y="4"/>
                      </a:cxn>
                      <a:cxn ang="0">
                        <a:pos x="90" y="6"/>
                      </a:cxn>
                      <a:cxn ang="0">
                        <a:pos x="119" y="19"/>
                      </a:cxn>
                      <a:cxn ang="0">
                        <a:pos x="122" y="16"/>
                      </a:cxn>
                      <a:cxn ang="0">
                        <a:pos x="114" y="7"/>
                      </a:cxn>
                      <a:cxn ang="0">
                        <a:pos x="147" y="0"/>
                      </a:cxn>
                      <a:cxn ang="0">
                        <a:pos x="200" y="4"/>
                      </a:cxn>
                      <a:cxn ang="0">
                        <a:pos x="225" y="12"/>
                      </a:cxn>
                    </a:cxnLst>
                    <a:rect l="0" t="0" r="r" b="b"/>
                    <a:pathLst>
                      <a:path w="225" h="33">
                        <a:moveTo>
                          <a:pt x="225" y="12"/>
                        </a:moveTo>
                        <a:lnTo>
                          <a:pt x="185" y="27"/>
                        </a:lnTo>
                        <a:lnTo>
                          <a:pt x="123" y="33"/>
                        </a:lnTo>
                        <a:lnTo>
                          <a:pt x="36" y="27"/>
                        </a:lnTo>
                        <a:lnTo>
                          <a:pt x="3" y="19"/>
                        </a:lnTo>
                        <a:lnTo>
                          <a:pt x="0" y="16"/>
                        </a:lnTo>
                        <a:lnTo>
                          <a:pt x="58" y="4"/>
                        </a:lnTo>
                        <a:lnTo>
                          <a:pt x="90" y="6"/>
                        </a:lnTo>
                        <a:lnTo>
                          <a:pt x="119" y="19"/>
                        </a:lnTo>
                        <a:lnTo>
                          <a:pt x="122" y="16"/>
                        </a:lnTo>
                        <a:lnTo>
                          <a:pt x="114" y="7"/>
                        </a:lnTo>
                        <a:lnTo>
                          <a:pt x="147" y="0"/>
                        </a:lnTo>
                        <a:lnTo>
                          <a:pt x="200" y="4"/>
                        </a:lnTo>
                        <a:lnTo>
                          <a:pt x="225" y="12"/>
                        </a:lnTo>
                        <a:close/>
                      </a:path>
                    </a:pathLst>
                  </a:custGeom>
                  <a:solidFill>
                    <a:srgbClr val="FFCC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6" name="Freeform 55">
                    <a:extLst>
                      <a:ext uri="{FF2B5EF4-FFF2-40B4-BE49-F238E27FC236}">
                        <a16:creationId xmlns:a16="http://schemas.microsoft.com/office/drawing/2014/main" id="{44909083-554E-1C3E-FFFF-2C9DF7525D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82" y="3782"/>
                    <a:ext cx="257" cy="45"/>
                  </a:xfrm>
                  <a:custGeom>
                    <a:avLst/>
                    <a:gdLst/>
                    <a:ahLst/>
                    <a:cxnLst>
                      <a:cxn ang="0">
                        <a:pos x="105" y="29"/>
                      </a:cxn>
                      <a:cxn ang="0">
                        <a:pos x="179" y="28"/>
                      </a:cxn>
                      <a:cxn ang="0">
                        <a:pos x="242" y="13"/>
                      </a:cxn>
                      <a:cxn ang="0">
                        <a:pos x="257" y="3"/>
                      </a:cxn>
                      <a:cxn ang="0">
                        <a:pos x="251" y="28"/>
                      </a:cxn>
                      <a:cxn ang="0">
                        <a:pos x="230" y="39"/>
                      </a:cxn>
                      <a:cxn ang="0">
                        <a:pos x="191" y="43"/>
                      </a:cxn>
                      <a:cxn ang="0">
                        <a:pos x="102" y="45"/>
                      </a:cxn>
                      <a:cxn ang="0">
                        <a:pos x="18" y="32"/>
                      </a:cxn>
                      <a:cxn ang="0">
                        <a:pos x="8" y="28"/>
                      </a:cxn>
                      <a:cxn ang="0">
                        <a:pos x="0" y="15"/>
                      </a:cxn>
                      <a:cxn ang="0">
                        <a:pos x="0" y="0"/>
                      </a:cxn>
                      <a:cxn ang="0">
                        <a:pos x="20" y="15"/>
                      </a:cxn>
                      <a:cxn ang="0">
                        <a:pos x="105" y="29"/>
                      </a:cxn>
                    </a:cxnLst>
                    <a:rect l="0" t="0" r="r" b="b"/>
                    <a:pathLst>
                      <a:path w="257" h="45">
                        <a:moveTo>
                          <a:pt x="105" y="29"/>
                        </a:moveTo>
                        <a:lnTo>
                          <a:pt x="179" y="28"/>
                        </a:lnTo>
                        <a:lnTo>
                          <a:pt x="242" y="13"/>
                        </a:lnTo>
                        <a:lnTo>
                          <a:pt x="257" y="3"/>
                        </a:lnTo>
                        <a:lnTo>
                          <a:pt x="251" y="28"/>
                        </a:lnTo>
                        <a:lnTo>
                          <a:pt x="230" y="39"/>
                        </a:lnTo>
                        <a:lnTo>
                          <a:pt x="191" y="43"/>
                        </a:lnTo>
                        <a:lnTo>
                          <a:pt x="102" y="45"/>
                        </a:lnTo>
                        <a:lnTo>
                          <a:pt x="18" y="32"/>
                        </a:lnTo>
                        <a:lnTo>
                          <a:pt x="8" y="28"/>
                        </a:lnTo>
                        <a:lnTo>
                          <a:pt x="0" y="15"/>
                        </a:lnTo>
                        <a:lnTo>
                          <a:pt x="0" y="0"/>
                        </a:lnTo>
                        <a:lnTo>
                          <a:pt x="20" y="15"/>
                        </a:lnTo>
                        <a:lnTo>
                          <a:pt x="105" y="29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27" name="Freeform 56">
                    <a:extLst>
                      <a:ext uri="{FF2B5EF4-FFF2-40B4-BE49-F238E27FC236}">
                        <a16:creationId xmlns:a16="http://schemas.microsoft.com/office/drawing/2014/main" id="{DABC2823-F15D-82F7-274F-372EC6B482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5" y="3824"/>
                    <a:ext cx="219" cy="37"/>
                  </a:xfrm>
                  <a:custGeom>
                    <a:avLst/>
                    <a:gdLst/>
                    <a:ahLst/>
                    <a:cxnLst>
                      <a:cxn ang="0">
                        <a:pos x="197" y="30"/>
                      </a:cxn>
                      <a:cxn ang="0">
                        <a:pos x="178" y="35"/>
                      </a:cxn>
                      <a:cxn ang="0">
                        <a:pos x="117" y="37"/>
                      </a:cxn>
                      <a:cxn ang="0">
                        <a:pos x="22" y="34"/>
                      </a:cxn>
                      <a:cxn ang="0">
                        <a:pos x="3" y="18"/>
                      </a:cxn>
                      <a:cxn ang="0">
                        <a:pos x="0" y="0"/>
                      </a:cxn>
                      <a:cxn ang="0">
                        <a:pos x="39" y="7"/>
                      </a:cxn>
                      <a:cxn ang="0">
                        <a:pos x="96" y="10"/>
                      </a:cxn>
                      <a:cxn ang="0">
                        <a:pos x="200" y="9"/>
                      </a:cxn>
                      <a:cxn ang="0">
                        <a:pos x="219" y="2"/>
                      </a:cxn>
                      <a:cxn ang="0">
                        <a:pos x="216" y="18"/>
                      </a:cxn>
                      <a:cxn ang="0">
                        <a:pos x="197" y="30"/>
                      </a:cxn>
                    </a:cxnLst>
                    <a:rect l="0" t="0" r="r" b="b"/>
                    <a:pathLst>
                      <a:path w="219" h="37">
                        <a:moveTo>
                          <a:pt x="197" y="30"/>
                        </a:moveTo>
                        <a:lnTo>
                          <a:pt x="178" y="35"/>
                        </a:lnTo>
                        <a:lnTo>
                          <a:pt x="117" y="37"/>
                        </a:lnTo>
                        <a:lnTo>
                          <a:pt x="22" y="34"/>
                        </a:lnTo>
                        <a:lnTo>
                          <a:pt x="3" y="18"/>
                        </a:lnTo>
                        <a:lnTo>
                          <a:pt x="0" y="0"/>
                        </a:lnTo>
                        <a:lnTo>
                          <a:pt x="39" y="7"/>
                        </a:lnTo>
                        <a:lnTo>
                          <a:pt x="96" y="10"/>
                        </a:lnTo>
                        <a:lnTo>
                          <a:pt x="200" y="9"/>
                        </a:lnTo>
                        <a:lnTo>
                          <a:pt x="219" y="2"/>
                        </a:lnTo>
                        <a:lnTo>
                          <a:pt x="216" y="18"/>
                        </a:lnTo>
                        <a:lnTo>
                          <a:pt x="197" y="30"/>
                        </a:lnTo>
                        <a:close/>
                      </a:path>
                    </a:pathLst>
                  </a:custGeom>
                  <a:solidFill>
                    <a:srgbClr val="99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</p:grp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C18C939-3D9D-8010-11E7-53A78DEC46C1}"/>
              </a:ext>
            </a:extLst>
          </p:cNvPr>
          <p:cNvGrpSpPr/>
          <p:nvPr/>
        </p:nvGrpSpPr>
        <p:grpSpPr>
          <a:xfrm>
            <a:off x="963395" y="2176988"/>
            <a:ext cx="3628569" cy="2298326"/>
            <a:chOff x="983432" y="2129933"/>
            <a:chExt cx="3628569" cy="22983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23A2C3-7623-85E3-2CCE-00229CFE5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18"/>
            <a:stretch/>
          </p:blipFill>
          <p:spPr>
            <a:xfrm>
              <a:off x="983432" y="2155374"/>
              <a:ext cx="3593158" cy="22728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ED17AE2-F4C7-31CA-E6BE-7B1BB1096C7F}"/>
                </a:ext>
              </a:extLst>
            </p:cNvPr>
            <p:cNvSpPr/>
            <p:nvPr/>
          </p:nvSpPr>
          <p:spPr>
            <a:xfrm>
              <a:off x="1024465" y="2947070"/>
              <a:ext cx="3492588" cy="1130051"/>
            </a:xfrm>
            <a:custGeom>
              <a:avLst/>
              <a:gdLst>
                <a:gd name="connsiteX0" fmla="*/ 0 w 3350302"/>
                <a:gd name="connsiteY0" fmla="*/ 899934 h 899934"/>
                <a:gd name="connsiteX1" fmla="*/ 607102 w 3350302"/>
                <a:gd name="connsiteY1" fmla="*/ 562655 h 899934"/>
                <a:gd name="connsiteX2" fmla="*/ 2315981 w 3350302"/>
                <a:gd name="connsiteY2" fmla="*/ 90465 h 899934"/>
                <a:gd name="connsiteX3" fmla="*/ 3350302 w 3350302"/>
                <a:gd name="connsiteY3" fmla="*/ 524 h 89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0302" h="899934">
                  <a:moveTo>
                    <a:pt x="0" y="899934"/>
                  </a:moveTo>
                  <a:cubicBezTo>
                    <a:pt x="110552" y="798750"/>
                    <a:pt x="221105" y="697566"/>
                    <a:pt x="607102" y="562655"/>
                  </a:cubicBezTo>
                  <a:cubicBezTo>
                    <a:pt x="993099" y="427744"/>
                    <a:pt x="1858781" y="184153"/>
                    <a:pt x="2315981" y="90465"/>
                  </a:cubicBezTo>
                  <a:cubicBezTo>
                    <a:pt x="2773181" y="-3223"/>
                    <a:pt x="3061741" y="-1350"/>
                    <a:pt x="3350302" y="524"/>
                  </a:cubicBezTo>
                </a:path>
              </a:pathLst>
            </a:custGeom>
            <a:noFill/>
            <a:ln w="5715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13FE235-4DE3-DF94-7B85-0959EBE40849}"/>
                </a:ext>
              </a:extLst>
            </p:cNvPr>
            <p:cNvCxnSpPr>
              <a:cxnSpLocks/>
            </p:cNvCxnSpPr>
            <p:nvPr/>
          </p:nvCxnSpPr>
          <p:spPr>
            <a:xfrm>
              <a:off x="1512638" y="2289676"/>
              <a:ext cx="919466" cy="0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C468B83-6464-16EF-B234-A30793988BA0}"/>
                </a:ext>
              </a:extLst>
            </p:cNvPr>
            <p:cNvCxnSpPr>
              <a:cxnSpLocks/>
            </p:cNvCxnSpPr>
            <p:nvPr/>
          </p:nvCxnSpPr>
          <p:spPr>
            <a:xfrm>
              <a:off x="1521626" y="2570172"/>
              <a:ext cx="919466" cy="0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9C5C7A6-10E2-C2DF-C190-A0891541F154}"/>
                </a:ext>
              </a:extLst>
            </p:cNvPr>
            <p:cNvSpPr txBox="1"/>
            <p:nvPr/>
          </p:nvSpPr>
          <p:spPr>
            <a:xfrm>
              <a:off x="2538024" y="2129933"/>
              <a:ext cx="1539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/>
                <a:t>Soluble source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BF8D49A-A36A-5C0E-6B0C-A3E6915A4058}"/>
                </a:ext>
              </a:extLst>
            </p:cNvPr>
            <p:cNvSpPr txBox="1"/>
            <p:nvPr/>
          </p:nvSpPr>
          <p:spPr>
            <a:xfrm>
              <a:off x="2547012" y="2400895"/>
              <a:ext cx="20649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/>
                <a:t>Less-soluble source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1E27A2A-F5C5-8D37-9B49-022F7A64632D}"/>
              </a:ext>
            </a:extLst>
          </p:cNvPr>
          <p:cNvSpPr txBox="1"/>
          <p:nvPr/>
        </p:nvSpPr>
        <p:spPr>
          <a:xfrm>
            <a:off x="1622335" y="1556792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Ideal B supply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6A8D55E-D4E3-A810-3C05-CF90CD788B41}"/>
              </a:ext>
            </a:extLst>
          </p:cNvPr>
          <p:cNvSpPr txBox="1"/>
          <p:nvPr/>
        </p:nvSpPr>
        <p:spPr>
          <a:xfrm>
            <a:off x="847761" y="4637127"/>
            <a:ext cx="4025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Reduced seedling toxicity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Season-long B supply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A23654-BEFE-BB9B-2731-594905819485}"/>
              </a:ext>
            </a:extLst>
          </p:cNvPr>
          <p:cNvSpPr txBox="1"/>
          <p:nvPr/>
        </p:nvSpPr>
        <p:spPr>
          <a:xfrm>
            <a:off x="5576985" y="2685709"/>
            <a:ext cx="5976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Develop dual-release B-enriched macronutrient fertilisers to match plant demand</a:t>
            </a:r>
            <a:br>
              <a:rPr lang="en-AU" sz="2400" dirty="0"/>
            </a:b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Use low cost less-soluble B sources</a:t>
            </a:r>
            <a:br>
              <a:rPr lang="en-AU" sz="2400" dirty="0"/>
            </a:b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Reduce risk of seedling toxicity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833D82-6D04-F481-C2B1-67F4D16191B6}"/>
              </a:ext>
            </a:extLst>
          </p:cNvPr>
          <p:cNvSpPr txBox="1"/>
          <p:nvPr/>
        </p:nvSpPr>
        <p:spPr>
          <a:xfrm>
            <a:off x="7556468" y="1977564"/>
            <a:ext cx="997389" cy="531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Aims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808484FC-9A53-CF60-2926-9D075A3C554F}"/>
              </a:ext>
            </a:extLst>
          </p:cNvPr>
          <p:cNvSpPr/>
          <p:nvPr/>
        </p:nvSpPr>
        <p:spPr>
          <a:xfrm>
            <a:off x="954143" y="2657394"/>
            <a:ext cx="3593158" cy="958103"/>
          </a:xfrm>
          <a:custGeom>
            <a:avLst/>
            <a:gdLst>
              <a:gd name="connsiteX0" fmla="*/ 0 w 3790950"/>
              <a:gd name="connsiteY0" fmla="*/ 0 h 958103"/>
              <a:gd name="connsiteX1" fmla="*/ 295275 w 3790950"/>
              <a:gd name="connsiteY1" fmla="*/ 733425 h 958103"/>
              <a:gd name="connsiteX2" fmla="*/ 647700 w 3790950"/>
              <a:gd name="connsiteY2" fmla="*/ 952500 h 958103"/>
              <a:gd name="connsiteX3" fmla="*/ 1343025 w 3790950"/>
              <a:gd name="connsiteY3" fmla="*/ 876300 h 958103"/>
              <a:gd name="connsiteX4" fmla="*/ 2143125 w 3790950"/>
              <a:gd name="connsiteY4" fmla="*/ 695325 h 958103"/>
              <a:gd name="connsiteX5" fmla="*/ 3448050 w 3790950"/>
              <a:gd name="connsiteY5" fmla="*/ 238125 h 958103"/>
              <a:gd name="connsiteX6" fmla="*/ 3790950 w 3790950"/>
              <a:gd name="connsiteY6" fmla="*/ 180975 h 95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0950" h="958103">
                <a:moveTo>
                  <a:pt x="0" y="0"/>
                </a:moveTo>
                <a:cubicBezTo>
                  <a:pt x="93662" y="287337"/>
                  <a:pt x="187325" y="574675"/>
                  <a:pt x="295275" y="733425"/>
                </a:cubicBezTo>
                <a:cubicBezTo>
                  <a:pt x="403225" y="892175"/>
                  <a:pt x="473075" y="928688"/>
                  <a:pt x="647700" y="952500"/>
                </a:cubicBezTo>
                <a:cubicBezTo>
                  <a:pt x="822325" y="976312"/>
                  <a:pt x="1093788" y="919163"/>
                  <a:pt x="1343025" y="876300"/>
                </a:cubicBezTo>
                <a:cubicBezTo>
                  <a:pt x="1592263" y="833438"/>
                  <a:pt x="1792288" y="801687"/>
                  <a:pt x="2143125" y="695325"/>
                </a:cubicBezTo>
                <a:cubicBezTo>
                  <a:pt x="2493962" y="588963"/>
                  <a:pt x="3173413" y="323850"/>
                  <a:pt x="3448050" y="238125"/>
                </a:cubicBezTo>
                <a:cubicBezTo>
                  <a:pt x="3722687" y="152400"/>
                  <a:pt x="3741737" y="190500"/>
                  <a:pt x="3790950" y="180975"/>
                </a:cubicBezTo>
              </a:path>
            </a:pathLst>
          </a:custGeom>
          <a:noFill/>
          <a:ln w="412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9E06735-C712-A546-1CFF-B182168883D1}"/>
              </a:ext>
            </a:extLst>
          </p:cNvPr>
          <p:cNvSpPr/>
          <p:nvPr/>
        </p:nvSpPr>
        <p:spPr>
          <a:xfrm>
            <a:off x="950184" y="2202429"/>
            <a:ext cx="3593158" cy="2272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5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035E87B-5B08-9EC0-6A48-2497C14396BD}"/>
              </a:ext>
            </a:extLst>
          </p:cNvPr>
          <p:cNvSpPr txBox="1">
            <a:spLocks/>
          </p:cNvSpPr>
          <p:nvPr/>
        </p:nvSpPr>
        <p:spPr>
          <a:xfrm>
            <a:off x="527381" y="53801"/>
            <a:ext cx="10515600" cy="60642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Novel fertilisers – </a:t>
            </a:r>
            <a:r>
              <a:rPr lang="fr-FR" sz="3200" dirty="0" err="1">
                <a:solidFill>
                  <a:schemeClr val="bg1"/>
                </a:solidFill>
              </a:rPr>
              <a:t>improving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agronomic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efficiency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B9E4F3E3-3C36-83AE-FD3E-0A29F06EA48D}"/>
              </a:ext>
            </a:extLst>
          </p:cNvPr>
          <p:cNvSpPr txBox="1">
            <a:spLocks/>
          </p:cNvSpPr>
          <p:nvPr/>
        </p:nvSpPr>
        <p:spPr>
          <a:xfrm>
            <a:off x="767408" y="1412776"/>
            <a:ext cx="10942384" cy="1709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90000"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dirty="0"/>
              <a:t>Some nutrients are easily lost to the atmosphere – e.g. nitrogen (N)</a:t>
            </a:r>
            <a:br>
              <a:rPr lang="en-AU" sz="2400" dirty="0"/>
            </a:br>
            <a:endParaRPr lang="en-AU" sz="2400" dirty="0"/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dirty="0"/>
              <a:t>Some nutrients can be “tied up” or stored in soils – phosphorus (P), copper (Cu), manganese (Mn), zinc (Zn)</a:t>
            </a:r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dirty="0"/>
              <a:t>Some nutrients are easily leached from soils</a:t>
            </a:r>
          </a:p>
          <a:p>
            <a:pPr marL="914400" lvl="1" indent="-457200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</a:rPr>
              <a:t>Acidic soils – N, sulfur (S), boron (B) and sometimes calcium (Ca)/magnesium (Mg) </a:t>
            </a:r>
          </a:p>
          <a:p>
            <a:pPr marL="914400" lvl="1" indent="-457200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</a:rPr>
              <a:t>Alkaline soils - N, S, molybdenum (Mo) and selenium (Se)</a:t>
            </a:r>
            <a:br>
              <a:rPr lang="en-AU" sz="2400" dirty="0">
                <a:solidFill>
                  <a:schemeClr val="tx1"/>
                </a:solidFill>
              </a:rPr>
            </a:br>
            <a:endParaRPr lang="en-AU" sz="24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29B02F-97B5-7CE0-54C7-332DA7EB83E0}"/>
              </a:ext>
            </a:extLst>
          </p:cNvPr>
          <p:cNvGrpSpPr/>
          <p:nvPr/>
        </p:nvGrpSpPr>
        <p:grpSpPr>
          <a:xfrm>
            <a:off x="3935760" y="2267656"/>
            <a:ext cx="6408712" cy="1881424"/>
            <a:chOff x="3935760" y="2267656"/>
            <a:chExt cx="6408712" cy="18814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4FC2C8-97FE-9E42-9007-FDFBE958F1F8}"/>
                </a:ext>
              </a:extLst>
            </p:cNvPr>
            <p:cNvSpPr/>
            <p:nvPr/>
          </p:nvSpPr>
          <p:spPr>
            <a:xfrm>
              <a:off x="8184232" y="2267656"/>
              <a:ext cx="2160240" cy="57606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5E1D63-0566-2B64-D7B6-70A47FF4EE25}"/>
                </a:ext>
              </a:extLst>
            </p:cNvPr>
            <p:cNvSpPr/>
            <p:nvPr/>
          </p:nvSpPr>
          <p:spPr>
            <a:xfrm>
              <a:off x="5375920" y="3645024"/>
              <a:ext cx="1368152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3145B6D-41B9-C7DC-8A7B-4450F8AD098E}"/>
                </a:ext>
              </a:extLst>
            </p:cNvPr>
            <p:cNvSpPr/>
            <p:nvPr/>
          </p:nvSpPr>
          <p:spPr>
            <a:xfrm>
              <a:off x="3935760" y="3645024"/>
              <a:ext cx="1368152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41698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15" y="101209"/>
            <a:ext cx="10678556" cy="1057275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</a:rPr>
              <a:t>Manufacture of MOP-based boronated fertilisers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2D012-86DB-02D9-EC0D-2A0D054D2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8" r="32345"/>
          <a:stretch/>
        </p:blipFill>
        <p:spPr bwMode="auto">
          <a:xfrm>
            <a:off x="951794" y="1100601"/>
            <a:ext cx="1944217" cy="1910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8FB76-40A2-130A-DA61-71409A7FE2F5}"/>
              </a:ext>
            </a:extLst>
          </p:cNvPr>
          <p:cNvSpPr/>
          <p:nvPr/>
        </p:nvSpPr>
        <p:spPr>
          <a:xfrm>
            <a:off x="1761384" y="5925544"/>
            <a:ext cx="8716677" cy="59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D6D42-D563-29EE-0955-F5F0DB67C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555" y="958955"/>
            <a:ext cx="2170334" cy="2333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9AB4D4-E97D-4CCC-542C-C9AC8EF226D9}"/>
              </a:ext>
            </a:extLst>
          </p:cNvPr>
          <p:cNvSpPr/>
          <p:nvPr/>
        </p:nvSpPr>
        <p:spPr>
          <a:xfrm>
            <a:off x="1761384" y="5925544"/>
            <a:ext cx="8716677" cy="59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4F3325C-D15D-2BDB-214F-9024C17BBBE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10073" y="1158484"/>
            <a:ext cx="1733334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981B66-DE83-D763-5A01-F6D59BA03074}"/>
              </a:ext>
            </a:extLst>
          </p:cNvPr>
          <p:cNvCxnSpPr>
            <a:cxnSpLocks/>
          </p:cNvCxnSpPr>
          <p:nvPr/>
        </p:nvCxnSpPr>
        <p:spPr>
          <a:xfrm>
            <a:off x="5807968" y="1925563"/>
            <a:ext cx="132899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CA84FC-E88A-F603-25E9-13015A73E54F}"/>
              </a:ext>
            </a:extLst>
          </p:cNvPr>
          <p:cNvSpPr txBox="1"/>
          <p:nvPr/>
        </p:nvSpPr>
        <p:spPr>
          <a:xfrm>
            <a:off x="3805505" y="258762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 source</a:t>
            </a:r>
            <a:endParaRPr lang="en-AU" sz="2000" b="1" baseline="-25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BC019B-53CC-9C6F-8170-D287E3661B6B}"/>
              </a:ext>
            </a:extLst>
          </p:cNvPr>
          <p:cNvSpPr txBox="1"/>
          <p:nvPr/>
        </p:nvSpPr>
        <p:spPr>
          <a:xfrm>
            <a:off x="2119826" y="264338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>
                <a:latin typeface="Times New Roman" pitchFamily="18" charset="0"/>
                <a:cs typeface="Times New Roman" pitchFamily="18" charset="0"/>
              </a:rPr>
              <a:t>MOP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7292E-C59C-D8F2-844C-118FD2A49F4D}"/>
              </a:ext>
            </a:extLst>
          </p:cNvPr>
          <p:cNvSpPr txBox="1"/>
          <p:nvPr/>
        </p:nvSpPr>
        <p:spPr>
          <a:xfrm>
            <a:off x="3123022" y="1761334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025FAE-9D5F-26DA-343B-D6A9146877CC}"/>
              </a:ext>
            </a:extLst>
          </p:cNvPr>
          <p:cNvCxnSpPr/>
          <p:nvPr/>
        </p:nvCxnSpPr>
        <p:spPr>
          <a:xfrm rot="5400000">
            <a:off x="8259260" y="3435349"/>
            <a:ext cx="28803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5D75509-211C-F97B-A52C-5C2F47AA7D5D}"/>
              </a:ext>
            </a:extLst>
          </p:cNvPr>
          <p:cNvSpPr txBox="1"/>
          <p:nvPr/>
        </p:nvSpPr>
        <p:spPr>
          <a:xfrm>
            <a:off x="1559496" y="6070822"/>
            <a:ext cx="877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err="1"/>
              <a:t>Abat</a:t>
            </a:r>
            <a:r>
              <a:rPr lang="en-AU" sz="1400" dirty="0"/>
              <a:t> M, Degryse F, Baird R, McLaughlin MJ. 2014. Formulation, synthesis and characterization of boron phosphate (BPO</a:t>
            </a:r>
            <a:r>
              <a:rPr lang="en-AU" sz="1400" baseline="-25000" dirty="0"/>
              <a:t>4</a:t>
            </a:r>
            <a:r>
              <a:rPr lang="en-AU" sz="1400" dirty="0"/>
              <a:t>) compounds as raw materials to develop slow-release boron fertilizers. </a:t>
            </a:r>
            <a:r>
              <a:rPr lang="en-AU" sz="1400" u="sng" dirty="0"/>
              <a:t>Journal of Plant Nutrition and Soil Science </a:t>
            </a:r>
            <a:r>
              <a:rPr lang="en-AU" sz="1400" b="1" u="sng" dirty="0"/>
              <a:t>177:860-868</a:t>
            </a:r>
            <a:r>
              <a:rPr lang="en-AU" sz="1400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688CCB-EED0-6EF5-4460-81AA5F11E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132791" y="3606945"/>
            <a:ext cx="2539382" cy="21669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E2172A-39CD-6374-0E2C-61CFAB9656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8" y="3464487"/>
            <a:ext cx="2810995" cy="2132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0A43CA-C614-1532-55FC-7605007181C0}"/>
              </a:ext>
            </a:extLst>
          </p:cNvPr>
          <p:cNvSpPr txBox="1"/>
          <p:nvPr/>
        </p:nvSpPr>
        <p:spPr>
          <a:xfrm>
            <a:off x="623392" y="3733703"/>
            <a:ext cx="1194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www.feeco.com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101B95-BDA3-FAA1-971B-6E09FC470C97}"/>
              </a:ext>
            </a:extLst>
          </p:cNvPr>
          <p:cNvSpPr txBox="1"/>
          <p:nvPr/>
        </p:nvSpPr>
        <p:spPr>
          <a:xfrm>
            <a:off x="9770951" y="1427779"/>
            <a:ext cx="2137124" cy="531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Compaction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D45D59-FFF5-7847-5DC7-837DC3C38066}"/>
              </a:ext>
            </a:extLst>
          </p:cNvPr>
          <p:cNvCxnSpPr>
            <a:cxnSpLocks/>
          </p:cNvCxnSpPr>
          <p:nvPr/>
        </p:nvCxnSpPr>
        <p:spPr>
          <a:xfrm flipH="1">
            <a:off x="3935760" y="4581128"/>
            <a:ext cx="27363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646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 rot="2716144">
            <a:off x="8720806" y="1668092"/>
            <a:ext cx="241669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/>
          <p:cNvSpPr/>
          <p:nvPr/>
        </p:nvSpPr>
        <p:spPr>
          <a:xfrm rot="2716144">
            <a:off x="8815742" y="4632464"/>
            <a:ext cx="241669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152941" y="3284984"/>
            <a:ext cx="1592035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39" name="Rectangle 38"/>
          <p:cNvSpPr/>
          <p:nvPr/>
        </p:nvSpPr>
        <p:spPr>
          <a:xfrm rot="2623414">
            <a:off x="5785954" y="4529538"/>
            <a:ext cx="431523" cy="108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27249" y="3153865"/>
            <a:ext cx="4204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err="1"/>
              <a:t>Abat</a:t>
            </a:r>
            <a:r>
              <a:rPr lang="en-AU" sz="1400" dirty="0"/>
              <a:t> M, Degryse F, Baird R, McLaughlin MJ. 2015. Boron phosphates (BPO</a:t>
            </a:r>
            <a:r>
              <a:rPr lang="en-AU" sz="1400" baseline="-25000" dirty="0"/>
              <a:t>4</a:t>
            </a:r>
            <a:r>
              <a:rPr lang="en-AU" sz="1400" dirty="0"/>
              <a:t>) as a seedling-safe boron fertilizer source. </a:t>
            </a:r>
            <a:r>
              <a:rPr lang="en-AU" sz="1400" u="sng" dirty="0"/>
              <a:t>Plant and Soil </a:t>
            </a:r>
            <a:r>
              <a:rPr lang="en-AU" sz="1400" b="1" u="sng" dirty="0"/>
              <a:t>391:153-160</a:t>
            </a:r>
            <a:r>
              <a:rPr lang="en-AU" sz="1400" i="1" dirty="0"/>
              <a:t>.</a:t>
            </a:r>
          </a:p>
        </p:txBody>
      </p:sp>
      <p:pic>
        <p:nvPicPr>
          <p:cNvPr id="40" name="Picture 2" descr="C:\Users\User\Desktop\preliminary seed toxicity photos\20121224_09564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69068" y="1177371"/>
            <a:ext cx="2016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8207198" y="1700808"/>
            <a:ext cx="944846" cy="8203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454930" y="1901759"/>
            <a:ext cx="449382" cy="3901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8605060" y="2024610"/>
            <a:ext cx="144016" cy="15220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704196" y="1600752"/>
            <a:ext cx="21602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63450" y="146776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7.5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709186" y="1416566"/>
            <a:ext cx="459688" cy="551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56298" y="12835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35" y="1124744"/>
            <a:ext cx="6490467" cy="55090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352" y="2711687"/>
            <a:ext cx="1818639" cy="7037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300700-BC11-4D8C-7DD3-314C485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15" y="101209"/>
            <a:ext cx="10678556" cy="1057275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</a:rPr>
              <a:t>Manufacture of MOP-based boronated fertilisers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D681-DA5D-FDE9-FD01-DE776157AC23}"/>
              </a:ext>
            </a:extLst>
          </p:cNvPr>
          <p:cNvSpPr/>
          <p:nvPr/>
        </p:nvSpPr>
        <p:spPr>
          <a:xfrm>
            <a:off x="5087888" y="3573016"/>
            <a:ext cx="1944216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4E38C-741A-2515-103D-D40F6C72FE47}"/>
              </a:ext>
            </a:extLst>
          </p:cNvPr>
          <p:cNvSpPr/>
          <p:nvPr/>
        </p:nvSpPr>
        <p:spPr>
          <a:xfrm>
            <a:off x="4471327" y="5200434"/>
            <a:ext cx="85939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C3E1-2FC6-6848-73DE-E9C9AC047BE1}"/>
              </a:ext>
            </a:extLst>
          </p:cNvPr>
          <p:cNvSpPr/>
          <p:nvPr/>
        </p:nvSpPr>
        <p:spPr>
          <a:xfrm>
            <a:off x="2279576" y="1050475"/>
            <a:ext cx="931398" cy="851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DA78C4-F155-748F-10F7-213F0D822C39}"/>
              </a:ext>
            </a:extLst>
          </p:cNvPr>
          <p:cNvCxnSpPr>
            <a:endCxn id="18" idx="6"/>
          </p:cNvCxnSpPr>
          <p:nvPr/>
        </p:nvCxnSpPr>
        <p:spPr>
          <a:xfrm flipH="1">
            <a:off x="8749076" y="1744767"/>
            <a:ext cx="1516132" cy="355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9E4A3D7-77F7-7C2E-A087-6D1C6C308B34}"/>
              </a:ext>
            </a:extLst>
          </p:cNvPr>
          <p:cNvSpPr txBox="1"/>
          <p:nvPr/>
        </p:nvSpPr>
        <p:spPr>
          <a:xfrm>
            <a:off x="10273145" y="1583021"/>
            <a:ext cx="151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Boronated MOP granule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3780D-47C5-7FD8-88DD-5333C03D32F5}"/>
              </a:ext>
            </a:extLst>
          </p:cNvPr>
          <p:cNvSpPr txBox="1"/>
          <p:nvPr/>
        </p:nvSpPr>
        <p:spPr>
          <a:xfrm>
            <a:off x="7744976" y="4531338"/>
            <a:ext cx="3786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Ulexite still too soluble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Colemanite less soluble</a:t>
            </a:r>
          </a:p>
        </p:txBody>
      </p:sp>
    </p:spTree>
    <p:extLst>
      <p:ext uri="{BB962C8B-B14F-4D97-AF65-F5344CB8AC3E}">
        <p14:creationId xmlns:p14="http://schemas.microsoft.com/office/powerpoint/2010/main" val="1423315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5360" y="130746"/>
            <a:ext cx="10369152" cy="1143000"/>
          </a:xfrm>
        </p:spPr>
        <p:txBody>
          <a:bodyPr>
            <a:normAutofit/>
          </a:bodyPr>
          <a:lstStyle/>
          <a:p>
            <a:r>
              <a:rPr lang="en-AU" sz="3000" dirty="0">
                <a:solidFill>
                  <a:schemeClr val="bg1"/>
                </a:solidFill>
              </a:rPr>
              <a:t>Release kinetics of  B from boronated MOP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7" y="3068960"/>
            <a:ext cx="7721631" cy="3713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844164"/>
            <a:ext cx="2864572" cy="2383532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519936" y="1268760"/>
            <a:ext cx="4841311" cy="1512168"/>
          </a:xfrm>
        </p:spPr>
        <p:txBody>
          <a:bodyPr/>
          <a:lstStyle/>
          <a:p>
            <a:pPr>
              <a:buNone/>
            </a:pPr>
            <a:r>
              <a:rPr lang="en-AU" dirty="0"/>
              <a:t>Boron release kinetics can be “tailored” using different proportions of borax and colemanite in the MOP matrix</a:t>
            </a:r>
          </a:p>
        </p:txBody>
      </p:sp>
      <p:sp>
        <p:nvSpPr>
          <p:cNvPr id="2" name="Rectangle 1"/>
          <p:cNvSpPr/>
          <p:nvPr/>
        </p:nvSpPr>
        <p:spPr>
          <a:xfrm>
            <a:off x="7824192" y="4077072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7976592" y="4604490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7971914" y="5160796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431959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77898"/>
            <a:ext cx="11737304" cy="828000"/>
          </a:xfrm>
        </p:spPr>
        <p:txBody>
          <a:bodyPr>
            <a:no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Dual release boronated MOP – plant B uptake after leaching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80728"/>
            <a:ext cx="8583005" cy="5472608"/>
          </a:xfrm>
        </p:spPr>
        <p:txBody>
          <a:bodyPr/>
          <a:lstStyle/>
          <a:p>
            <a:pPr>
              <a:buNone/>
            </a:pPr>
            <a:r>
              <a:rPr lang="en-AU" sz="2000" b="0" dirty="0"/>
              <a:t>Pot trial with canola and boronated MOP fertilizer, in non-leached or leached (4 pore volumes) pots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46701" y="6051889"/>
            <a:ext cx="4114800" cy="254002"/>
          </a:xfrm>
        </p:spPr>
        <p:txBody>
          <a:bodyPr/>
          <a:lstStyle/>
          <a:p>
            <a:r>
              <a:rPr lang="en-AU"/>
              <a:t>University of Adelaide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755630" y="5681453"/>
            <a:ext cx="8716677" cy="59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4" r="1553" b="1"/>
          <a:stretch/>
        </p:blipFill>
        <p:spPr bwMode="auto">
          <a:xfrm>
            <a:off x="590067" y="2019849"/>
            <a:ext cx="8158450" cy="377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burcon.ca/database/rte/images/CanolaPlan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114" y="4696112"/>
            <a:ext cx="1456769" cy="20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5918194" y="3681677"/>
            <a:ext cx="1340166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97621" y="2041578"/>
            <a:ext cx="2727029" cy="531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Unleached</a:t>
            </a:r>
            <a:r>
              <a:rPr lang="en-AU" dirty="0"/>
              <a:t> pots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3145" y="2036042"/>
            <a:ext cx="2380780" cy="531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Leached pots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F372A-FB18-4245-4366-4D8A97150B88}"/>
              </a:ext>
            </a:extLst>
          </p:cNvPr>
          <p:cNvSpPr txBox="1"/>
          <p:nvPr/>
        </p:nvSpPr>
        <p:spPr>
          <a:xfrm>
            <a:off x="9472307" y="2435351"/>
            <a:ext cx="252028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en-AU" sz="1400" dirty="0">
                <a:latin typeface="Calibri" panose="020F0502020204030204" pitchFamily="34" charset="0"/>
              </a:rPr>
              <a:t>da Silva, R. C., et al. (2018). "Slow and fast-release boron sources in potash fertilizers: Spatial variability, nutrient dissolution and plant uptake." </a:t>
            </a:r>
            <a:r>
              <a:rPr lang="en-AU" sz="1400" u="sng" dirty="0">
                <a:latin typeface="Calibri" panose="020F0502020204030204" pitchFamily="34" charset="0"/>
              </a:rPr>
              <a:t>Soil Science Society of America Journal </a:t>
            </a:r>
            <a:r>
              <a:rPr lang="en-AU" sz="1400" b="1" u="sng" dirty="0">
                <a:latin typeface="Calibri" panose="020F0502020204030204" pitchFamily="34" charset="0"/>
              </a:rPr>
              <a:t>82(6): 1437-1448.</a:t>
            </a:r>
            <a:endParaRPr lang="en-AU" sz="1400" dirty="0">
              <a:latin typeface="Calibri" panose="020F0502020204030204" pitchFamily="34" charset="0"/>
            </a:endParaRPr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362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2716144">
            <a:off x="8815742" y="4632464"/>
            <a:ext cx="241669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152941" y="3284984"/>
            <a:ext cx="1592035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39" name="Rectangle 38"/>
          <p:cNvSpPr/>
          <p:nvPr/>
        </p:nvSpPr>
        <p:spPr>
          <a:xfrm rot="2623414">
            <a:off x="5929970" y="4529538"/>
            <a:ext cx="431523" cy="108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14" name="Oval 13"/>
          <p:cNvSpPr/>
          <p:nvPr/>
        </p:nvSpPr>
        <p:spPr>
          <a:xfrm>
            <a:off x="8207198" y="1700808"/>
            <a:ext cx="944846" cy="8203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454930" y="1901759"/>
            <a:ext cx="449382" cy="3901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704196" y="1600752"/>
            <a:ext cx="21602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63450" y="146776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7.5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709186" y="1416566"/>
            <a:ext cx="459688" cy="551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56298" y="12835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00700-BC11-4D8C-7DD3-314C485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15" y="101209"/>
            <a:ext cx="10678556" cy="1057275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Commercial product now marketed by Mosaic LLC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D681-DA5D-FDE9-FD01-DE776157AC23}"/>
              </a:ext>
            </a:extLst>
          </p:cNvPr>
          <p:cNvSpPr/>
          <p:nvPr/>
        </p:nvSpPr>
        <p:spPr>
          <a:xfrm>
            <a:off x="5231904" y="3573016"/>
            <a:ext cx="1944216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58FAD904-34E1-2053-17DD-062B91266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190" y="1158484"/>
            <a:ext cx="2780360" cy="275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C6AE01D0-E652-949F-7BA1-034AE333B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545" y="4390993"/>
            <a:ext cx="2252478" cy="225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81A708C-F71B-9CAA-EB29-65DAFE22C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514" y="864174"/>
            <a:ext cx="5772956" cy="3801005"/>
          </a:xfrm>
          <a:prstGeom prst="rect">
            <a:avLst/>
          </a:prstGeom>
        </p:spPr>
      </p:pic>
      <p:pic>
        <p:nvPicPr>
          <p:cNvPr id="23" name="Picture 22" descr="A close up of a newspaper&#10;&#10;Description automatically generated">
            <a:extLst>
              <a:ext uri="{FF2B5EF4-FFF2-40B4-BE49-F238E27FC236}">
                <a16:creationId xmlns:a16="http://schemas.microsoft.com/office/drawing/2014/main" id="{7A431E06-246A-EBDE-84DC-61B3EE602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7203"/>
            <a:ext cx="3673515" cy="276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Picture 2" descr="C:\Users\a1179818\My Pictures\Website\MosaicLogo.jpg">
            <a:extLst>
              <a:ext uri="{FF2B5EF4-FFF2-40B4-BE49-F238E27FC236}">
                <a16:creationId xmlns:a16="http://schemas.microsoft.com/office/drawing/2014/main" id="{359F2177-6CAD-CC6A-7605-ED26244BA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0768" y="4742955"/>
            <a:ext cx="3540885" cy="171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8983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2716144">
            <a:off x="8815742" y="4632464"/>
            <a:ext cx="241669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152941" y="3284984"/>
            <a:ext cx="1592035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39" name="Rectangle 38"/>
          <p:cNvSpPr/>
          <p:nvPr/>
        </p:nvSpPr>
        <p:spPr>
          <a:xfrm rot="2623414">
            <a:off x="5929970" y="4529538"/>
            <a:ext cx="431523" cy="108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14" name="Oval 13"/>
          <p:cNvSpPr/>
          <p:nvPr/>
        </p:nvSpPr>
        <p:spPr>
          <a:xfrm>
            <a:off x="8207198" y="1700808"/>
            <a:ext cx="944846" cy="8203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454930" y="1901759"/>
            <a:ext cx="449382" cy="3901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704196" y="1600752"/>
            <a:ext cx="21602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63450" y="146776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7.5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709186" y="1416566"/>
            <a:ext cx="459688" cy="551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56298" y="12835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00700-BC11-4D8C-7DD3-314C485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11429"/>
            <a:ext cx="10678556" cy="1057275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Other slow-release B 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D681-DA5D-FDE9-FD01-DE776157AC23}"/>
              </a:ext>
            </a:extLst>
          </p:cNvPr>
          <p:cNvSpPr/>
          <p:nvPr/>
        </p:nvSpPr>
        <p:spPr>
          <a:xfrm>
            <a:off x="5231904" y="3573016"/>
            <a:ext cx="1944216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DCFBE6-BDA9-CCC3-B733-9E2DA3533B70}"/>
              </a:ext>
            </a:extLst>
          </p:cNvPr>
          <p:cNvSpPr txBox="1">
            <a:spLocks/>
          </p:cNvSpPr>
          <p:nvPr/>
        </p:nvSpPr>
        <p:spPr>
          <a:xfrm>
            <a:off x="839416" y="1740980"/>
            <a:ext cx="10867106" cy="36724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25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Multi-micronutrient fertilisers are more likely to meet plant nutritional requirements than single micronutrient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Can we enhance boronated macronutrient fertilisers to match plant requirements by including zinc?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Could sparingly soluble zinc borates be used as B fertiliser sources for boronated macronutrient formulations?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Could we manufacture zinc borates using mechanochemical methods?</a:t>
            </a:r>
          </a:p>
        </p:txBody>
      </p:sp>
    </p:spTree>
    <p:extLst>
      <p:ext uri="{BB962C8B-B14F-4D97-AF65-F5344CB8AC3E}">
        <p14:creationId xmlns:p14="http://schemas.microsoft.com/office/powerpoint/2010/main" val="181555292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2716144">
            <a:off x="8815742" y="4632464"/>
            <a:ext cx="241669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152941" y="3284984"/>
            <a:ext cx="1592035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39" name="Rectangle 38"/>
          <p:cNvSpPr/>
          <p:nvPr/>
        </p:nvSpPr>
        <p:spPr>
          <a:xfrm rot="2623414">
            <a:off x="5929970" y="4529538"/>
            <a:ext cx="431523" cy="108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14" name="Oval 13"/>
          <p:cNvSpPr/>
          <p:nvPr/>
        </p:nvSpPr>
        <p:spPr>
          <a:xfrm>
            <a:off x="8207198" y="1700808"/>
            <a:ext cx="944846" cy="8203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454930" y="1901759"/>
            <a:ext cx="449382" cy="3901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704196" y="1600752"/>
            <a:ext cx="21602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63450" y="146776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7.5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709186" y="1416566"/>
            <a:ext cx="459688" cy="551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56298" y="12835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00700-BC11-4D8C-7DD3-314C485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11429"/>
            <a:ext cx="10678556" cy="1057275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Zinc borates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D681-DA5D-FDE9-FD01-DE776157AC23}"/>
              </a:ext>
            </a:extLst>
          </p:cNvPr>
          <p:cNvSpPr/>
          <p:nvPr/>
        </p:nvSpPr>
        <p:spPr>
          <a:xfrm>
            <a:off x="5231904" y="3573016"/>
            <a:ext cx="1944216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DCFBE6-BDA9-CCC3-B733-9E2DA3533B70}"/>
              </a:ext>
            </a:extLst>
          </p:cNvPr>
          <p:cNvSpPr txBox="1">
            <a:spLocks/>
          </p:cNvSpPr>
          <p:nvPr/>
        </p:nvSpPr>
        <p:spPr>
          <a:xfrm>
            <a:off x="623392" y="1124744"/>
            <a:ext cx="10867106" cy="5472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25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There are several different chemical forms of zinc borate that vary in the ratio of </a:t>
            </a:r>
            <a:r>
              <a:rPr lang="en-AU" sz="2400" b="0" dirty="0" err="1">
                <a:solidFill>
                  <a:schemeClr val="tx1"/>
                </a:solidFill>
              </a:rPr>
              <a:t>Zn:B</a:t>
            </a:r>
            <a:r>
              <a:rPr lang="en-AU" sz="2400" b="0" dirty="0">
                <a:solidFill>
                  <a:schemeClr val="tx1"/>
                </a:solidFill>
              </a:rPr>
              <a:t> and in water solubility</a:t>
            </a:r>
            <a:br>
              <a:rPr lang="en-AU" sz="2400" b="0" dirty="0">
                <a:solidFill>
                  <a:schemeClr val="tx1"/>
                </a:solidFill>
              </a:rPr>
            </a:br>
            <a:br>
              <a:rPr lang="en-AU" sz="2400" b="0" dirty="0">
                <a:solidFill>
                  <a:schemeClr val="tx1"/>
                </a:solidFill>
              </a:rPr>
            </a:br>
            <a:endParaRPr lang="en-AU" sz="24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Zinc borates are widely used commercially as flame retardants and in paints and textiles – usually made from pure Zn and B compounds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We examined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</a:rPr>
              <a:t>Commercial zinc borates – manufactured by wet chemical or hydrothermal methods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2400" b="0" dirty="0">
                <a:solidFill>
                  <a:schemeClr val="tx1"/>
                </a:solidFill>
              </a:rPr>
              <a:t>Mechanochemically synthesised zinc borates – “green” synthesis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6119F-C9D2-AEC0-B1A3-EF59DF63A7C7}"/>
              </a:ext>
            </a:extLst>
          </p:cNvPr>
          <p:cNvSpPr txBox="1"/>
          <p:nvPr/>
        </p:nvSpPr>
        <p:spPr>
          <a:xfrm>
            <a:off x="3756192" y="2275260"/>
            <a:ext cx="540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aZnO.bB</a:t>
            </a:r>
            <a:r>
              <a:rPr lang="en-AU" sz="28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A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AU" sz="28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A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.cH</a:t>
            </a:r>
            <a:r>
              <a:rPr lang="en-AU" sz="28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A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92101439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University of Adelaide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7368" y="118626"/>
            <a:ext cx="11453904" cy="781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/>
              <a:t> Mechanochemistry – advantages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844824"/>
            <a:ext cx="4279126" cy="37838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1424" y="1444709"/>
            <a:ext cx="44452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No liquid waste streams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No co-product generation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Less energy required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Ambient temperatures generally used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Rapid</a:t>
            </a:r>
          </a:p>
        </p:txBody>
      </p:sp>
    </p:spTree>
    <p:extLst>
      <p:ext uri="{BB962C8B-B14F-4D97-AF65-F5344CB8AC3E}">
        <p14:creationId xmlns:p14="http://schemas.microsoft.com/office/powerpoint/2010/main" val="182603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purple and white lines">
            <a:extLst>
              <a:ext uri="{FF2B5EF4-FFF2-40B4-BE49-F238E27FC236}">
                <a16:creationId xmlns:a16="http://schemas.microsoft.com/office/drawing/2014/main" id="{6873D6EA-73F5-C6D4-8ECC-7E8C71CFF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0" y="1052736"/>
            <a:ext cx="11928648" cy="5449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9961" y="1844824"/>
            <a:ext cx="731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26 scientific publications only since 1986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7368" y="118626"/>
            <a:ext cx="11453904" cy="781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/>
              <a:t> A new field - search “</a:t>
            </a:r>
            <a:r>
              <a:rPr lang="en-AU" sz="3200" dirty="0" err="1"/>
              <a:t>mechanochem</a:t>
            </a:r>
            <a:r>
              <a:rPr lang="en-AU" sz="3200" dirty="0"/>
              <a:t>*” and “fertilizer”/”fertiliser”</a:t>
            </a:r>
          </a:p>
        </p:txBody>
      </p:sp>
    </p:spTree>
    <p:extLst>
      <p:ext uri="{BB962C8B-B14F-4D97-AF65-F5344CB8AC3E}">
        <p14:creationId xmlns:p14="http://schemas.microsoft.com/office/powerpoint/2010/main" val="2990508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2716144">
            <a:off x="8815742" y="4632464"/>
            <a:ext cx="241669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152941" y="3284984"/>
            <a:ext cx="1592035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39" name="Rectangle 38"/>
          <p:cNvSpPr/>
          <p:nvPr/>
        </p:nvSpPr>
        <p:spPr>
          <a:xfrm rot="2623414">
            <a:off x="5929970" y="4529538"/>
            <a:ext cx="431523" cy="108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sp>
        <p:nvSpPr>
          <p:cNvPr id="14" name="Oval 13"/>
          <p:cNvSpPr/>
          <p:nvPr/>
        </p:nvSpPr>
        <p:spPr>
          <a:xfrm>
            <a:off x="8207198" y="1700808"/>
            <a:ext cx="944846" cy="8203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454930" y="1901759"/>
            <a:ext cx="449382" cy="3901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704196" y="1600752"/>
            <a:ext cx="21602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63450" y="146776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7.5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709186" y="1416566"/>
            <a:ext cx="459688" cy="551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56298" y="12835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00700-BC11-4D8C-7DD3-314C485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11429"/>
            <a:ext cx="10678556" cy="1057275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Mechanochemical synthesis of zinc borates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D681-DA5D-FDE9-FD01-DE776157AC23}"/>
              </a:ext>
            </a:extLst>
          </p:cNvPr>
          <p:cNvSpPr/>
          <p:nvPr/>
        </p:nvSpPr>
        <p:spPr>
          <a:xfrm>
            <a:off x="5231904" y="3573016"/>
            <a:ext cx="1944216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F6D9D5B2-D5FB-5272-0FC5-DE6961632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57" y="1616756"/>
            <a:ext cx="11760836" cy="320867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27057C-C144-8425-9A71-74482C465404}"/>
              </a:ext>
            </a:extLst>
          </p:cNvPr>
          <p:cNvCxnSpPr/>
          <p:nvPr/>
        </p:nvCxnSpPr>
        <p:spPr>
          <a:xfrm>
            <a:off x="335730" y="5346848"/>
            <a:ext cx="115149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E04B998-604D-0C96-C7A9-B460A77090F0}"/>
              </a:ext>
            </a:extLst>
          </p:cNvPr>
          <p:cNvSpPr txBox="1"/>
          <p:nvPr/>
        </p:nvSpPr>
        <p:spPr>
          <a:xfrm>
            <a:off x="4104852" y="5522183"/>
            <a:ext cx="3956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Decreasing  B  solubility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F20BD-B7A5-1771-8450-930D144EBF42}"/>
              </a:ext>
            </a:extLst>
          </p:cNvPr>
          <p:cNvSpPr txBox="1"/>
          <p:nvPr/>
        </p:nvSpPr>
        <p:spPr>
          <a:xfrm>
            <a:off x="623392" y="6124614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en-AU" sz="1800" dirty="0">
                <a:latin typeface="Calibri" panose="020F0502020204030204" pitchFamily="34" charset="0"/>
              </a:rPr>
              <a:t>Zheng, B., et al. (2021). "Mechanochemical Synthesis of Zinc Borate for Use as a Dual-Release B Fertilizer." </a:t>
            </a:r>
            <a:r>
              <a:rPr lang="en-AU" sz="1800" u="sng" dirty="0">
                <a:latin typeface="Calibri" panose="020F0502020204030204" pitchFamily="34" charset="0"/>
              </a:rPr>
              <a:t>ACS Sustainable Chemistry &amp; Engineering </a:t>
            </a:r>
            <a:r>
              <a:rPr lang="en-AU" sz="1800" b="1" u="sng" dirty="0">
                <a:latin typeface="Calibri" panose="020F0502020204030204" pitchFamily="34" charset="0"/>
              </a:rPr>
              <a:t>9(47): 15995-16004.</a:t>
            </a:r>
          </a:p>
        </p:txBody>
      </p:sp>
    </p:spTree>
    <p:extLst>
      <p:ext uri="{BB962C8B-B14F-4D97-AF65-F5344CB8AC3E}">
        <p14:creationId xmlns:p14="http://schemas.microsoft.com/office/powerpoint/2010/main" val="29403128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035E87B-5B08-9EC0-6A48-2497C14396BD}"/>
              </a:ext>
            </a:extLst>
          </p:cNvPr>
          <p:cNvSpPr txBox="1">
            <a:spLocks/>
          </p:cNvSpPr>
          <p:nvPr/>
        </p:nvSpPr>
        <p:spPr>
          <a:xfrm>
            <a:off x="527381" y="53801"/>
            <a:ext cx="10515600" cy="60642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Novel fertilisers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99FBD3-9DA6-09DD-5FF1-406D2F750B9A}"/>
              </a:ext>
            </a:extLst>
          </p:cNvPr>
          <p:cNvSpPr txBox="1"/>
          <p:nvPr/>
        </p:nvSpPr>
        <p:spPr>
          <a:xfrm>
            <a:off x="4157007" y="2636912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b="1" dirty="0">
                <a:latin typeface="+mj-lt"/>
              </a:rPr>
              <a:t>Phosphorus</a:t>
            </a:r>
          </a:p>
        </p:txBody>
      </p:sp>
    </p:spTree>
    <p:extLst>
      <p:ext uri="{BB962C8B-B14F-4D97-AF65-F5344CB8AC3E}">
        <p14:creationId xmlns:p14="http://schemas.microsoft.com/office/powerpoint/2010/main" val="3146748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8207198" y="1700808"/>
            <a:ext cx="944846" cy="8203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8454930" y="1901759"/>
            <a:ext cx="449382" cy="39018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704196" y="1600752"/>
            <a:ext cx="21602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63450" y="146776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7.5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709186" y="1416566"/>
            <a:ext cx="459688" cy="551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56298" y="12835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00700-BC11-4D8C-7DD3-314C485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11429"/>
            <a:ext cx="10678556" cy="1057275"/>
          </a:xfrm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Mechanochemically </a:t>
            </a:r>
            <a:r>
              <a:rPr lang="en-AU" sz="3200">
                <a:solidFill>
                  <a:schemeClr val="bg1"/>
                </a:solidFill>
              </a:rPr>
              <a:t>synthesised zinc </a:t>
            </a:r>
            <a:r>
              <a:rPr lang="en-AU" sz="3200" dirty="0">
                <a:solidFill>
                  <a:schemeClr val="bg1"/>
                </a:solidFill>
              </a:rPr>
              <a:t>borates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E7D65A-F13A-D282-28DA-4C943C05DF8C}"/>
              </a:ext>
            </a:extLst>
          </p:cNvPr>
          <p:cNvGrpSpPr/>
          <p:nvPr/>
        </p:nvGrpSpPr>
        <p:grpSpPr>
          <a:xfrm>
            <a:off x="1775520" y="2381798"/>
            <a:ext cx="8402431" cy="3168352"/>
            <a:chOff x="191344" y="3284984"/>
            <a:chExt cx="8402431" cy="3168352"/>
          </a:xfrm>
        </p:grpSpPr>
        <p:sp>
          <p:nvSpPr>
            <p:cNvPr id="10" name="Rectangle 9"/>
            <p:cNvSpPr/>
            <p:nvPr/>
          </p:nvSpPr>
          <p:spPr>
            <a:xfrm>
              <a:off x="6152941" y="3284984"/>
              <a:ext cx="1592035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 rot="2623414">
              <a:off x="5929970" y="4529538"/>
              <a:ext cx="431523" cy="1088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B6D681-DA5D-FDE9-FD01-DE776157AC23}"/>
                </a:ext>
              </a:extLst>
            </p:cNvPr>
            <p:cNvSpPr/>
            <p:nvPr/>
          </p:nvSpPr>
          <p:spPr>
            <a:xfrm>
              <a:off x="5231904" y="3573016"/>
              <a:ext cx="1944216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7FEC5C-8CCE-B5F7-8F50-6BA1BBFFEB3E}"/>
                </a:ext>
              </a:extLst>
            </p:cNvPr>
            <p:cNvGrpSpPr/>
            <p:nvPr/>
          </p:nvGrpSpPr>
          <p:grpSpPr>
            <a:xfrm>
              <a:off x="293014" y="3302689"/>
              <a:ext cx="8300761" cy="2916918"/>
              <a:chOff x="1863877" y="3313569"/>
              <a:chExt cx="8300761" cy="2916918"/>
            </a:xfrm>
          </p:grpSpPr>
          <p:pic>
            <p:nvPicPr>
              <p:cNvPr id="8" name="Picture 7" descr="A group of different colored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EF37B204-3D89-91CC-E479-D9726A37FE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16" b="51724"/>
              <a:stretch/>
            </p:blipFill>
            <p:spPr>
              <a:xfrm>
                <a:off x="2351584" y="3325869"/>
                <a:ext cx="7813054" cy="2870557"/>
              </a:xfrm>
              <a:prstGeom prst="rect">
                <a:avLst/>
              </a:prstGeom>
            </p:spPr>
          </p:pic>
          <p:pic>
            <p:nvPicPr>
              <p:cNvPr id="9" name="Picture 8" descr="A group of different colored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16160544-6D33-5D66-7F3D-ED7B905320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455" b="51724"/>
              <a:stretch/>
            </p:blipFill>
            <p:spPr>
              <a:xfrm>
                <a:off x="1863877" y="3313569"/>
                <a:ext cx="554138" cy="2916918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B68F30-059F-C25B-CBD0-CD334E6A8F3B}"/>
                </a:ext>
              </a:extLst>
            </p:cNvPr>
            <p:cNvSpPr/>
            <p:nvPr/>
          </p:nvSpPr>
          <p:spPr>
            <a:xfrm>
              <a:off x="191344" y="6021288"/>
              <a:ext cx="72008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AA59BA6-08C6-CF56-0D41-195661BFDBF4}"/>
                </a:ext>
              </a:extLst>
            </p:cNvPr>
            <p:cNvCxnSpPr>
              <a:cxnSpLocks/>
            </p:cNvCxnSpPr>
            <p:nvPr/>
          </p:nvCxnSpPr>
          <p:spPr>
            <a:xfrm>
              <a:off x="2639616" y="3861048"/>
              <a:ext cx="177102" cy="108012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FD796F-C187-6F0E-8D6C-228E41DCBF01}"/>
                </a:ext>
              </a:extLst>
            </p:cNvPr>
            <p:cNvSpPr txBox="1"/>
            <p:nvPr/>
          </p:nvSpPr>
          <p:spPr>
            <a:xfrm>
              <a:off x="2639616" y="3706397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/>
                <a:t>Increasing milling time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B23A7AA-6CD9-9490-4370-4759ED6F69F6}"/>
                </a:ext>
              </a:extLst>
            </p:cNvPr>
            <p:cNvCxnSpPr>
              <a:cxnSpLocks/>
            </p:cNvCxnSpPr>
            <p:nvPr/>
          </p:nvCxnSpPr>
          <p:spPr>
            <a:xfrm>
              <a:off x="7178171" y="4168825"/>
              <a:ext cx="134229" cy="103675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FCC313-DEBB-A82C-D386-5CD1B65EFD7C}"/>
                </a:ext>
              </a:extLst>
            </p:cNvPr>
            <p:cNvSpPr txBox="1"/>
            <p:nvPr/>
          </p:nvSpPr>
          <p:spPr>
            <a:xfrm>
              <a:off x="7203495" y="4185855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/>
                <a:t>Increasing</a:t>
              </a:r>
              <a:br>
                <a:rPr lang="en-AU" sz="1400" dirty="0"/>
              </a:br>
              <a:r>
                <a:rPr lang="en-AU" sz="1400" dirty="0"/>
                <a:t>milling time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78D8403-81C4-63E2-CA4A-79C67BC246F3}"/>
              </a:ext>
            </a:extLst>
          </p:cNvPr>
          <p:cNvSpPr txBox="1">
            <a:spLocks/>
          </p:cNvSpPr>
          <p:nvPr/>
        </p:nvSpPr>
        <p:spPr>
          <a:xfrm>
            <a:off x="662447" y="1038438"/>
            <a:ext cx="10867106" cy="106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25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+mj-lt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37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75"/>
              </a:spcAft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0" dirty="0">
                <a:solidFill>
                  <a:schemeClr val="tx1"/>
                </a:solidFill>
              </a:rPr>
              <a:t>Mechanochemical treatment with zinc oxide successfully reduced the solubility of anhydrous boron by forming zinc borate - </a:t>
            </a:r>
            <a:r>
              <a:rPr lang="en-AU" b="0" i="0" u="none" strike="noStrike" baseline="0" dirty="0"/>
              <a:t>2ZnO·3B</a:t>
            </a:r>
            <a:r>
              <a:rPr lang="en-AU" b="0" i="0" u="none" strike="noStrike" baseline="-25000" dirty="0"/>
              <a:t>2</a:t>
            </a:r>
            <a:r>
              <a:rPr lang="en-AU" b="0" i="0" u="none" strike="noStrike" baseline="0" dirty="0"/>
              <a:t>O</a:t>
            </a:r>
            <a:r>
              <a:rPr lang="en-AU" b="0" i="0" u="none" strike="noStrike" baseline="-25000" dirty="0"/>
              <a:t>3</a:t>
            </a:r>
            <a:r>
              <a:rPr lang="en-AU" b="0" i="0" u="none" strike="noStrike" baseline="0" dirty="0"/>
              <a:t>·7H</a:t>
            </a:r>
            <a:r>
              <a:rPr lang="en-AU" b="0" i="0" u="none" strike="noStrike" baseline="-25000" dirty="0"/>
              <a:t>2</a:t>
            </a:r>
            <a:r>
              <a:rPr lang="en-AU" b="0" i="0" u="none" strike="noStrike" baseline="0" dirty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0" dirty="0">
                <a:solidFill>
                  <a:schemeClr val="tx1"/>
                </a:solidFill>
              </a:rPr>
              <a:t>Solubility could be controlled by changing milling time and amount of water-assisted reaction (WAR) </a:t>
            </a:r>
            <a:endParaRPr lang="en-AU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17495-CA1F-BC2B-0CAC-F84D667C39D9}"/>
              </a:ext>
            </a:extLst>
          </p:cNvPr>
          <p:cNvSpPr txBox="1"/>
          <p:nvPr/>
        </p:nvSpPr>
        <p:spPr>
          <a:xfrm>
            <a:off x="2063552" y="589751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/>
            <a:r>
              <a:rPr lang="en-AU" sz="1800" dirty="0">
                <a:latin typeface="Calibri" panose="020F0502020204030204" pitchFamily="34" charset="0"/>
              </a:rPr>
              <a:t>Zheng, B., et al. (2021). "Mechanochemical Synthesis of Zinc Borate for Use as a Dual-Release B Fertilizer." </a:t>
            </a:r>
            <a:r>
              <a:rPr lang="en-AU" sz="1800" u="sng" dirty="0">
                <a:latin typeface="Calibri" panose="020F0502020204030204" pitchFamily="34" charset="0"/>
              </a:rPr>
              <a:t>ACS Sustainable Chemistry &amp; Engineering </a:t>
            </a:r>
            <a:r>
              <a:rPr lang="en-AU" sz="1800" b="1" u="sng" dirty="0">
                <a:latin typeface="Calibri" panose="020F0502020204030204" pitchFamily="34" charset="0"/>
              </a:rPr>
              <a:t>9(47): 15995-16004.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9694EF-033F-1B23-D5E9-885FE267E0AD}"/>
              </a:ext>
            </a:extLst>
          </p:cNvPr>
          <p:cNvCxnSpPr>
            <a:cxnSpLocks/>
          </p:cNvCxnSpPr>
          <p:nvPr/>
        </p:nvCxnSpPr>
        <p:spPr>
          <a:xfrm>
            <a:off x="4249116" y="5485263"/>
            <a:ext cx="3958082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DC407B-99FB-9829-01EF-C604AB8731F6}"/>
              </a:ext>
            </a:extLst>
          </p:cNvPr>
          <p:cNvSpPr txBox="1"/>
          <p:nvPr/>
        </p:nvSpPr>
        <p:spPr>
          <a:xfrm>
            <a:off x="5519936" y="5475835"/>
            <a:ext cx="2133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Increasing WAR</a:t>
            </a:r>
          </a:p>
        </p:txBody>
      </p:sp>
    </p:spTree>
    <p:extLst>
      <p:ext uri="{BB962C8B-B14F-4D97-AF65-F5344CB8AC3E}">
        <p14:creationId xmlns:p14="http://schemas.microsoft.com/office/powerpoint/2010/main" val="390076104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3568" y="195586"/>
            <a:ext cx="8465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solidFill>
                  <a:schemeClr val="bg1"/>
                </a:solidFill>
                <a:latin typeface="+mj-lt"/>
              </a:rPr>
              <a:t>Conclusions/Summary </a:t>
            </a:r>
            <a:endParaRPr kumimoji="0" lang="en-A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360" y="1268760"/>
            <a:ext cx="11305256" cy="466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We need to re-design fertilisers to more closely match plant demand for nutrients (amounts, stoichiometry and timing of release)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We also need to develop more “green” manufacturing methods for fertilisers with less carbon footprint and minimal waste streams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New materials and new chemical/biochemical techniques offer several possibilities to transform fertiliser manufacturing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At the same time, simple combinations of traditional nutrient sources can improve crop nutrient uptake and minimise losses to the environment</a:t>
            </a:r>
            <a:b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37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82" y="99596"/>
            <a:ext cx="10678556" cy="1057275"/>
          </a:xfrm>
        </p:spPr>
        <p:txBody>
          <a:bodyPr>
            <a:normAutofit/>
          </a:bodyPr>
          <a:lstStyle/>
          <a:p>
            <a:r>
              <a:rPr lang="en-AU" sz="3200" b="0" dirty="0">
                <a:solidFill>
                  <a:schemeClr val="bg1"/>
                </a:solidFill>
              </a:rPr>
              <a:t>Acknowledgments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309524"/>
            <a:ext cx="1800200" cy="1838651"/>
          </a:xfrm>
          <a:prstGeom prst="rect">
            <a:avLst/>
          </a:prstGeom>
        </p:spPr>
      </p:pic>
      <p:sp>
        <p:nvSpPr>
          <p:cNvPr id="6" name="AutoShape 2" descr="data:image/png;base64,iVBORw0KGgoAAAANSUhEUgAAATcAAACiCAMAAAATIHpEAAABI1BMVEX///8AAACkPAWeqwSnjwkBU03Nzc3V1dXCwsLZ2dmqqqqMjIyXl5f8/PwARj7l5eVJSUnv7+/19fWjiACAgIDr6+tVVVU7OzuZpwC2trahoaGbm5sQEBDy8vIYGBjh4eFkZGR4eHihMwBaWlpQUFCeKgBlZWW7u7srKyshISFubm6JiYl8fHwwMDBCQkLmz8bz6eT49u3E1dPNnYquuUPCynny9OHW4d+dIgAAQjkAV0+5c1bO1JWuWTactbHn6snZtqmnsyrSx5Tc0qlrkIyrTiHe4ri4wmDGj3q7p1LK0Im0vlOstzy9f2jFtnNXgHyvmS7l38FCdG+AnZsnY17v3teswb++rF3BynTt6NPEs2/Z3avf17a1nz/XsqSzYj6mRBVvKRnhAAAP50lEQVR4nO1cCVfbuBZ2oNljQkwCJBBC2AlQCExZW8qwdGg7UNpCp7zptP3/v+JZkhfpXsmxTYIT8HfOnGltWb7+dHcp1bQYMWLEiBEjRowYMWLEiBEjRowYMWLEiBEjRowYvmFUGlGLMFjQs5lac34jkViNWpIBQTFdzTdfJhzMRi3QYKCWAMhFLdFgYBzylo1aooGAMQ150x9ZglK97m9gvf7YonmgCGkb7+XbWvBtDFU4Tl+RD+ylbMFQhaIVevgyQ85GYgoOLMjHTfRQtoAoQ9lSPXxZRsEbXCsdOQ+GZg9lC4gJKFsvfUjep77lFONqPZQtGEqPagobCj7yYJxC3XpqC8GQhaKVe/iyioIOyBvyuTYqPRQuGFDWm+nhy5ZVfKyJ41YVw2b6Jw9BiUEvlxTFIBtLwjBV9EiM9lC2gACeZGat8yPhMeOPt1HVsP4Jp67HWSjXUg2jpy9DKbaDWX5YWjmsfyrnRmJ6oTmVeZySVOnuEy/5YahgdtA/4VR7TE/b9MUbivAufNaxTw1qQja4UbPKUdP9E04B0kGyED2dCuQPGwIJQoyYkY8CQQt3HNK19XGWtMyMNgue4mRz5XnWLJieaOUzPtIGo9RoFLNpEUUwqJiqNcm08NWVTL5llWLkdSX3znqzmim3ApiOUDxNvBQocUc1uatA9UBKnsHNlYmcnLr0Ohq6WlDuoxQzU+sTqpLFeoFezFYLTaf+ERy0VplC7ZyJKjMWfbRiVCqaPu4/3xNYKIje3xnE130ToCsidJtqiqRmChtzekE+dKKKWdZTZUULi4F6lMrCBqCVb0xk5Z5mmhbX5YY2mquNZvV5v7SJPY7UvDCp8wF85V9dEt/MhdOMqqRIJFagHjU9aAB+qZRXz8vQhELCeUpLkqcYTM6Nlqk/mlZvaQW/OYwYJ3XRyGxz17lrM7Cb5GoHNjseaf61hqf6CA0sQ1nPuKA6j6lx3JU610oQq8pOmXlWNruW01J+k1GhEh4FBZ7tbqe4a7k6eq1FrqqtYoNTTENZo1DwuqlqXgmgDh4VNI57U/SzGdZIINO0hcx4jv3JFwQnU9CawpSW0goaBtsACzYVnWzJ+jpN+okCuPynrnCCkgdwE9+OWC9lzzgwl7PUJHaqm5lBzWcSXwdTiKaWxks+pa1JhdNRpxXDqXcV/XYwpYmGt17aoO4N9SwTy34WifqZpZJmklad0hY0f0gJU+iAFIv8FWEIKLgsh6D2u3g+ZcPPguPO1TWxCOreGugy0+95yQMcaAQtLegkAyk2/daMQgxagJrAZuEbSAW0Q8l00tPxijLK4sd8uVx21cLOWTxqOxEVqQgr+AslYGlUaaGWzlbnfZfagk8owIYpm5P39wZqn9DYAWOFiXIqjV061QAdXm1aRGWYKts5FDY8BabpcGT81HpTsgd42Jlutlr136AQLSYFFy0H35zHy0rnwQEri6e3J4QNUM6npEhwsbeDZB5zdX4tl2uCiy06HNkjXXWZg1zJL2cyOZYHh9u4EUlA30TzKD6imYsDwgJ9L27hWREFGgn9QpiP8aHfeKl81sRoimom1CxmFoghks1MwYumdtoFTpEwDfee/KHJT0jWXVRrMinvbkmgA1pQRtMQ2P1p5KHIRdjJE/rsZjqjeNRtkMK8gqZ7ONhoEpdgfiVX8eXDNg+FGQuIN0IKHyhLeG+fKAtyRE5rCd0hF1Ge1eJFKlrqgK3UDrPImdKryJGRrAcnPGL3Jh/uiIa4pil0ZV00wSYawB5C0jl1EuKtKOMtsYobZXiTzamAYHbC0kIkBFlRlIuvgP5CuN6hGD11REtTNEESemCMJESgAsvpxiDeslLeSBMEiIYGjSuktglFffy0LJh2p6cvtFZoNSd6iXHhw2VOfdqQJJyuw0JOh/AmT5E3hE/Cm45uZwwGTlbNogd0id/13SbyhOg1qXGJvmNUiJ40UwN6QMIpillugEQJP+FNVWUtcF1blFRwm43gDsvepIuHlFboyYSGqMYpLNQKz+wSppp9Dqr/3B4WyuHJLXUZ4BzkwXm0yyl8fF7+poIkPeIa/w+BmCHVJbzx3iwrE7omOz3nvgGpIrUpdaE9q+Kby1Wgh2Xa3YRPpCSxpUs75IL8lmTCe2a4XFK+rBmJhcy6b0C96bqMfA6WA0IukGsnNsEtpt3IJEuSVUMHSENBDHYFCW88mGuAuX7F+2go+hp22aMXuU7u4wOKnOuD92i/GRn2hIThLkXTZdmcqu6jlQZAEzMkbt6VDoXTaa0jceRp7JjcPAumNqy6RfGXVCyo59mdAxBNYU6rF6/q+1uRCFwlxo3a/65uoPxp1rmj2tCjUyLHxJX+kCGm3WvwCdKzRHklt1/6AAiqZffiFcdALO8HFYHEWOTD3Deg0tytog3lJk5DcvyPq8TgMrFSA6lWRcYb3J4OBdGf25W4gjerEIKLTRIHWGWvuK9ANSbvYBqKRmxO0tjkzrFJPIUkplPDRq/vSvomLqpdIco33ewuFVSgjEQ6NyfHWZi4o5yVbrqUJe08Tk+lkqH8mgqBpu9KPJVvMct5W5Y+w9IxqADurgry/ugoSVqy1TQuUXqXN+gymQUjw6ZerwmvtuD7w0CY0Wl7IgdLYJueDqMtuQhzLfcbUX4rWW/cWJTx1lKOZ1Mik8/I5+7CCUxx4dbty9JtDPt7oeHNyJh2eMPprSl2GeocWqhxCQ1uNxtSSl2Wjnq9NDvAvah17cEQCbINEWt8gsueYFiYlT3h+DdpbT4DTg3jXK2p3K7QJBkxvYpKlmn51Nx3EqxtaMEhBmmnSyPjraa6SZcP+WRrMF7tBtPBCSGNQrlxQdYxsetT6N5W5EK3ZN9I4XqRDFpCPwBpt3NdthHqeAWoQbRqRFGTWTXeM57VbJfD+znkGNCuGgU9mWagwczwUAo5pZjbxPRaplhsLK/NJELFV1E0t1Eg+RGIu0Rw/VJSNolTNiR6S4KvFT9XapaCl3D81hSF/2hLkraweh9dtvJEvIUvIkQeLLoQt90gOVrgmBUyKdZpxb3ZGdlJFpK7ctnXxmyrvCQZl5cSoQINC5hmW2T1IXgqQnDaQARyD05h3twYhMpN63qnA1wU9N+jUP6kyYWBV9UDlCCs27bE3iclQkRXccJp1Q0Ct7EP5bMf63iWwJmm2XGYyjnKwRq4yFHMOiJ7vjCEexNTQi6uIJfA3YPu1xHP+6AlBSsNlV0QG3aC631kDUiALrseGWXqPEL86E10sVw3FeU8XC0MZfCoDOSzdDxg5LTDfSocLaewunOK5HFmbDX45inIQrhzofA9C8qHBLq9HfColcl0OnPKbdPJj1/BlavKh/LnXNU/PwuRvYkhkCce9hu4zg/SAb4tU3jZKiynshWr/VmvV7KpVDXfGp9OzDjLX/E+dSr8Ll0WGqowa1Fs8wiJtaEyhhA/bxffL+zGinPzx5xQ2PKX/gjWkFIzNw5O6qPMbiKLPAUhCO+nrYgTSWugRKhunDhBTX2Lr+eQBiCGDGNvb5thb88wpP4jW5ae2V3CXyH+GmKlioRjuQ0uLtAPiY2a5EwK+lc+fKCQLxRyuVyGQfi+aqFA79G7wgZQdS2fJzdr1k1OP0rbx+efbg9HDg5GbJh/TN5++XR+vL0HuzfZWkvgbrW8LP9hVMaO4CtrTJJ8noowxUuQtcRici2bl2VxMlvgzXW2Fv0/C7d3fJ406UqaODxMWji0/ksmTQZHvkkeK6ZTFOg3aSIa6XS60aVfHFbYK7Pd2Z55CIztr4eMMikIcyO3lLW7q8WLq52fd1t9+6vLR4Ox/Smp5ozBZu1ocW5oaG5u0fzfm6Odk82t3v72vY+xfc5IO+zM2tbVvsmaA0LfIqPvuf1Ueu9rR00zWTukrBmXAmsCfftDb652Nu/aUX/Po6B0fHjgqWY8a/qOnDWRvrlflz83n7Tr07c/mYHAB2vHdPjJkDdrPH1zQxem7d5tRfyFvUDFDJ8d7dNkLXlMdWfzYtEfaxx7+3MXR5em53tCykdVrRMOzcTkK42Wd78CssaxZwaOoyvTdKP+5IfD9Gp+VC2ZPGCs1a/2w7EmKN/im8uBZm/73IeqURM9p1WOvkMStm6AJn2DyZ7+7dYfacmDT3v0ic2h/bku8eawN/f71+XJ3eDkyzQWdAygVNdut+2HjLufV78Xu6VzDnuL+3dRUhEAe+cHvnTt0AyisHzfOrm82O8qd/ubkZAQGN9uD/wZaHJkhCVs2tnN9Y97dwZ9c+fI1LvukLd/EgkLAWH4jaCEtnNWan6+GXsxNjb24v3pPVc83f08GuoCd4uXETERBBU/JajNmhUO2v+MvbBgcvff6WeXO93k7vfDuJs7iooL//Dr1kwcOuHgdMyhzeJu7L9rwN3cA7jr+1j67QthzVcMdR3bjxciaw53N7zeaaG5W+z7ULp3/PX8i9P79tS15ME504Ld9zLWXL07vecKTsZdMNoGIyaYRlXZPj6/TXqXCSNfmGMzTVTJmuPv3p/tctNv7vwKwt3cVTQ0hER9zyRvREGek7Hd33SizeLu5vozp3b1zcsLv7nxm2i+/0EobR9/OcDcHXxlHLSvfbFmc/f+lFM7Mze+8kPd4uBVpxb2jj8JRuuYqDweeJvs9Wd+atPddeBu8SSCL+4eTL2zuHNMlEvZglB3DWbWNy/fqLmbG4SE1xvG9lfi76woqp2FIM2k7ZQ82/74+i0/9dYJqSqeinOTYO/YSnTbHsmHF21n9Om/Jycnh7+/4zezjM0dSaTYH1jnJsdZKNZs2v6YHCaYnPz7NR8ocKQYcOeG8Pm/sVC+7Qd92qKNUTf8SlA7jXg7m7oBy9z8oP3jn6DB1Kbto0sb4274478CdVs/LW938YR2tly0f7wPRJ1F21+ANqZ2f4gWa2xe/h6cDm9gmFrn22DHWOL2XUIbo+7PD/fC5HcD0uENB90ndR1os53d2w6ve0pon73vTB3TpQ8etDnUPUmvJkf79MabOkbb6w60WXHi+3PSuvtrjygRgDamdc+Kus8qV8fSjH990kapexfxtzwu2mcyew1B2/eIP+Txcf8/YK83jLZ3AWgbHn4e5zBFAKVjFLwNQtvkc/JuPO6vbeZuwtD2V8TiR4kzsvMwdsP+Eoi24eFoJY8a9/8bu2E57G4g1p5ZLJWgzYw0GG3Dzy+WytEORtuzjKUy/DUZKCg8eyt1sPvdP3OTH6OWtp/Q/jDstzaNrVSA/q8v5iZfRy1o/+Hdn52Z+ztqIfsSb+GeDFK33c6TPEvsegbXyQ9Ry9e/2H2lZu7PqIXra+x+UDD3bNsgfiFPS551G8Qn9NeYuTh184M2ZC5O3XwCMBcHBd9ov3YjRBwUgqDtxNY4KARD+9VkXCmEgllDDE++ilqKQcTbP+IcJBxiK40RI0aMGDFixIgRI0aMGDFidAX/B6X9gJGjRJkcAAAAAElFTkSuQmCC"/>
          <p:cNvSpPr>
            <a:spLocks noChangeAspect="1" noChangeArrowheads="1"/>
          </p:cNvSpPr>
          <p:nvPr/>
        </p:nvSpPr>
        <p:spPr bwMode="auto">
          <a:xfrm>
            <a:off x="1679575" y="-2057400"/>
            <a:ext cx="8229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1030" name="Picture 6" descr="http://admin.csrwire.com/system/profile_logos/16411/original/mosaic_R_blk_5c_rgb_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13" y="3840331"/>
            <a:ext cx="2094778" cy="10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04391" y="5949280"/>
            <a:ext cx="5461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dirty="0"/>
              <a:t>Thanks to </a:t>
            </a:r>
            <a:r>
              <a:rPr lang="en-AU" sz="2500" dirty="0" err="1"/>
              <a:t>FertASA</a:t>
            </a:r>
            <a:r>
              <a:rPr lang="en-AU" sz="2500" dirty="0"/>
              <a:t> for the invitation!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3952" y="1344097"/>
            <a:ext cx="38559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dirty="0"/>
              <a:t>Fien Degryse</a:t>
            </a:r>
          </a:p>
          <a:p>
            <a:r>
              <a:rPr lang="en-AU" sz="2500" dirty="0"/>
              <a:t>Roslyn Baird</a:t>
            </a:r>
          </a:p>
          <a:p>
            <a:r>
              <a:rPr lang="en-AU" sz="2500" dirty="0"/>
              <a:t>Ivan Andelkovic</a:t>
            </a:r>
          </a:p>
          <a:p>
            <a:r>
              <a:rPr lang="en-AU" sz="2500" dirty="0"/>
              <a:t>Rodrigo Coqui da Silva</a:t>
            </a:r>
          </a:p>
          <a:p>
            <a:r>
              <a:rPr lang="en-AU" sz="2500" dirty="0"/>
              <a:t>Margaret Abat</a:t>
            </a:r>
          </a:p>
          <a:p>
            <a:r>
              <a:rPr lang="en-AU" sz="2500" dirty="0"/>
              <a:t>Bo Zheng</a:t>
            </a:r>
          </a:p>
          <a:p>
            <a:r>
              <a:rPr lang="en-AU" sz="2500" dirty="0"/>
              <a:t>Bogumila Tomczak</a:t>
            </a:r>
          </a:p>
          <a:p>
            <a:r>
              <a:rPr lang="en-AU" sz="2500" dirty="0"/>
              <a:t>Colin Rivers</a:t>
            </a:r>
          </a:p>
          <a:p>
            <a:r>
              <a:rPr lang="en-AU" sz="2500" dirty="0"/>
              <a:t>Ashleigh Broadbent</a:t>
            </a:r>
            <a:br>
              <a:rPr lang="en-AU" sz="2500" dirty="0"/>
            </a:br>
            <a:r>
              <a:rPr lang="en-AU" sz="2500" dirty="0"/>
              <a:t>Andrea Paparella</a:t>
            </a:r>
          </a:p>
        </p:txBody>
      </p:sp>
    </p:spTree>
    <p:extLst>
      <p:ext uri="{BB962C8B-B14F-4D97-AF65-F5344CB8AC3E}">
        <p14:creationId xmlns:p14="http://schemas.microsoft.com/office/powerpoint/2010/main" val="21903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035E87B-5B08-9EC0-6A48-2497C14396BD}"/>
              </a:ext>
            </a:extLst>
          </p:cNvPr>
          <p:cNvSpPr txBox="1">
            <a:spLocks/>
          </p:cNvSpPr>
          <p:nvPr/>
        </p:nvSpPr>
        <p:spPr>
          <a:xfrm>
            <a:off x="527381" y="53801"/>
            <a:ext cx="10515600" cy="60642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Novel fertilisers – </a:t>
            </a:r>
            <a:r>
              <a:rPr lang="fr-FR" sz="3200" dirty="0" err="1">
                <a:solidFill>
                  <a:schemeClr val="bg1"/>
                </a:solidFill>
              </a:rPr>
              <a:t>phosphorus</a:t>
            </a:r>
            <a:r>
              <a:rPr lang="fr-FR" sz="3200" dirty="0">
                <a:solidFill>
                  <a:schemeClr val="bg1"/>
                </a:solidFill>
              </a:rPr>
              <a:t> fate in </a:t>
            </a:r>
            <a:r>
              <a:rPr lang="fr-FR" sz="3200" dirty="0" err="1">
                <a:solidFill>
                  <a:schemeClr val="bg1"/>
                </a:solidFill>
              </a:rPr>
              <a:t>soil</a:t>
            </a:r>
            <a:endParaRPr lang="fr-FR" sz="3200" dirty="0">
              <a:solidFill>
                <a:schemeClr val="bg1"/>
              </a:solidFill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7C6CB124-51B8-745A-0720-BFD3CEA54FD0}"/>
              </a:ext>
            </a:extLst>
          </p:cNvPr>
          <p:cNvGrpSpPr>
            <a:grpSpLocks/>
          </p:cNvGrpSpPr>
          <p:nvPr/>
        </p:nvGrpSpPr>
        <p:grpSpPr bwMode="auto">
          <a:xfrm>
            <a:off x="1903495" y="3140149"/>
            <a:ext cx="1296987" cy="1223962"/>
            <a:chOff x="2381" y="1797"/>
            <a:chExt cx="817" cy="7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477395-FBDC-066F-841E-640788923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1797"/>
              <a:ext cx="817" cy="771"/>
            </a:xfrm>
            <a:prstGeom prst="ellipse">
              <a:avLst/>
            </a:prstGeom>
            <a:solidFill>
              <a:srgbClr val="00FFFF">
                <a:alpha val="4588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991320A-DC09-3C4F-868A-AA31042DF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9" y="1939"/>
              <a:ext cx="413" cy="446"/>
            </a:xfrm>
            <a:prstGeom prst="rect">
              <a:avLst/>
            </a:prstGeom>
            <a:solidFill>
              <a:srgbClr val="00FFFF">
                <a:alpha val="4588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2000"/>
                <a:t>Soil</a:t>
              </a:r>
              <a:br>
                <a:rPr lang="en-AU" sz="2000"/>
              </a:br>
              <a:r>
                <a:rPr lang="en-AU" sz="2000"/>
                <a:t>soln</a:t>
              </a:r>
            </a:p>
          </p:txBody>
        </p:sp>
      </p:grpSp>
      <p:sp>
        <p:nvSpPr>
          <p:cNvPr id="7" name="Line 7">
            <a:extLst>
              <a:ext uri="{FF2B5EF4-FFF2-40B4-BE49-F238E27FC236}">
                <a16:creationId xmlns:a16="http://schemas.microsoft.com/office/drawing/2014/main" id="{031D9EF8-1945-A295-6BC0-0E5B9C491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194" y="1844749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E738208-912F-35FC-7A39-F1D52BAA2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012" y="1433145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 dirty="0"/>
              <a:t>Fertiliser P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90341D9F-F591-B3D0-5380-2D889E6539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8894" y="2978224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D9D483C5-FA0A-5A74-0C61-0658F535D8D9}"/>
              </a:ext>
            </a:extLst>
          </p:cNvPr>
          <p:cNvGrpSpPr>
            <a:grpSpLocks/>
          </p:cNvGrpSpPr>
          <p:nvPr/>
        </p:nvGrpSpPr>
        <p:grpSpPr bwMode="auto">
          <a:xfrm>
            <a:off x="4208542" y="2636912"/>
            <a:ext cx="1228724" cy="708025"/>
            <a:chOff x="3833" y="1888"/>
            <a:chExt cx="774" cy="4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0F7D7C-9F02-F8FF-14F7-96C77EAD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" y="1888"/>
              <a:ext cx="771" cy="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95B9673E-4944-65A2-C355-5B6380D795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3" y="1888"/>
              <a:ext cx="7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 sz="2000"/>
                <a:t>Microbial</a:t>
              </a:r>
              <a:br>
                <a:rPr lang="en-AU" sz="2000"/>
              </a:br>
              <a:r>
                <a:rPr lang="en-AU" sz="2000"/>
                <a:t>P</a:t>
              </a:r>
            </a:p>
          </p:txBody>
        </p:sp>
      </p:grpSp>
      <p:sp>
        <p:nvSpPr>
          <p:cNvPr id="13" name="Line 14">
            <a:extLst>
              <a:ext uri="{FF2B5EF4-FFF2-40B4-BE49-F238E27FC236}">
                <a16:creationId xmlns:a16="http://schemas.microsoft.com/office/drawing/2014/main" id="{5DB9B16A-8920-A6FE-7D45-33F82A24B6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81" y="3140149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4D80396B-BA06-2A7B-09F6-7AEC33680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406" y="4573661"/>
            <a:ext cx="2089150" cy="19446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0000">
                  <a:alpha val="90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E177368F-3EF5-ECE6-7C43-9AD8FB18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873" y="4766682"/>
            <a:ext cx="11528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2000" dirty="0"/>
              <a:t>Organic </a:t>
            </a:r>
            <a:br>
              <a:rPr lang="en-AU" sz="2000" dirty="0"/>
            </a:br>
            <a:r>
              <a:rPr lang="en-AU" sz="2000" dirty="0"/>
              <a:t>P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AF5FEAEE-C80E-B769-B175-5E4DC7F1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556" y="4573661"/>
            <a:ext cx="2160588" cy="194468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96552029-626A-09BB-7CFD-DCA32919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290" y="4835663"/>
            <a:ext cx="13099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2000" dirty="0"/>
              <a:t>Inorganic </a:t>
            </a:r>
            <a:br>
              <a:rPr lang="en-AU" sz="2000" dirty="0"/>
            </a:br>
            <a:r>
              <a:rPr lang="en-AU" sz="2000" dirty="0"/>
              <a:t>P</a:t>
            </a:r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222AD7E8-A889-6246-6E23-1E5EC08A5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0320" y="4070424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2AB69728-4466-96F7-3401-235788E78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7295" y="4214887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5802A20B-4D9C-B4B5-163A-E81EC0919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7156" y="3349700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0113932B-F882-59B3-A011-C35656DFA1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5906" y="3392561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B7AF89CB-E745-D976-3E8B-C65E61577D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8244" y="3278261"/>
            <a:ext cx="10795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D71EC5B9-DCF7-0148-934D-E19F548D8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781" y="3336999"/>
            <a:ext cx="10795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0EB16171-1258-D189-6F76-6E543368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82" y="1406599"/>
            <a:ext cx="1223963" cy="647700"/>
          </a:xfrm>
          <a:prstGeom prst="rect">
            <a:avLst/>
          </a:prstGeom>
          <a:solidFill>
            <a:srgbClr val="00FF0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9">
            <a:extLst>
              <a:ext uri="{FF2B5EF4-FFF2-40B4-BE49-F238E27FC236}">
                <a16:creationId xmlns:a16="http://schemas.microsoft.com/office/drawing/2014/main" id="{2EB5316C-ED27-5D9F-5401-72359E01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328" y="1406600"/>
            <a:ext cx="8402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2000"/>
              <a:t>Plant </a:t>
            </a:r>
            <a:br>
              <a:rPr lang="en-AU" sz="2000"/>
            </a:br>
            <a:r>
              <a:rPr lang="en-AU" sz="2000"/>
              <a:t>P</a:t>
            </a:r>
          </a:p>
        </p:txBody>
      </p:sp>
      <p:sp>
        <p:nvSpPr>
          <p:cNvPr id="26" name="Line 30">
            <a:extLst>
              <a:ext uri="{FF2B5EF4-FFF2-40B4-BE49-F238E27FC236}">
                <a16:creationId xmlns:a16="http://schemas.microsoft.com/office/drawing/2014/main" id="{6C1DF6D5-7C22-F4AB-310E-D664BB3043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2819" y="2054299"/>
            <a:ext cx="1223962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27" name="Line 31">
            <a:extLst>
              <a:ext uri="{FF2B5EF4-FFF2-40B4-BE49-F238E27FC236}">
                <a16:creationId xmlns:a16="http://schemas.microsoft.com/office/drawing/2014/main" id="{0C73DF9F-D981-FB1F-CB0F-CCCEEE35D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4419" y="2125737"/>
            <a:ext cx="12239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8" name="Line 32">
            <a:extLst>
              <a:ext uri="{FF2B5EF4-FFF2-40B4-BE49-F238E27FC236}">
                <a16:creationId xmlns:a16="http://schemas.microsoft.com/office/drawing/2014/main" id="{BDE569A3-662B-F8D4-A3FD-86B47FC08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782" y="1982861"/>
            <a:ext cx="2232025" cy="2374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29" name="Line 33">
            <a:extLst>
              <a:ext uri="{FF2B5EF4-FFF2-40B4-BE49-F238E27FC236}">
                <a16:creationId xmlns:a16="http://schemas.microsoft.com/office/drawing/2014/main" id="{9D28FB06-8A90-5948-3BCC-090646EF2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5032" y="2082874"/>
            <a:ext cx="2232025" cy="2374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0" name="Line 34">
            <a:extLst>
              <a:ext uri="{FF2B5EF4-FFF2-40B4-BE49-F238E27FC236}">
                <a16:creationId xmlns:a16="http://schemas.microsoft.com/office/drawing/2014/main" id="{1AE05C23-0B48-E4DD-1D1E-393A86DCB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1031" y="4573661"/>
            <a:ext cx="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31" name="Line 39">
            <a:extLst>
              <a:ext uri="{FF2B5EF4-FFF2-40B4-BE49-F238E27FC236}">
                <a16:creationId xmlns:a16="http://schemas.microsoft.com/office/drawing/2014/main" id="{19E72E40-A8F9-50BE-FE66-7C03C98A8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2344" y="493402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32" name="Line 40">
            <a:extLst>
              <a:ext uri="{FF2B5EF4-FFF2-40B4-BE49-F238E27FC236}">
                <a16:creationId xmlns:a16="http://schemas.microsoft.com/office/drawing/2014/main" id="{5088E00C-E795-AED3-6747-0D2E4DF2C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6169" y="493402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33" name="Line 41">
            <a:extLst>
              <a:ext uri="{FF2B5EF4-FFF2-40B4-BE49-F238E27FC236}">
                <a16:creationId xmlns:a16="http://schemas.microsoft.com/office/drawing/2014/main" id="{EA3E18A3-909E-DCBF-02C2-4E8DD45C23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8244" y="4934025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34" name="Line 42">
            <a:extLst>
              <a:ext uri="{FF2B5EF4-FFF2-40B4-BE49-F238E27FC236}">
                <a16:creationId xmlns:a16="http://schemas.microsoft.com/office/drawing/2014/main" id="{D16ABDE3-C09A-1562-7CE2-34341F26D1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2069" y="4934025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35" name="Line 22">
            <a:extLst>
              <a:ext uri="{FF2B5EF4-FFF2-40B4-BE49-F238E27FC236}">
                <a16:creationId xmlns:a16="http://schemas.microsoft.com/office/drawing/2014/main" id="{293AB66C-D43A-38AD-EB80-E674217CF6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731" y="3638624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6" name="TextBox 40">
            <a:extLst>
              <a:ext uri="{FF2B5EF4-FFF2-40B4-BE49-F238E27FC236}">
                <a16:creationId xmlns:a16="http://schemas.microsoft.com/office/drawing/2014/main" id="{C346A533-5F55-62B2-17D8-72F33E3B3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606" y="1262137"/>
            <a:ext cx="32237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AU" sz="2000" dirty="0"/>
              <a:t>Erosion</a:t>
            </a:r>
          </a:p>
          <a:p>
            <a:pPr marL="457200" indent="-457200">
              <a:buFontTx/>
              <a:buAutoNum type="arabicPeriod"/>
            </a:pPr>
            <a:r>
              <a:rPr lang="en-AU" sz="2000" dirty="0"/>
              <a:t>Leaching/runoff</a:t>
            </a:r>
          </a:p>
          <a:p>
            <a:pPr marL="457200" indent="-457200">
              <a:buFontTx/>
              <a:buAutoNum type="arabicPeriod"/>
            </a:pPr>
            <a:r>
              <a:rPr lang="en-AU" sz="2000" dirty="0"/>
              <a:t>Occlusion in OM?</a:t>
            </a:r>
          </a:p>
          <a:p>
            <a:pPr marL="457200" indent="-457200">
              <a:buFontTx/>
              <a:buAutoNum type="arabicPeriod"/>
            </a:pPr>
            <a:r>
              <a:rPr lang="en-AU" sz="2000" dirty="0"/>
              <a:t>Strong sorption or ppt</a:t>
            </a:r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089588F8-8727-FDE2-D936-53C328B3B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94" y="870222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b="1" dirty="0"/>
              <a:t>Inefficiency terms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EDFA8B4-87A6-B314-8F33-D57406E16E9A}"/>
              </a:ext>
            </a:extLst>
          </p:cNvPr>
          <p:cNvSpPr/>
          <p:nvPr/>
        </p:nvSpPr>
        <p:spPr>
          <a:xfrm>
            <a:off x="1153549" y="2918220"/>
            <a:ext cx="564717" cy="574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1FD5F93-B04F-7A92-0FC0-1FDBCB5FC396}"/>
              </a:ext>
            </a:extLst>
          </p:cNvPr>
          <p:cNvSpPr/>
          <p:nvPr/>
        </p:nvSpPr>
        <p:spPr>
          <a:xfrm>
            <a:off x="1801621" y="5150468"/>
            <a:ext cx="564717" cy="574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57BE81-01DF-0ABE-64DF-E5964AF44A2B}"/>
              </a:ext>
            </a:extLst>
          </p:cNvPr>
          <p:cNvSpPr/>
          <p:nvPr/>
        </p:nvSpPr>
        <p:spPr>
          <a:xfrm>
            <a:off x="7283966" y="5543549"/>
            <a:ext cx="564717" cy="574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C81D657-26BA-AB41-D044-2C1BA2031EBB}"/>
              </a:ext>
            </a:extLst>
          </p:cNvPr>
          <p:cNvSpPr/>
          <p:nvPr/>
        </p:nvSpPr>
        <p:spPr>
          <a:xfrm>
            <a:off x="4605400" y="5675484"/>
            <a:ext cx="564717" cy="574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9E77824-3FA9-A9FE-067F-89901CB2785C}"/>
              </a:ext>
            </a:extLst>
          </p:cNvPr>
          <p:cNvSpPr/>
          <p:nvPr/>
        </p:nvSpPr>
        <p:spPr>
          <a:xfrm>
            <a:off x="1153549" y="3782316"/>
            <a:ext cx="564717" cy="574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A569C9-4FAD-32E0-7C30-8897E5926190}"/>
              </a:ext>
            </a:extLst>
          </p:cNvPr>
          <p:cNvSpPr/>
          <p:nvPr/>
        </p:nvSpPr>
        <p:spPr>
          <a:xfrm>
            <a:off x="5948454" y="2222109"/>
            <a:ext cx="3167365" cy="392042"/>
          </a:xfrm>
          <a:prstGeom prst="rect">
            <a:avLst/>
          </a:prstGeom>
          <a:solidFill>
            <a:schemeClr val="accent2">
              <a:lumMod val="40000"/>
              <a:lumOff val="60000"/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4BEB1E9-9973-32F6-33B2-E6443B38BBF6}"/>
              </a:ext>
            </a:extLst>
          </p:cNvPr>
          <p:cNvGrpSpPr/>
          <p:nvPr/>
        </p:nvGrpSpPr>
        <p:grpSpPr>
          <a:xfrm>
            <a:off x="1153618" y="1240119"/>
            <a:ext cx="9582913" cy="4482616"/>
            <a:chOff x="1153618" y="1240119"/>
            <a:chExt cx="9582913" cy="448261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773C3F6-6917-06A6-A4F0-FC2740D3F264}"/>
                </a:ext>
              </a:extLst>
            </p:cNvPr>
            <p:cNvGrpSpPr/>
            <p:nvPr/>
          </p:nvGrpSpPr>
          <p:grpSpPr>
            <a:xfrm>
              <a:off x="9192344" y="1240119"/>
              <a:ext cx="1544187" cy="614229"/>
              <a:chOff x="9826624" y="1412876"/>
              <a:chExt cx="1524870" cy="50663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09DB094-F238-E9F2-91D3-F883B7D42E52}"/>
                  </a:ext>
                </a:extLst>
              </p:cNvPr>
              <p:cNvSpPr txBox="1"/>
              <p:nvPr/>
            </p:nvSpPr>
            <p:spPr>
              <a:xfrm>
                <a:off x="10105640" y="1457842"/>
                <a:ext cx="12458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/>
                  <a:t>Losses </a:t>
                </a:r>
              </a:p>
            </p:txBody>
          </p:sp>
          <p:sp>
            <p:nvSpPr>
              <p:cNvPr id="45" name="Right Brace 44">
                <a:extLst>
                  <a:ext uri="{FF2B5EF4-FFF2-40B4-BE49-F238E27FC236}">
                    <a16:creationId xmlns:a16="http://schemas.microsoft.com/office/drawing/2014/main" id="{2D1C5E73-94B8-4F05-BDA8-1A6725B578B0}"/>
                  </a:ext>
                </a:extLst>
              </p:cNvPr>
              <p:cNvSpPr/>
              <p:nvPr/>
            </p:nvSpPr>
            <p:spPr>
              <a:xfrm>
                <a:off x="9826624" y="1412876"/>
                <a:ext cx="184151" cy="473433"/>
              </a:xfrm>
              <a:prstGeom prst="rightBrac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2400"/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565BBDF-6F73-0398-D581-2BBDB64887A4}"/>
                </a:ext>
              </a:extLst>
            </p:cNvPr>
            <p:cNvSpPr/>
            <p:nvPr/>
          </p:nvSpPr>
          <p:spPr>
            <a:xfrm>
              <a:off x="1153618" y="2900848"/>
              <a:ext cx="555721" cy="592294"/>
            </a:xfrm>
            <a:prstGeom prst="ellipse">
              <a:avLst/>
            </a:prstGeom>
            <a:solidFill>
              <a:schemeClr val="accent2">
                <a:lumMod val="75000"/>
                <a:alpha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95AD2FE-1654-5353-CED3-C50197E313B3}"/>
                </a:ext>
              </a:extLst>
            </p:cNvPr>
            <p:cNvSpPr/>
            <p:nvPr/>
          </p:nvSpPr>
          <p:spPr>
            <a:xfrm>
              <a:off x="1153618" y="3782316"/>
              <a:ext cx="548769" cy="572267"/>
            </a:xfrm>
            <a:prstGeom prst="ellipse">
              <a:avLst/>
            </a:prstGeom>
            <a:solidFill>
              <a:schemeClr val="accent2">
                <a:lumMod val="75000"/>
                <a:alpha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DE4FFD5-5FD8-7794-D54E-62AD3A989600}"/>
                </a:ext>
              </a:extLst>
            </p:cNvPr>
            <p:cNvSpPr/>
            <p:nvPr/>
          </p:nvSpPr>
          <p:spPr>
            <a:xfrm>
              <a:off x="1818173" y="5150468"/>
              <a:ext cx="548769" cy="572267"/>
            </a:xfrm>
            <a:prstGeom prst="ellipse">
              <a:avLst/>
            </a:prstGeom>
            <a:solidFill>
              <a:schemeClr val="accent2">
                <a:lumMod val="75000"/>
                <a:alpha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8BF5B3A-7AFF-9C6D-FD84-D3485386A05C}"/>
              </a:ext>
            </a:extLst>
          </p:cNvPr>
          <p:cNvGrpSpPr/>
          <p:nvPr/>
        </p:nvGrpSpPr>
        <p:grpSpPr>
          <a:xfrm>
            <a:off x="4604175" y="1903943"/>
            <a:ext cx="6339859" cy="4358019"/>
            <a:chOff x="4604175" y="1903943"/>
            <a:chExt cx="6339859" cy="435801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B05BB6D-EB1F-B7EF-C6CD-D212F548CFB7}"/>
                </a:ext>
              </a:extLst>
            </p:cNvPr>
            <p:cNvGrpSpPr/>
            <p:nvPr/>
          </p:nvGrpSpPr>
          <p:grpSpPr>
            <a:xfrm>
              <a:off x="4604175" y="1903943"/>
              <a:ext cx="6339859" cy="4358019"/>
              <a:chOff x="4609492" y="1909759"/>
              <a:chExt cx="6339859" cy="435801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0C549DB-0839-5297-A701-8C5D74B5D3C6}"/>
                  </a:ext>
                </a:extLst>
              </p:cNvPr>
              <p:cNvGrpSpPr/>
              <p:nvPr/>
            </p:nvGrpSpPr>
            <p:grpSpPr>
              <a:xfrm>
                <a:off x="9202382" y="1909759"/>
                <a:ext cx="1746969" cy="614277"/>
                <a:chOff x="9823747" y="1990850"/>
                <a:chExt cx="1746969" cy="498714"/>
              </a:xfrm>
            </p:grpSpPr>
            <p:sp>
              <p:nvSpPr>
                <p:cNvPr id="47" name="Right Brace 46">
                  <a:extLst>
                    <a:ext uri="{FF2B5EF4-FFF2-40B4-BE49-F238E27FC236}">
                      <a16:creationId xmlns:a16="http://schemas.microsoft.com/office/drawing/2014/main" id="{EE7235DD-9674-1238-A6E8-BEEA6BF2005B}"/>
                    </a:ext>
                  </a:extLst>
                </p:cNvPr>
                <p:cNvSpPr/>
                <p:nvPr/>
              </p:nvSpPr>
              <p:spPr>
                <a:xfrm>
                  <a:off x="9823747" y="1990850"/>
                  <a:ext cx="184151" cy="473433"/>
                </a:xfrm>
                <a:prstGeom prst="rightBrac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 sz="240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188A373-0C93-1780-88DF-6F575F0B35FE}"/>
                    </a:ext>
                  </a:extLst>
                </p:cNvPr>
                <p:cNvSpPr txBox="1"/>
                <p:nvPr/>
              </p:nvSpPr>
              <p:spPr>
                <a:xfrm>
                  <a:off x="10094460" y="2027899"/>
                  <a:ext cx="147625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2400" dirty="0"/>
                    <a:t>Storage</a:t>
                  </a:r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C974DCA-CC2F-D9F8-29D8-ADF5AC20CA8E}"/>
                  </a:ext>
                </a:extLst>
              </p:cNvPr>
              <p:cNvSpPr/>
              <p:nvPr/>
            </p:nvSpPr>
            <p:spPr>
              <a:xfrm>
                <a:off x="4609492" y="5675484"/>
                <a:ext cx="555721" cy="592294"/>
              </a:xfrm>
              <a:prstGeom prst="ellipse">
                <a:avLst/>
              </a:prstGeom>
              <a:solidFill>
                <a:schemeClr val="accent2">
                  <a:lumMod val="75000"/>
                  <a:alpha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D4E28FA-B4F2-4508-4EA4-C18E03022C79}"/>
                </a:ext>
              </a:extLst>
            </p:cNvPr>
            <p:cNvSpPr/>
            <p:nvPr/>
          </p:nvSpPr>
          <p:spPr>
            <a:xfrm>
              <a:off x="7287883" y="5541459"/>
              <a:ext cx="555721" cy="592294"/>
            </a:xfrm>
            <a:prstGeom prst="ellipse">
              <a:avLst/>
            </a:prstGeom>
            <a:solidFill>
              <a:schemeClr val="accent2">
                <a:lumMod val="75000"/>
                <a:alpha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3687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035E87B-5B08-9EC0-6A48-2497C14396BD}"/>
              </a:ext>
            </a:extLst>
          </p:cNvPr>
          <p:cNvSpPr txBox="1">
            <a:spLocks/>
          </p:cNvSpPr>
          <p:nvPr/>
        </p:nvSpPr>
        <p:spPr>
          <a:xfrm>
            <a:off x="527381" y="53801"/>
            <a:ext cx="10515600" cy="606425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7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/>
                </a:solidFill>
              </a:rPr>
              <a:t>Novel fertilisers – P </a:t>
            </a:r>
            <a:r>
              <a:rPr lang="fr-FR" sz="3200" dirty="0" err="1">
                <a:solidFill>
                  <a:schemeClr val="bg1"/>
                </a:solidFill>
              </a:rPr>
              <a:t>retention</a:t>
            </a:r>
            <a:r>
              <a:rPr lang="fr-FR" sz="3200" dirty="0">
                <a:solidFill>
                  <a:schemeClr val="bg1"/>
                </a:solidFill>
              </a:rPr>
              <a:t> in </a:t>
            </a:r>
            <a:r>
              <a:rPr lang="fr-FR" sz="3200" dirty="0" err="1">
                <a:solidFill>
                  <a:schemeClr val="bg1"/>
                </a:solidFill>
              </a:rPr>
              <a:t>soils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globally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F011D6F-474F-9362-E2E8-B3D35203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052736"/>
            <a:ext cx="9064821" cy="5289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1A4F5A-8E56-983A-CAB5-1B53F17332A5}"/>
              </a:ext>
            </a:extLst>
          </p:cNvPr>
          <p:cNvSpPr txBox="1"/>
          <p:nvPr/>
        </p:nvSpPr>
        <p:spPr>
          <a:xfrm>
            <a:off x="764976" y="6473045"/>
            <a:ext cx="10369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err="1">
                <a:latin typeface="Calibri" panose="020F0502020204030204" pitchFamily="34" charset="0"/>
              </a:rPr>
              <a:t>Kochian</a:t>
            </a:r>
            <a:r>
              <a:rPr lang="en-AU" sz="1100" dirty="0">
                <a:latin typeface="Calibri" panose="020F0502020204030204" pitchFamily="34" charset="0"/>
              </a:rPr>
              <a:t> LV (2012) Rooting for more phosphorus. Nature 488: 466-467. </a:t>
            </a:r>
            <a:r>
              <a:rPr lang="en-AU" sz="1100" dirty="0" err="1">
                <a:latin typeface="Calibri" panose="020F0502020204030204" pitchFamily="34" charset="0"/>
              </a:rPr>
              <a:t>doi</a:t>
            </a:r>
            <a:r>
              <a:rPr lang="en-AU" sz="1100" dirty="0">
                <a:latin typeface="Calibri" panose="020F0502020204030204" pitchFamily="34" charset="0"/>
              </a:rPr>
              <a:t>: 10.1038/488466a.</a:t>
            </a:r>
          </a:p>
        </p:txBody>
      </p:sp>
    </p:spTree>
    <p:extLst>
      <p:ext uri="{BB962C8B-B14F-4D97-AF65-F5344CB8AC3E}">
        <p14:creationId xmlns:p14="http://schemas.microsoft.com/office/powerpoint/2010/main" val="407891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39D0E00-A31A-79B7-DE0F-D48EA9AE0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33214"/>
            <a:ext cx="10873208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Increasing P efficiency – reducing precipitation of Ca-P</a:t>
            </a:r>
            <a:endParaRPr lang="en-US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0C59C0D-BB94-8863-5557-2DAE018BF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1209170"/>
            <a:ext cx="100821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On addition to soil, fertilizer granules absorb soil solution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In calcareous soils, the soil solution is saturated with Ca</a:t>
            </a:r>
            <a:r>
              <a:rPr lang="en-AU" sz="2400" baseline="30000" dirty="0"/>
              <a:t>2+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Incoming Ca meets outgoing P, and Ca-P precipitates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1AF6BD2-A22C-8BFA-8974-59F3BD53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9" y="3378115"/>
            <a:ext cx="2342151" cy="237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McLaughlin fig5_6_2003">
            <a:extLst>
              <a:ext uri="{FF2B5EF4-FFF2-40B4-BE49-F238E27FC236}">
                <a16:creationId xmlns:a16="http://schemas.microsoft.com/office/drawing/2014/main" id="{31569EF6-4102-A0EB-195D-7CF380E6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7" y="3140969"/>
            <a:ext cx="2521955" cy="313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">
            <a:extLst>
              <a:ext uri="{FF2B5EF4-FFF2-40B4-BE49-F238E27FC236}">
                <a16:creationId xmlns:a16="http://schemas.microsoft.com/office/drawing/2014/main" id="{6EFCD341-830E-F03C-72BB-778C00599498}"/>
              </a:ext>
            </a:extLst>
          </p:cNvPr>
          <p:cNvSpPr/>
          <p:nvPr/>
        </p:nvSpPr>
        <p:spPr>
          <a:xfrm>
            <a:off x="7368850" y="3284984"/>
            <a:ext cx="787977" cy="885218"/>
          </a:xfrm>
          <a:custGeom>
            <a:avLst/>
            <a:gdLst>
              <a:gd name="connsiteX0" fmla="*/ 787977 w 787977"/>
              <a:gd name="connsiteY0" fmla="*/ 0 h 885218"/>
              <a:gd name="connsiteX1" fmla="*/ 700428 w 787977"/>
              <a:gd name="connsiteY1" fmla="*/ 9728 h 885218"/>
              <a:gd name="connsiteX2" fmla="*/ 661518 w 787977"/>
              <a:gd name="connsiteY2" fmla="*/ 29183 h 885218"/>
              <a:gd name="connsiteX3" fmla="*/ 632335 w 787977"/>
              <a:gd name="connsiteY3" fmla="*/ 38911 h 885218"/>
              <a:gd name="connsiteX4" fmla="*/ 603152 w 787977"/>
              <a:gd name="connsiteY4" fmla="*/ 58366 h 885218"/>
              <a:gd name="connsiteX5" fmla="*/ 544786 w 787977"/>
              <a:gd name="connsiteY5" fmla="*/ 68094 h 885218"/>
              <a:gd name="connsiteX6" fmla="*/ 515603 w 787977"/>
              <a:gd name="connsiteY6" fmla="*/ 77822 h 885218"/>
              <a:gd name="connsiteX7" fmla="*/ 564241 w 787977"/>
              <a:gd name="connsiteY7" fmla="*/ 194554 h 885218"/>
              <a:gd name="connsiteX8" fmla="*/ 564241 w 787977"/>
              <a:gd name="connsiteY8" fmla="*/ 194554 h 885218"/>
              <a:gd name="connsiteX9" fmla="*/ 573969 w 787977"/>
              <a:gd name="connsiteY9" fmla="*/ 223737 h 885218"/>
              <a:gd name="connsiteX10" fmla="*/ 603152 w 787977"/>
              <a:gd name="connsiteY10" fmla="*/ 252920 h 885218"/>
              <a:gd name="connsiteX11" fmla="*/ 632335 w 787977"/>
              <a:gd name="connsiteY11" fmla="*/ 311286 h 885218"/>
              <a:gd name="connsiteX12" fmla="*/ 612879 w 787977"/>
              <a:gd name="connsiteY12" fmla="*/ 398835 h 885218"/>
              <a:gd name="connsiteX13" fmla="*/ 583696 w 787977"/>
              <a:gd name="connsiteY13" fmla="*/ 428018 h 885218"/>
              <a:gd name="connsiteX14" fmla="*/ 573969 w 787977"/>
              <a:gd name="connsiteY14" fmla="*/ 457200 h 885218"/>
              <a:gd name="connsiteX15" fmla="*/ 515603 w 787977"/>
              <a:gd name="connsiteY15" fmla="*/ 476656 h 885218"/>
              <a:gd name="connsiteX16" fmla="*/ 340505 w 787977"/>
              <a:gd name="connsiteY16" fmla="*/ 496111 h 885218"/>
              <a:gd name="connsiteX17" fmla="*/ 321050 w 787977"/>
              <a:gd name="connsiteY17" fmla="*/ 632298 h 885218"/>
              <a:gd name="connsiteX18" fmla="*/ 301594 w 787977"/>
              <a:gd name="connsiteY18" fmla="*/ 661481 h 885218"/>
              <a:gd name="connsiteX19" fmla="*/ 291867 w 787977"/>
              <a:gd name="connsiteY19" fmla="*/ 690664 h 885218"/>
              <a:gd name="connsiteX20" fmla="*/ 272411 w 787977"/>
              <a:gd name="connsiteY20" fmla="*/ 710120 h 885218"/>
              <a:gd name="connsiteX21" fmla="*/ 252956 w 787977"/>
              <a:gd name="connsiteY21" fmla="*/ 739303 h 885218"/>
              <a:gd name="connsiteX22" fmla="*/ 223773 w 787977"/>
              <a:gd name="connsiteY22" fmla="*/ 768486 h 885218"/>
              <a:gd name="connsiteX23" fmla="*/ 175135 w 787977"/>
              <a:gd name="connsiteY23" fmla="*/ 817124 h 885218"/>
              <a:gd name="connsiteX24" fmla="*/ 19492 w 787977"/>
              <a:gd name="connsiteY24" fmla="*/ 846307 h 885218"/>
              <a:gd name="connsiteX25" fmla="*/ 37 w 787977"/>
              <a:gd name="connsiteY25" fmla="*/ 885218 h 88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87977" h="885218">
                <a:moveTo>
                  <a:pt x="787977" y="0"/>
                </a:moveTo>
                <a:cubicBezTo>
                  <a:pt x="758794" y="3243"/>
                  <a:pt x="729039" y="3126"/>
                  <a:pt x="700428" y="9728"/>
                </a:cubicBezTo>
                <a:cubicBezTo>
                  <a:pt x="686298" y="12989"/>
                  <a:pt x="674846" y="23471"/>
                  <a:pt x="661518" y="29183"/>
                </a:cubicBezTo>
                <a:cubicBezTo>
                  <a:pt x="652093" y="33222"/>
                  <a:pt x="641506" y="34325"/>
                  <a:pt x="632335" y="38911"/>
                </a:cubicBezTo>
                <a:cubicBezTo>
                  <a:pt x="621878" y="44139"/>
                  <a:pt x="614243" y="54669"/>
                  <a:pt x="603152" y="58366"/>
                </a:cubicBezTo>
                <a:cubicBezTo>
                  <a:pt x="584440" y="64603"/>
                  <a:pt x="564040" y="63815"/>
                  <a:pt x="544786" y="68094"/>
                </a:cubicBezTo>
                <a:cubicBezTo>
                  <a:pt x="534776" y="70318"/>
                  <a:pt x="525331" y="74579"/>
                  <a:pt x="515603" y="77822"/>
                </a:cubicBezTo>
                <a:cubicBezTo>
                  <a:pt x="529174" y="159252"/>
                  <a:pt x="514389" y="119777"/>
                  <a:pt x="564241" y="194554"/>
                </a:cubicBezTo>
                <a:lnTo>
                  <a:pt x="564241" y="194554"/>
                </a:lnTo>
                <a:cubicBezTo>
                  <a:pt x="567484" y="204282"/>
                  <a:pt x="568281" y="215205"/>
                  <a:pt x="573969" y="223737"/>
                </a:cubicBezTo>
                <a:cubicBezTo>
                  <a:pt x="581600" y="235183"/>
                  <a:pt x="594345" y="242352"/>
                  <a:pt x="603152" y="252920"/>
                </a:cubicBezTo>
                <a:cubicBezTo>
                  <a:pt x="624104" y="278062"/>
                  <a:pt x="622586" y="282039"/>
                  <a:pt x="632335" y="311286"/>
                </a:cubicBezTo>
                <a:cubicBezTo>
                  <a:pt x="631158" y="318350"/>
                  <a:pt x="623523" y="382870"/>
                  <a:pt x="612879" y="398835"/>
                </a:cubicBezTo>
                <a:cubicBezTo>
                  <a:pt x="605248" y="410281"/>
                  <a:pt x="593424" y="418290"/>
                  <a:pt x="583696" y="428018"/>
                </a:cubicBezTo>
                <a:cubicBezTo>
                  <a:pt x="580454" y="437745"/>
                  <a:pt x="582313" y="451240"/>
                  <a:pt x="573969" y="457200"/>
                </a:cubicBezTo>
                <a:cubicBezTo>
                  <a:pt x="557281" y="469120"/>
                  <a:pt x="535713" y="472634"/>
                  <a:pt x="515603" y="476656"/>
                </a:cubicBezTo>
                <a:cubicBezTo>
                  <a:pt x="425507" y="494674"/>
                  <a:pt x="483449" y="485115"/>
                  <a:pt x="340505" y="496111"/>
                </a:cubicBezTo>
                <a:cubicBezTo>
                  <a:pt x="338021" y="523435"/>
                  <a:pt x="339762" y="594873"/>
                  <a:pt x="321050" y="632298"/>
                </a:cubicBezTo>
                <a:cubicBezTo>
                  <a:pt x="315821" y="642755"/>
                  <a:pt x="308079" y="651753"/>
                  <a:pt x="301594" y="661481"/>
                </a:cubicBezTo>
                <a:cubicBezTo>
                  <a:pt x="298352" y="671209"/>
                  <a:pt x="297142" y="681871"/>
                  <a:pt x="291867" y="690664"/>
                </a:cubicBezTo>
                <a:cubicBezTo>
                  <a:pt x="287148" y="698529"/>
                  <a:pt x="278140" y="702958"/>
                  <a:pt x="272411" y="710120"/>
                </a:cubicBezTo>
                <a:cubicBezTo>
                  <a:pt x="265108" y="719249"/>
                  <a:pt x="260440" y="730322"/>
                  <a:pt x="252956" y="739303"/>
                </a:cubicBezTo>
                <a:cubicBezTo>
                  <a:pt x="244149" y="749871"/>
                  <a:pt x="232580" y="757918"/>
                  <a:pt x="223773" y="768486"/>
                </a:cubicBezTo>
                <a:cubicBezTo>
                  <a:pt x="198977" y="798242"/>
                  <a:pt x="212902" y="800339"/>
                  <a:pt x="175135" y="817124"/>
                </a:cubicBezTo>
                <a:cubicBezTo>
                  <a:pt x="114655" y="844004"/>
                  <a:pt x="91409" y="839115"/>
                  <a:pt x="19492" y="846307"/>
                </a:cubicBezTo>
                <a:cubicBezTo>
                  <a:pt x="-1762" y="878188"/>
                  <a:pt x="37" y="863799"/>
                  <a:pt x="37" y="885218"/>
                </a:cubicBezTo>
              </a:path>
            </a:pathLst>
          </a:custGeom>
          <a:noFill/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454F8-F5FA-6D45-03FC-04C00BFCC446}"/>
              </a:ext>
            </a:extLst>
          </p:cNvPr>
          <p:cNvSpPr txBox="1"/>
          <p:nvPr/>
        </p:nvSpPr>
        <p:spPr>
          <a:xfrm>
            <a:off x="8184232" y="2924944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</a:t>
            </a:r>
            <a:r>
              <a:rPr lang="en-AU" baseline="-25000" dirty="0"/>
              <a:t>2</a:t>
            </a:r>
            <a:r>
              <a:rPr lang="en-AU" dirty="0"/>
              <a:t>O + Ca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FA6CB7-9BBC-197D-53AD-DF10A628626B}"/>
              </a:ext>
            </a:extLst>
          </p:cNvPr>
          <p:cNvCxnSpPr/>
          <p:nvPr/>
        </p:nvCxnSpPr>
        <p:spPr>
          <a:xfrm flipV="1">
            <a:off x="7368850" y="4170202"/>
            <a:ext cx="527351" cy="3389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A66A44-99EB-6E30-32C2-065AFC4F4557}"/>
              </a:ext>
            </a:extLst>
          </p:cNvPr>
          <p:cNvSpPr txBox="1"/>
          <p:nvPr/>
        </p:nvSpPr>
        <p:spPr>
          <a:xfrm>
            <a:off x="7095047" y="439238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EF356-29F0-EAB1-0F3F-E6EE10EE8769}"/>
              </a:ext>
            </a:extLst>
          </p:cNvPr>
          <p:cNvSpPr txBox="1"/>
          <p:nvPr/>
        </p:nvSpPr>
        <p:spPr>
          <a:xfrm>
            <a:off x="2279577" y="641326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Hedley M., McLaughlin M. (2005) Reactions of phosphate fertilizers and by-products in soils, in: J. T. Sims and A. N. </a:t>
            </a:r>
            <a:r>
              <a:rPr lang="en-AU" sz="1000" dirty="0" err="1"/>
              <a:t>Sharpley</a:t>
            </a:r>
            <a:r>
              <a:rPr lang="en-AU" sz="1000" dirty="0"/>
              <a:t> (Eds.), Phosphorus: Agriculture and the Environment, Agronomy Monograph no. 46, ASA/CSSA/SSSA, Madison, WI, USA. pp. 181-252.</a:t>
            </a:r>
          </a:p>
        </p:txBody>
      </p:sp>
    </p:spTree>
    <p:extLst>
      <p:ext uri="{BB962C8B-B14F-4D97-AF65-F5344CB8AC3E}">
        <p14:creationId xmlns:p14="http://schemas.microsoft.com/office/powerpoint/2010/main" val="4044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F10205C-83B2-683B-1386-8C4C664EE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68" y="85697"/>
            <a:ext cx="1108923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Increasing P efficiency – reducing precipitation of Ca-P</a:t>
            </a:r>
            <a:endParaRPr lang="en-US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CC30D24-B264-AF44-3CA3-B806E41EB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196752"/>
            <a:ext cx="957706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Common ion – adding excess sulfate (</a:t>
            </a:r>
            <a:r>
              <a:rPr lang="en-AU" sz="2000" dirty="0" err="1"/>
              <a:t>Olatuyi</a:t>
            </a:r>
            <a:r>
              <a:rPr lang="en-AU" sz="2000" dirty="0"/>
              <a:t> et al. 2010) to reduce Ca</a:t>
            </a:r>
            <a:r>
              <a:rPr lang="en-AU" sz="2000" baseline="30000" dirty="0"/>
              <a:t>2+</a:t>
            </a:r>
            <a:r>
              <a:rPr lang="en-AU" sz="2000" dirty="0"/>
              <a:t> activities and stimulate P release or minimise precipitation (c.f. Olsen/Colwell reagent, HCO</a:t>
            </a:r>
            <a:r>
              <a:rPr lang="en-AU" sz="2000" baseline="-25000" dirty="0"/>
              <a:t>3</a:t>
            </a:r>
            <a:r>
              <a:rPr lang="en-AU" sz="2000" baseline="30000" dirty="0"/>
              <a:t>-</a:t>
            </a:r>
            <a:r>
              <a:rPr lang="en-AU" sz="2000" dirty="0"/>
              <a:t> ion)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Other anions could disrupt P precipitation but large amounts added to fertilizer will dilute nutrient content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2000" dirty="0"/>
              <a:t>Changing physical form of P applied to reduce precipitation reactions - addition of P as a fluid to calcareous soils avoids these precipitation reactions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AU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33396-8EDC-491D-44F6-C94ACF1E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791794"/>
            <a:ext cx="3191632" cy="239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227821-9A65-DC68-796D-43213F1439CF}"/>
              </a:ext>
            </a:extLst>
          </p:cNvPr>
          <p:cNvSpPr txBox="1"/>
          <p:nvPr/>
        </p:nvSpPr>
        <p:spPr>
          <a:xfrm>
            <a:off x="1919536" y="6419828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err="1"/>
              <a:t>Olatuyi</a:t>
            </a:r>
            <a:r>
              <a:rPr lang="en-AU" sz="1100" dirty="0"/>
              <a:t>, S. O., O. O. </a:t>
            </a:r>
            <a:r>
              <a:rPr lang="en-AU" sz="1100" dirty="0" err="1"/>
              <a:t>Akinremi</a:t>
            </a:r>
            <a:r>
              <a:rPr lang="en-AU" sz="1100" dirty="0"/>
              <a:t>, D. N. Flaten and G. H. Crow (2009). "Solubility and transport of phosphate and the accompanying ions as influenced by sulphate salts in a model calcareous soil system." </a:t>
            </a:r>
            <a:r>
              <a:rPr lang="en-AU" sz="1100" u="sng" dirty="0"/>
              <a:t>Canadian Journal of Soil Science </a:t>
            </a:r>
            <a:r>
              <a:rPr lang="en-AU" sz="1100" b="1" u="sng" dirty="0"/>
              <a:t>89(5): 589-601.</a:t>
            </a:r>
          </a:p>
        </p:txBody>
      </p:sp>
    </p:spTree>
    <p:extLst>
      <p:ext uri="{BB962C8B-B14F-4D97-AF65-F5344CB8AC3E}">
        <p14:creationId xmlns:p14="http://schemas.microsoft.com/office/powerpoint/2010/main" val="96921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604242" y="106504"/>
            <a:ext cx="114684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</a:rPr>
              <a:t>High efficiency of fluid P fertiliser in calcareous soils</a:t>
            </a: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5941442" y="1529110"/>
            <a:ext cx="3783012" cy="3981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Freeform 6"/>
          <p:cNvSpPr>
            <a:spLocks/>
          </p:cNvSpPr>
          <p:nvPr/>
        </p:nvSpPr>
        <p:spPr bwMode="auto">
          <a:xfrm>
            <a:off x="5941443" y="1967260"/>
            <a:ext cx="1260475" cy="2497138"/>
          </a:xfrm>
          <a:custGeom>
            <a:avLst/>
            <a:gdLst>
              <a:gd name="T0" fmla="*/ 0 w 3177"/>
              <a:gd name="T1" fmla="*/ 2147483647 h 6294"/>
              <a:gd name="T2" fmla="*/ 2147483647 w 3177"/>
              <a:gd name="T3" fmla="*/ 2147483647 h 6294"/>
              <a:gd name="T4" fmla="*/ 2147483647 w 3177"/>
              <a:gd name="T5" fmla="*/ 2147483647 h 6294"/>
              <a:gd name="T6" fmla="*/ 2147483647 w 3177"/>
              <a:gd name="T7" fmla="*/ 2147483647 h 6294"/>
              <a:gd name="T8" fmla="*/ 2147483647 w 3177"/>
              <a:gd name="T9" fmla="*/ 2147483647 h 6294"/>
              <a:gd name="T10" fmla="*/ 2147483647 w 3177"/>
              <a:gd name="T11" fmla="*/ 2147483647 h 6294"/>
              <a:gd name="T12" fmla="*/ 2147483647 w 3177"/>
              <a:gd name="T13" fmla="*/ 2147483647 h 6294"/>
              <a:gd name="T14" fmla="*/ 2147483647 w 3177"/>
              <a:gd name="T15" fmla="*/ 2147483647 h 6294"/>
              <a:gd name="T16" fmla="*/ 2147483647 w 3177"/>
              <a:gd name="T17" fmla="*/ 2147483647 h 6294"/>
              <a:gd name="T18" fmla="*/ 2147483647 w 3177"/>
              <a:gd name="T19" fmla="*/ 0 h 629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177"/>
              <a:gd name="T31" fmla="*/ 0 h 6294"/>
              <a:gd name="T32" fmla="*/ 3177 w 3177"/>
              <a:gd name="T33" fmla="*/ 6294 h 629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177" h="6294">
                <a:moveTo>
                  <a:pt x="0" y="6294"/>
                </a:moveTo>
                <a:lnTo>
                  <a:pt x="317" y="4175"/>
                </a:lnTo>
                <a:lnTo>
                  <a:pt x="635" y="2784"/>
                </a:lnTo>
                <a:lnTo>
                  <a:pt x="953" y="1905"/>
                </a:lnTo>
                <a:lnTo>
                  <a:pt x="1271" y="1316"/>
                </a:lnTo>
                <a:lnTo>
                  <a:pt x="1589" y="915"/>
                </a:lnTo>
                <a:lnTo>
                  <a:pt x="1907" y="639"/>
                </a:lnTo>
                <a:lnTo>
                  <a:pt x="2223" y="413"/>
                </a:lnTo>
                <a:lnTo>
                  <a:pt x="2541" y="251"/>
                </a:lnTo>
                <a:lnTo>
                  <a:pt x="3177" y="0"/>
                </a:lnTo>
              </a:path>
            </a:pathLst>
          </a:custGeom>
          <a:noFill/>
          <a:ln w="1746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8" name="Freeform 7"/>
          <p:cNvSpPr>
            <a:spLocks/>
          </p:cNvSpPr>
          <p:nvPr/>
        </p:nvSpPr>
        <p:spPr bwMode="auto">
          <a:xfrm>
            <a:off x="5941442" y="4196110"/>
            <a:ext cx="3783012" cy="268288"/>
          </a:xfrm>
          <a:custGeom>
            <a:avLst/>
            <a:gdLst>
              <a:gd name="T0" fmla="*/ 0 w 9530"/>
              <a:gd name="T1" fmla="*/ 2147483647 h 677"/>
              <a:gd name="T2" fmla="*/ 2147483647 w 9530"/>
              <a:gd name="T3" fmla="*/ 2147483647 h 677"/>
              <a:gd name="T4" fmla="*/ 2147483647 w 9530"/>
              <a:gd name="T5" fmla="*/ 2147483647 h 677"/>
              <a:gd name="T6" fmla="*/ 2147483647 w 9530"/>
              <a:gd name="T7" fmla="*/ 2147483647 h 677"/>
              <a:gd name="T8" fmla="*/ 2147483647 w 9530"/>
              <a:gd name="T9" fmla="*/ 2147483647 h 677"/>
              <a:gd name="T10" fmla="*/ 2147483647 w 9530"/>
              <a:gd name="T11" fmla="*/ 2147483647 h 677"/>
              <a:gd name="T12" fmla="*/ 2147483647 w 9530"/>
              <a:gd name="T13" fmla="*/ 2147483647 h 677"/>
              <a:gd name="T14" fmla="*/ 2147483647 w 9530"/>
              <a:gd name="T15" fmla="*/ 2147483647 h 677"/>
              <a:gd name="T16" fmla="*/ 2147483647 w 9530"/>
              <a:gd name="T17" fmla="*/ 2147483647 h 677"/>
              <a:gd name="T18" fmla="*/ 2147483647 w 9530"/>
              <a:gd name="T19" fmla="*/ 2147483647 h 677"/>
              <a:gd name="T20" fmla="*/ 2147483647 w 9530"/>
              <a:gd name="T21" fmla="*/ 2147483647 h 677"/>
              <a:gd name="T22" fmla="*/ 2147483647 w 9530"/>
              <a:gd name="T23" fmla="*/ 2147483647 h 677"/>
              <a:gd name="T24" fmla="*/ 2147483647 w 9530"/>
              <a:gd name="T25" fmla="*/ 0 h 67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530"/>
              <a:gd name="T40" fmla="*/ 0 h 677"/>
              <a:gd name="T41" fmla="*/ 9530 w 9530"/>
              <a:gd name="T42" fmla="*/ 677 h 67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530" h="677">
                <a:moveTo>
                  <a:pt x="0" y="677"/>
                </a:moveTo>
                <a:lnTo>
                  <a:pt x="635" y="639"/>
                </a:lnTo>
                <a:lnTo>
                  <a:pt x="953" y="626"/>
                </a:lnTo>
                <a:lnTo>
                  <a:pt x="1271" y="601"/>
                </a:lnTo>
                <a:lnTo>
                  <a:pt x="1589" y="577"/>
                </a:lnTo>
                <a:lnTo>
                  <a:pt x="1907" y="551"/>
                </a:lnTo>
                <a:lnTo>
                  <a:pt x="2223" y="539"/>
                </a:lnTo>
                <a:lnTo>
                  <a:pt x="2541" y="514"/>
                </a:lnTo>
                <a:lnTo>
                  <a:pt x="3177" y="463"/>
                </a:lnTo>
                <a:lnTo>
                  <a:pt x="4765" y="350"/>
                </a:lnTo>
                <a:lnTo>
                  <a:pt x="6354" y="226"/>
                </a:lnTo>
                <a:lnTo>
                  <a:pt x="7942" y="113"/>
                </a:lnTo>
                <a:lnTo>
                  <a:pt x="9530" y="0"/>
                </a:lnTo>
              </a:path>
            </a:pathLst>
          </a:custGeom>
          <a:noFill/>
          <a:ln w="1746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5906517" y="442629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9689529" y="4361210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6031929" y="433104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6158929" y="437549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6284342" y="458504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6411342" y="435644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6536754" y="4405660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6" name="Rectangle 15"/>
          <p:cNvSpPr>
            <a:spLocks noChangeArrowheads="1"/>
          </p:cNvSpPr>
          <p:nvPr/>
        </p:nvSpPr>
        <p:spPr bwMode="auto">
          <a:xfrm>
            <a:off x="6663754" y="421674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6789167" y="426754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6916167" y="4375498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7166992" y="4107210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7797229" y="4162773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8427467" y="3997673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9057704" y="4221510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3" name="Rectangle 22"/>
          <p:cNvSpPr>
            <a:spLocks noChangeArrowheads="1"/>
          </p:cNvSpPr>
          <p:nvPr/>
        </p:nvSpPr>
        <p:spPr bwMode="auto">
          <a:xfrm>
            <a:off x="5904929" y="4519960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4" name="Rectangle 23"/>
          <p:cNvSpPr>
            <a:spLocks noChangeArrowheads="1"/>
          </p:cNvSpPr>
          <p:nvPr/>
        </p:nvSpPr>
        <p:spPr bwMode="auto">
          <a:xfrm>
            <a:off x="7165404" y="1819623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5" name="Rectangle 24"/>
          <p:cNvSpPr>
            <a:spLocks noChangeArrowheads="1"/>
          </p:cNvSpPr>
          <p:nvPr/>
        </p:nvSpPr>
        <p:spPr bwMode="auto">
          <a:xfrm>
            <a:off x="6030342" y="3664298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6" name="Rectangle 25"/>
          <p:cNvSpPr>
            <a:spLocks noChangeArrowheads="1"/>
          </p:cNvSpPr>
          <p:nvPr/>
        </p:nvSpPr>
        <p:spPr bwMode="auto">
          <a:xfrm>
            <a:off x="6157342" y="3118198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7" name="Rectangle 26"/>
          <p:cNvSpPr>
            <a:spLocks noChangeArrowheads="1"/>
          </p:cNvSpPr>
          <p:nvPr/>
        </p:nvSpPr>
        <p:spPr bwMode="auto">
          <a:xfrm>
            <a:off x="6282754" y="2211735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8" name="Rectangle 27"/>
          <p:cNvSpPr>
            <a:spLocks noChangeArrowheads="1"/>
          </p:cNvSpPr>
          <p:nvPr/>
        </p:nvSpPr>
        <p:spPr bwMode="auto">
          <a:xfrm>
            <a:off x="6408167" y="2545110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6535167" y="2253010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0" name="Rectangle 29"/>
          <p:cNvSpPr>
            <a:spLocks noChangeArrowheads="1"/>
          </p:cNvSpPr>
          <p:nvPr/>
        </p:nvSpPr>
        <p:spPr bwMode="auto">
          <a:xfrm>
            <a:off x="6660579" y="2297460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1" name="Rectangle 30"/>
          <p:cNvSpPr>
            <a:spLocks noChangeArrowheads="1"/>
          </p:cNvSpPr>
          <p:nvPr/>
        </p:nvSpPr>
        <p:spPr bwMode="auto">
          <a:xfrm>
            <a:off x="6787579" y="2321273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6912992" y="1808510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>
            <a:off x="5941442" y="5510560"/>
            <a:ext cx="378301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5941443" y="1529110"/>
            <a:ext cx="1587" cy="398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75" name="Rectangle 34"/>
          <p:cNvSpPr>
            <a:spLocks noChangeArrowheads="1"/>
          </p:cNvSpPr>
          <p:nvPr/>
        </p:nvSpPr>
        <p:spPr bwMode="auto">
          <a:xfrm rot="-2700000">
            <a:off x="5828008" y="5586989"/>
            <a:ext cx="1490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 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 rot="-2700000">
            <a:off x="7048556" y="5602864"/>
            <a:ext cx="1987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20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7" name="Rectangle 36"/>
          <p:cNvSpPr>
            <a:spLocks noChangeArrowheads="1"/>
          </p:cNvSpPr>
          <p:nvPr/>
        </p:nvSpPr>
        <p:spPr bwMode="auto">
          <a:xfrm rot="-2700000">
            <a:off x="8309031" y="5602864"/>
            <a:ext cx="1987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40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8" name="Rectangle 37"/>
          <p:cNvSpPr>
            <a:spLocks noChangeArrowheads="1"/>
          </p:cNvSpPr>
          <p:nvPr/>
        </p:nvSpPr>
        <p:spPr bwMode="auto">
          <a:xfrm rot="-2700000">
            <a:off x="9571093" y="5602864"/>
            <a:ext cx="1987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60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79" name="Rectangle 38"/>
          <p:cNvSpPr>
            <a:spLocks noChangeArrowheads="1"/>
          </p:cNvSpPr>
          <p:nvPr/>
        </p:nvSpPr>
        <p:spPr bwMode="auto">
          <a:xfrm>
            <a:off x="7257479" y="5907435"/>
            <a:ext cx="1536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800">
                <a:solidFill>
                  <a:srgbClr val="000000"/>
                </a:solidFill>
              </a:rPr>
              <a:t>P Rate kg P/ha</a:t>
            </a:r>
            <a:endParaRPr lang="en-AU" sz="3200">
              <a:latin typeface="Times New Roman" pitchFamily="18" charset="0"/>
            </a:endParaRPr>
          </a:p>
        </p:txBody>
      </p:sp>
      <p:sp>
        <p:nvSpPr>
          <p:cNvPr id="80" name="Rectangle 39"/>
          <p:cNvSpPr>
            <a:spLocks noChangeArrowheads="1"/>
          </p:cNvSpPr>
          <p:nvPr/>
        </p:nvSpPr>
        <p:spPr bwMode="auto">
          <a:xfrm>
            <a:off x="5758879" y="5418485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81" name="Rectangle 40"/>
          <p:cNvSpPr>
            <a:spLocks noChangeArrowheads="1"/>
          </p:cNvSpPr>
          <p:nvPr/>
        </p:nvSpPr>
        <p:spPr bwMode="auto">
          <a:xfrm>
            <a:off x="5568380" y="4423123"/>
            <a:ext cx="2981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200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82" name="Rectangle 41"/>
          <p:cNvSpPr>
            <a:spLocks noChangeArrowheads="1"/>
          </p:cNvSpPr>
          <p:nvPr/>
        </p:nvSpPr>
        <p:spPr bwMode="auto">
          <a:xfrm>
            <a:off x="5568380" y="3427760"/>
            <a:ext cx="2981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400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5568380" y="2432398"/>
            <a:ext cx="2981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600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84" name="Rectangle 43"/>
          <p:cNvSpPr>
            <a:spLocks noChangeArrowheads="1"/>
          </p:cNvSpPr>
          <p:nvPr/>
        </p:nvSpPr>
        <p:spPr bwMode="auto">
          <a:xfrm>
            <a:off x="5568380" y="1438623"/>
            <a:ext cx="2981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800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85" name="Rectangle 44"/>
          <p:cNvSpPr>
            <a:spLocks noChangeArrowheads="1"/>
          </p:cNvSpPr>
          <p:nvPr/>
        </p:nvSpPr>
        <p:spPr bwMode="auto">
          <a:xfrm>
            <a:off x="5941443" y="1268761"/>
            <a:ext cx="19091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>
                <a:solidFill>
                  <a:srgbClr val="000000"/>
                </a:solidFill>
              </a:rPr>
              <a:t>Dry weight kg/ha</a:t>
            </a:r>
            <a:endParaRPr lang="en-AU" sz="3200">
              <a:latin typeface="Times New Roman" pitchFamily="18" charset="0"/>
            </a:endParaRPr>
          </a:p>
        </p:txBody>
      </p:sp>
      <p:sp>
        <p:nvSpPr>
          <p:cNvPr id="86" name="Rectangle 45"/>
          <p:cNvSpPr>
            <a:spLocks noChangeArrowheads="1"/>
          </p:cNvSpPr>
          <p:nvPr/>
        </p:nvSpPr>
        <p:spPr bwMode="auto">
          <a:xfrm>
            <a:off x="7413054" y="3059460"/>
            <a:ext cx="4969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 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87" name="Rectangle 46"/>
          <p:cNvSpPr>
            <a:spLocks noChangeArrowheads="1"/>
          </p:cNvSpPr>
          <p:nvPr/>
        </p:nvSpPr>
        <p:spPr bwMode="auto">
          <a:xfrm>
            <a:off x="8035355" y="5013674"/>
            <a:ext cx="1241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600">
                <a:solidFill>
                  <a:srgbClr val="000000"/>
                </a:solidFill>
              </a:rPr>
              <a:t>Fluid P, N, Zn</a:t>
            </a:r>
            <a:endParaRPr lang="en-AU" sz="2800">
              <a:latin typeface="Times New Roman" pitchFamily="18" charset="0"/>
            </a:endParaRPr>
          </a:p>
        </p:txBody>
      </p:sp>
      <p:sp>
        <p:nvSpPr>
          <p:cNvPr id="88" name="Rectangle 47"/>
          <p:cNvSpPr>
            <a:spLocks noChangeArrowheads="1"/>
          </p:cNvSpPr>
          <p:nvPr/>
        </p:nvSpPr>
        <p:spPr bwMode="auto">
          <a:xfrm>
            <a:off x="8035354" y="5258149"/>
            <a:ext cx="2597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600">
                <a:solidFill>
                  <a:srgbClr val="000000"/>
                </a:solidFill>
              </a:rPr>
              <a:t> Granular MAP, dissolved Zn</a:t>
            </a:r>
            <a:endParaRPr lang="en-AU" sz="2800">
              <a:latin typeface="Times New Roman" pitchFamily="18" charset="0"/>
            </a:endParaRPr>
          </a:p>
        </p:txBody>
      </p:sp>
      <p:sp>
        <p:nvSpPr>
          <p:cNvPr id="89" name="Rectangle 48"/>
          <p:cNvSpPr>
            <a:spLocks noChangeArrowheads="1"/>
          </p:cNvSpPr>
          <p:nvPr/>
        </p:nvSpPr>
        <p:spPr bwMode="auto">
          <a:xfrm>
            <a:off x="7413054" y="3796060"/>
            <a:ext cx="4969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400">
                <a:solidFill>
                  <a:srgbClr val="000000"/>
                </a:solidFill>
              </a:rPr>
              <a:t> 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90" name="Rectangle 49"/>
          <p:cNvSpPr>
            <a:spLocks noChangeArrowheads="1"/>
          </p:cNvSpPr>
          <p:nvPr/>
        </p:nvSpPr>
        <p:spPr bwMode="auto">
          <a:xfrm>
            <a:off x="7740079" y="5035898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FF0000"/>
                </a:solidFill>
                <a:latin typeface="SPC Markers/Bullets" pitchFamily="2" charset="2"/>
              </a:rPr>
              <a:t>,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91" name="Rectangle 50"/>
          <p:cNvSpPr>
            <a:spLocks noChangeArrowheads="1"/>
          </p:cNvSpPr>
          <p:nvPr/>
        </p:nvSpPr>
        <p:spPr bwMode="auto">
          <a:xfrm>
            <a:off x="7741667" y="5281960"/>
            <a:ext cx="705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AU" sz="1200">
                <a:solidFill>
                  <a:srgbClr val="0000FF"/>
                </a:solidFill>
                <a:latin typeface="SPC Markers/Bullets" pitchFamily="2" charset="2"/>
              </a:rPr>
              <a:t>'</a:t>
            </a:r>
            <a:endParaRPr lang="en-AU" sz="2400">
              <a:latin typeface="Times New Roman" pitchFamily="18" charset="0"/>
            </a:endParaRPr>
          </a:p>
        </p:txBody>
      </p:sp>
      <p:sp>
        <p:nvSpPr>
          <p:cNvPr id="92" name="Text Box 51"/>
          <p:cNvSpPr txBox="1">
            <a:spLocks noChangeArrowheads="1"/>
          </p:cNvSpPr>
          <p:nvPr/>
        </p:nvSpPr>
        <p:spPr bwMode="auto">
          <a:xfrm>
            <a:off x="2000572" y="6381328"/>
            <a:ext cx="827189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1050" dirty="0"/>
              <a:t>Holloway R.E., Bertrand I., </a:t>
            </a:r>
            <a:r>
              <a:rPr lang="en-AU" sz="1050" dirty="0" err="1"/>
              <a:t>Frischke</a:t>
            </a:r>
            <a:r>
              <a:rPr lang="en-AU" sz="1050" dirty="0"/>
              <a:t> A.J., Brace D.M., McLaughlin M.J., Sheppard W. (2001) Improving fertiliser efficiency on calcareous and alkaline soils with fluid sources of P, N and Zn. Plant and Soil 236:209-219.</a:t>
            </a:r>
          </a:p>
        </p:txBody>
      </p:sp>
      <p:pic>
        <p:nvPicPr>
          <p:cNvPr id="93" name="Picture 52" descr="leon M fluids sept 2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2132361"/>
            <a:ext cx="3851275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Text Box 53"/>
          <p:cNvSpPr txBox="1">
            <a:spLocks noChangeArrowheads="1"/>
          </p:cNvSpPr>
          <p:nvPr/>
        </p:nvSpPr>
        <p:spPr bwMode="auto">
          <a:xfrm>
            <a:off x="1286420" y="4464398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Granular</a:t>
            </a:r>
          </a:p>
        </p:txBody>
      </p:sp>
      <p:sp>
        <p:nvSpPr>
          <p:cNvPr id="95" name="Text Box 54"/>
          <p:cNvSpPr txBox="1">
            <a:spLocks noChangeArrowheads="1"/>
          </p:cNvSpPr>
          <p:nvPr/>
        </p:nvSpPr>
        <p:spPr bwMode="auto">
          <a:xfrm>
            <a:off x="3666081" y="4470748"/>
            <a:ext cx="73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Fluid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07D51F-6093-E46C-AD45-DBB895AF6B7A}"/>
              </a:ext>
            </a:extLst>
          </p:cNvPr>
          <p:cNvSpPr txBox="1"/>
          <p:nvPr/>
        </p:nvSpPr>
        <p:spPr>
          <a:xfrm>
            <a:off x="7274794" y="1788563"/>
            <a:ext cx="979755" cy="531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Fluid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B88E3-3D9C-EE83-0943-122772D4A9A9}"/>
              </a:ext>
            </a:extLst>
          </p:cNvPr>
          <p:cNvSpPr txBox="1"/>
          <p:nvPr/>
        </p:nvSpPr>
        <p:spPr>
          <a:xfrm>
            <a:off x="8977267" y="3530218"/>
            <a:ext cx="1609736" cy="531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00FF"/>
                </a:solidFill>
              </a:rPr>
              <a:t>Granular</a:t>
            </a:r>
          </a:p>
        </p:txBody>
      </p:sp>
    </p:spTree>
    <p:extLst>
      <p:ext uri="{BB962C8B-B14F-4D97-AF65-F5344CB8AC3E}">
        <p14:creationId xmlns:p14="http://schemas.microsoft.com/office/powerpoint/2010/main" val="408734432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Master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University of Adelaide Master PPT v1.2.potx" id="{48054491-02D3-4B7D-AD03-7D043E95656E}" vid="{C7D2B556-63B3-4B06-A8A2-81ED0CAACD03}"/>
    </a:ext>
  </a:extLst>
</a:theme>
</file>

<file path=ppt/theme/theme2.xml><?xml version="1.0" encoding="utf-8"?>
<a:theme xmlns:a="http://schemas.openxmlformats.org/drawingml/2006/main" name="Blue Master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University of Adelaide Master PPT v1.2.potx" id="{48054491-02D3-4B7D-AD03-7D043E95656E}" vid="{9E42A172-F903-4BC8-8603-AC30A634420A}"/>
    </a:ext>
  </a:extLst>
</a:theme>
</file>

<file path=ppt/theme/theme3.xml><?xml version="1.0" encoding="utf-8"?>
<a:theme xmlns:a="http://schemas.openxmlformats.org/drawingml/2006/main" name="Cover Master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University of Adelaide Master PPT v1.2.potx" id="{48054491-02D3-4B7D-AD03-7D043E95656E}" vid="{D5315B31-8F10-4CE2-9B44-9DA87AC0D03C}"/>
    </a:ext>
  </a:extLst>
</a:theme>
</file>

<file path=ppt/theme/theme4.xml><?xml version="1.0" encoding="utf-8"?>
<a:theme xmlns:a="http://schemas.openxmlformats.org/drawingml/2006/main" name="Content Master Blue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University of Adelaide Master PPT v1.2.potx" id="{48054491-02D3-4B7D-AD03-7D043E95656E}" vid="{FFF73E16-5642-49E9-AE32-058D4CB274C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uoa-powerpoint-template</Template>
  <TotalTime>8789</TotalTime>
  <Words>2650</Words>
  <Application>Microsoft Office PowerPoint</Application>
  <PresentationFormat>Widescreen</PresentationFormat>
  <Paragraphs>354</Paragraphs>
  <Slides>42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Constantia</vt:lpstr>
      <vt:lpstr>Courier New</vt:lpstr>
      <vt:lpstr>SPC Markers/Bullets</vt:lpstr>
      <vt:lpstr>Times</vt:lpstr>
      <vt:lpstr>Times New Roman</vt:lpstr>
      <vt:lpstr>White Master</vt:lpstr>
      <vt:lpstr>Blue Master</vt:lpstr>
      <vt:lpstr>Cover Master</vt:lpstr>
      <vt:lpstr>Content Master Blue</vt:lpstr>
      <vt:lpstr>Developing novel fertilisers to optimise crop nutrition and minimise environmental footprint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Synchronising fertiliser P release with plant demand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elemental S-based fertilisers</vt:lpstr>
      <vt:lpstr>PowerPoint Presentation</vt:lpstr>
      <vt:lpstr>Increasing oxidation of elemental S in granules</vt:lpstr>
      <vt:lpstr>PowerPoint Presentation</vt:lpstr>
      <vt:lpstr>Effects of hydrogels on oxidation of elemental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Manufacture of MOP-based boronated fertilisers</vt:lpstr>
      <vt:lpstr>Manufacture of MOP-based boronated fertilisers</vt:lpstr>
      <vt:lpstr>Release kinetics of  B from boronated MOP</vt:lpstr>
      <vt:lpstr>Dual release boronated MOP – plant B uptake after leaching</vt:lpstr>
      <vt:lpstr>Commercial product now marketed by Mosaic LLC</vt:lpstr>
      <vt:lpstr>Other slow-release B sources</vt:lpstr>
      <vt:lpstr>Zinc borates</vt:lpstr>
      <vt:lpstr>PowerPoint Presentation</vt:lpstr>
      <vt:lpstr>PowerPoint Presentation</vt:lpstr>
      <vt:lpstr>Mechanochemical synthesis of zinc borates</vt:lpstr>
      <vt:lpstr>Mechanochemically synthesised zinc borates</vt:lpstr>
      <vt:lpstr>PowerPoint Presentation</vt:lpstr>
      <vt:lpstr>Acknowledgments</vt:lpstr>
    </vt:vector>
  </TitlesOfParts>
  <Company>The University of Adelaide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a1600370</dc:creator>
  <cp:lastModifiedBy>Michael McLaughlin</cp:lastModifiedBy>
  <cp:revision>579</cp:revision>
  <dcterms:created xsi:type="dcterms:W3CDTF">2014-06-11T16:36:07Z</dcterms:created>
  <dcterms:modified xsi:type="dcterms:W3CDTF">2023-09-28T04:45:11Z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1548852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D8.0.2</vt:lpwstr>
  </property>
</Properties>
</file>