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1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2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3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4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5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6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7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8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9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0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1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2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3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02" r:id="rId3"/>
    <p:sldId id="615" r:id="rId4"/>
    <p:sldId id="595" r:id="rId5"/>
    <p:sldId id="607" r:id="rId6"/>
    <p:sldId id="609" r:id="rId7"/>
    <p:sldId id="326" r:id="rId8"/>
    <p:sldId id="565" r:id="rId9"/>
    <p:sldId id="566" r:id="rId10"/>
    <p:sldId id="322" r:id="rId11"/>
    <p:sldId id="611" r:id="rId12"/>
    <p:sldId id="483" r:id="rId13"/>
    <p:sldId id="345" r:id="rId14"/>
    <p:sldId id="610" r:id="rId15"/>
    <p:sldId id="552" r:id="rId16"/>
    <p:sldId id="359" r:id="rId17"/>
    <p:sldId id="422" r:id="rId18"/>
    <p:sldId id="451" r:id="rId19"/>
    <p:sldId id="472" r:id="rId20"/>
    <p:sldId id="450" r:id="rId21"/>
    <p:sldId id="468" r:id="rId22"/>
    <p:sldId id="455" r:id="rId23"/>
    <p:sldId id="484" r:id="rId24"/>
    <p:sldId id="454" r:id="rId25"/>
    <p:sldId id="469" r:id="rId26"/>
    <p:sldId id="470" r:id="rId27"/>
    <p:sldId id="593" r:id="rId28"/>
    <p:sldId id="587" r:id="rId29"/>
    <p:sldId id="589" r:id="rId30"/>
    <p:sldId id="308" r:id="rId31"/>
    <p:sldId id="612" r:id="rId32"/>
    <p:sldId id="590" r:id="rId33"/>
    <p:sldId id="260" r:id="rId34"/>
    <p:sldId id="613" r:id="rId35"/>
    <p:sldId id="616" r:id="rId36"/>
    <p:sldId id="457" r:id="rId37"/>
    <p:sldId id="402" r:id="rId38"/>
    <p:sldId id="568" r:id="rId39"/>
    <p:sldId id="569" r:id="rId40"/>
    <p:sldId id="570" r:id="rId41"/>
    <p:sldId id="585" r:id="rId42"/>
    <p:sldId id="583" r:id="rId43"/>
    <p:sldId id="584" r:id="rId4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AE3"/>
    <a:srgbClr val="69A6AA"/>
    <a:srgbClr val="A7C733"/>
    <a:srgbClr val="7D4CCC"/>
    <a:srgbClr val="9A9CEA"/>
    <a:srgbClr val="7F81E5"/>
    <a:srgbClr val="6735B9"/>
    <a:srgbClr val="D34B39"/>
    <a:srgbClr val="DB6A5B"/>
    <a:srgbClr val="D78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26632-60D1-4E91-B2AD-FEBF88B4E094}" v="21" dt="2023-09-27T15:29:23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2" autoAdjust="0"/>
    <p:restoredTop sz="92479" autoAdjust="0"/>
  </p:normalViewPr>
  <p:slideViewPr>
    <p:cSldViewPr snapToGrid="0">
      <p:cViewPr varScale="1">
        <p:scale>
          <a:sx n="62" d="100"/>
          <a:sy n="62" d="100"/>
        </p:scale>
        <p:origin x="8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artenE\Documents\PhD\Results\ICP-OES\20150323\20150323%20Calculations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artenE\Desktop\Overzicht%20planten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artenE\Desktop\Overzicht%20planten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Results\ICP-OES\20160530\20160530%20Calculation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Results\ICP-OES\20160530\20160530%20Calculation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artenE\Desktop\Overzicht%20planten.xlsx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Box%20Sync\PhD\Publication%205\Figures\Adsorption%20isotherm\20171009%20calculations%20including%20water%20content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artenE\Desktop\Overzicht%20plante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artenE\Desktop\Overzicht%20planten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2678\Dropbox\PhD\Publication%202\Figures%20and%20tables\Pot%20trial\Overview%20plan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4"/>
          <c:order val="0"/>
          <c:tx>
            <c:v>KH2PO4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'Plot data'!$C$12:$J$12</c:f>
              <c:numCache>
                <c:formatCode>General</c:formatCode>
                <c:ptCount val="8"/>
                <c:pt idx="0">
                  <c:v>0.1</c:v>
                </c:pt>
                <c:pt idx="1">
                  <c:v>1</c:v>
                </c:pt>
                <c:pt idx="2">
                  <c:v>3</c:v>
                </c:pt>
                <c:pt idx="3">
                  <c:v>24</c:v>
                </c:pt>
                <c:pt idx="4">
                  <c:v>72</c:v>
                </c:pt>
                <c:pt idx="5">
                  <c:v>216</c:v>
                </c:pt>
                <c:pt idx="6">
                  <c:v>649</c:v>
                </c:pt>
                <c:pt idx="7">
                  <c:v>2400</c:v>
                </c:pt>
              </c:numCache>
            </c:numRef>
          </c:xVal>
          <c:yVal>
            <c:numRef>
              <c:f>'Plot data'!$C$17:$J$17</c:f>
              <c:numCache>
                <c:formatCode>0%</c:formatCode>
                <c:ptCount val="8"/>
                <c:pt idx="0">
                  <c:v>0</c:v>
                </c:pt>
                <c:pt idx="1">
                  <c:v>0.51057231707354989</c:v>
                </c:pt>
                <c:pt idx="2">
                  <c:v>0.69657210805210057</c:v>
                </c:pt>
                <c:pt idx="3">
                  <c:v>0.92179230728979822</c:v>
                </c:pt>
                <c:pt idx="4">
                  <c:v>0.92659200316715495</c:v>
                </c:pt>
                <c:pt idx="5">
                  <c:v>0.92698672733880505</c:v>
                </c:pt>
                <c:pt idx="6">
                  <c:v>0.92761541231691436</c:v>
                </c:pt>
                <c:pt idx="7">
                  <c:v>0.92761541231691436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40-4039-9E3E-266E4F07B49F}"/>
            </c:ext>
          </c:extLst>
        </c:ser>
        <c:ser>
          <c:idx val="3"/>
          <c:order val="1"/>
          <c:tx>
            <c:v>TSP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'Plot data'!$C$12:$J$12</c:f>
              <c:numCache>
                <c:formatCode>General</c:formatCode>
                <c:ptCount val="8"/>
                <c:pt idx="0">
                  <c:v>0.1</c:v>
                </c:pt>
                <c:pt idx="1">
                  <c:v>1</c:v>
                </c:pt>
                <c:pt idx="2">
                  <c:v>3</c:v>
                </c:pt>
                <c:pt idx="3">
                  <c:v>24</c:v>
                </c:pt>
                <c:pt idx="4">
                  <c:v>72</c:v>
                </c:pt>
                <c:pt idx="5">
                  <c:v>216</c:v>
                </c:pt>
                <c:pt idx="6">
                  <c:v>649</c:v>
                </c:pt>
                <c:pt idx="7">
                  <c:v>2400</c:v>
                </c:pt>
              </c:numCache>
            </c:numRef>
          </c:xVal>
          <c:yVal>
            <c:numRef>
              <c:f>'Plot data'!$C$16:$J$16</c:f>
              <c:numCache>
                <c:formatCode>0%</c:formatCode>
                <c:ptCount val="8"/>
                <c:pt idx="0">
                  <c:v>0</c:v>
                </c:pt>
                <c:pt idx="1">
                  <c:v>0.43693205913912114</c:v>
                </c:pt>
                <c:pt idx="2">
                  <c:v>0.66645012039554297</c:v>
                </c:pt>
                <c:pt idx="3">
                  <c:v>0.87731926614206157</c:v>
                </c:pt>
                <c:pt idx="4">
                  <c:v>0.88832743790683721</c:v>
                </c:pt>
                <c:pt idx="5">
                  <c:v>0.89170286034349822</c:v>
                </c:pt>
                <c:pt idx="6">
                  <c:v>0.89431071447126664</c:v>
                </c:pt>
                <c:pt idx="7">
                  <c:v>0.89458780798845827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240-4039-9E3E-266E4F07B49F}"/>
            </c:ext>
          </c:extLst>
        </c:ser>
        <c:ser>
          <c:idx val="0"/>
          <c:order val="2"/>
          <c:tx>
            <c:v>Mg-Al (2/1)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'Plot data'!$C$12:$J$12</c:f>
              <c:numCache>
                <c:formatCode>General</c:formatCode>
                <c:ptCount val="8"/>
                <c:pt idx="0">
                  <c:v>0.1</c:v>
                </c:pt>
                <c:pt idx="1">
                  <c:v>1</c:v>
                </c:pt>
                <c:pt idx="2">
                  <c:v>3</c:v>
                </c:pt>
                <c:pt idx="3">
                  <c:v>24</c:v>
                </c:pt>
                <c:pt idx="4">
                  <c:v>72</c:v>
                </c:pt>
                <c:pt idx="5">
                  <c:v>216</c:v>
                </c:pt>
                <c:pt idx="6">
                  <c:v>649</c:v>
                </c:pt>
                <c:pt idx="7">
                  <c:v>2400</c:v>
                </c:pt>
              </c:numCache>
            </c:numRef>
          </c:xVal>
          <c:yVal>
            <c:numRef>
              <c:f>'Plot data'!$C$13:$J$13</c:f>
              <c:numCache>
                <c:formatCode>0%</c:formatCode>
                <c:ptCount val="8"/>
                <c:pt idx="0">
                  <c:v>0</c:v>
                </c:pt>
                <c:pt idx="1">
                  <c:v>3.7989171968118796E-2</c:v>
                </c:pt>
                <c:pt idx="2">
                  <c:v>0.1913126543693765</c:v>
                </c:pt>
                <c:pt idx="3">
                  <c:v>0.3893035185303233</c:v>
                </c:pt>
                <c:pt idx="4">
                  <c:v>0.4471300365387797</c:v>
                </c:pt>
                <c:pt idx="5">
                  <c:v>0.50958374520549832</c:v>
                </c:pt>
                <c:pt idx="6">
                  <c:v>0.54758041155577164</c:v>
                </c:pt>
                <c:pt idx="7">
                  <c:v>0.55081788343534022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240-4039-9E3E-266E4F07B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422656"/>
        <c:axId val="84424576"/>
      </c:scatterChart>
      <c:valAx>
        <c:axId val="84422656"/>
        <c:scaling>
          <c:logBase val="10"/>
          <c:orientation val="minMax"/>
          <c:max val="3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 (h)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en-BE"/>
          </a:p>
        </c:txPr>
        <c:crossAx val="84424576"/>
        <c:crossesAt val="0"/>
        <c:crossBetween val="midCat"/>
      </c:valAx>
      <c:valAx>
        <c:axId val="8442457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% of desorbed P</a:t>
                </a:r>
                <a:endParaRPr lang="en-US" baseline="-25000" dirty="0"/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84422656"/>
        <c:crossesAt val="0.1"/>
        <c:crossBetween val="midCat"/>
        <c:majorUnit val="0.2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0">
          <a:latin typeface="+mj-lt"/>
          <a:cs typeface="Times New Roman" panose="02020603050405020304" pitchFamily="18" charset="0"/>
        </a:defRPr>
      </a:pPr>
      <a:endParaRPr lang="en-BE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36136363636363"/>
          <c:y val="5.8051617013906529E-2"/>
          <c:w val="0.60463686868686872"/>
          <c:h val="0.70157757182927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(paper)'!$Y$47:$Z$53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(paper)'!$AA$47:$AA$53</c:f>
              <c:numCache>
                <c:formatCode>0.00</c:formatCode>
                <c:ptCount val="7"/>
                <c:pt idx="0">
                  <c:v>0.23999999999676375</c:v>
                </c:pt>
                <c:pt idx="1">
                  <c:v>0.23980959735204233</c:v>
                </c:pt>
                <c:pt idx="2">
                  <c:v>0.23999999999698218</c:v>
                </c:pt>
                <c:pt idx="3">
                  <c:v>0.23970628439784353</c:v>
                </c:pt>
                <c:pt idx="4">
                  <c:v>0.23999999999969512</c:v>
                </c:pt>
                <c:pt idx="5">
                  <c:v>0.24</c:v>
                </c:pt>
                <c:pt idx="6">
                  <c:v>0.23310844965074209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76-4077-B42A-96C02BE0C413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(paper)'!$Y$47:$Z$53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(paper)'!$AB$47:$AB$53</c:f>
              <c:numCache>
                <c:formatCode>0.00</c:formatCode>
                <c:ptCount val="7"/>
                <c:pt idx="0">
                  <c:v>0.66677051927640663</c:v>
                </c:pt>
                <c:pt idx="1">
                  <c:v>0.3574934929173782</c:v>
                </c:pt>
                <c:pt idx="2">
                  <c:v>0.9051957077962689</c:v>
                </c:pt>
                <c:pt idx="3">
                  <c:v>0.38061074647692278</c:v>
                </c:pt>
                <c:pt idx="4">
                  <c:v>0.82677037169731493</c:v>
                </c:pt>
                <c:pt idx="5">
                  <c:v>0.20289299325760912</c:v>
                </c:pt>
                <c:pt idx="6">
                  <c:v>0.42923017578881906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76-4077-B42A-96C02BE0C413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(paper)'!$AF$47:$AF$53</c:f>
                <c:numCache>
                  <c:formatCode>General</c:formatCode>
                  <c:ptCount val="7"/>
                  <c:pt idx="0">
                    <c:v>9.9899882099896975E-2</c:v>
                  </c:pt>
                  <c:pt idx="1">
                    <c:v>0.21451469867373429</c:v>
                  </c:pt>
                  <c:pt idx="2">
                    <c:v>0.1683431313696134</c:v>
                  </c:pt>
                  <c:pt idx="3">
                    <c:v>0.16088964607778061</c:v>
                  </c:pt>
                  <c:pt idx="4">
                    <c:v>0.2852250595505938</c:v>
                  </c:pt>
                  <c:pt idx="5">
                    <c:v>0.23701331305698911</c:v>
                  </c:pt>
                  <c:pt idx="6">
                    <c:v>7.5638045736028961E-2</c:v>
                  </c:pt>
                </c:numCache>
              </c:numRef>
            </c:plus>
            <c:minus>
              <c:numRef>
                <c:f>'Data (seedcorrection) (paper)'!$AF$47:$AF$53</c:f>
                <c:numCache>
                  <c:formatCode>General</c:formatCode>
                  <c:ptCount val="7"/>
                  <c:pt idx="0">
                    <c:v>9.9899882099896975E-2</c:v>
                  </c:pt>
                  <c:pt idx="1">
                    <c:v>0.21451469867373429</c:v>
                  </c:pt>
                  <c:pt idx="2">
                    <c:v>0.1683431313696134</c:v>
                  </c:pt>
                  <c:pt idx="3">
                    <c:v>0.16088964607778061</c:v>
                  </c:pt>
                  <c:pt idx="4">
                    <c:v>0.2852250595505938</c:v>
                  </c:pt>
                  <c:pt idx="5">
                    <c:v>0.23701331305698911</c:v>
                  </c:pt>
                  <c:pt idx="6">
                    <c:v>7.5638045736028961E-2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(paper)'!$Y$47:$Z$53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(paper)'!$AC$47:$AC$53</c:f>
              <c:numCache>
                <c:formatCode>0.00</c:formatCode>
                <c:ptCount val="7"/>
                <c:pt idx="0">
                  <c:v>4.1583607713374784</c:v>
                </c:pt>
                <c:pt idx="1">
                  <c:v>1.0321921556303146</c:v>
                </c:pt>
                <c:pt idx="2">
                  <c:v>4.0524642468050294</c:v>
                </c:pt>
                <c:pt idx="3">
                  <c:v>0.83047874646615316</c:v>
                </c:pt>
                <c:pt idx="4">
                  <c:v>4.7742054352212104</c:v>
                </c:pt>
                <c:pt idx="5">
                  <c:v>8.0757438821707197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76-4077-B42A-96C02BE0C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100672"/>
        <c:axId val="204101064"/>
      </c:barChart>
      <c:catAx>
        <c:axId val="204100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101064"/>
        <c:crosses val="autoZero"/>
        <c:auto val="1"/>
        <c:lblAlgn val="ctr"/>
        <c:lblOffset val="100"/>
        <c:noMultiLvlLbl val="0"/>
      </c:catAx>
      <c:valAx>
        <c:axId val="204101064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2.2449494949494948E-2"/>
              <c:y val="0.22171120388642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100672"/>
        <c:crosses val="autoZero"/>
        <c:crossBetween val="between"/>
        <c:majorUnit val="2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79189419191919197"/>
          <c:y val="0.49033010811987571"/>
          <c:w val="0.18292448559670782"/>
          <c:h val="0.28665296224070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2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F8A-41DB-8C41-D87CDDE59744}"/>
              </c:ext>
            </c:extLst>
          </c:dPt>
          <c:dPt>
            <c:idx val="2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8A-41DB-8C41-D87CDDE59744}"/>
              </c:ext>
            </c:extLst>
          </c:dPt>
          <c:dPt>
            <c:idx val="4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F8A-41DB-8C41-D87CDDE59744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9F-4E40-9974-B489978C49A7}"/>
              </c:ext>
            </c:extLst>
          </c:dPt>
          <c:dPt>
            <c:idx val="2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9F-4E40-9974-B489978C49A7}"/>
              </c:ext>
            </c:extLst>
          </c:dPt>
          <c:dPt>
            <c:idx val="4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C9F-4E40-9974-B489978C49A7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9F-4E40-9974-B489978C49A7}"/>
              </c:ext>
            </c:extLst>
          </c:dPt>
          <c:dPt>
            <c:idx val="2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C9F-4E40-9974-B489978C49A7}"/>
              </c:ext>
            </c:extLst>
          </c:dPt>
          <c:dPt>
            <c:idx val="4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C9F-4E40-9974-B489978C49A7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C9F-4E40-9974-B489978C49A7}"/>
              </c:ext>
            </c:extLst>
          </c:dPt>
          <c:dPt>
            <c:idx val="2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9F-4E40-9974-B489978C49A7}"/>
              </c:ext>
            </c:extLst>
          </c:dPt>
          <c:dPt>
            <c:idx val="4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9F-4E40-9974-B489978C49A7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F8A-41DB-8C41-D87CDDE59744}"/>
              </c:ext>
            </c:extLst>
          </c:dPt>
          <c:dPt>
            <c:idx val="2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8A-41DB-8C41-D87CDDE59744}"/>
              </c:ext>
            </c:extLst>
          </c:dPt>
          <c:dPt>
            <c:idx val="4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F8A-41DB-8C41-D87CDDE59744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9568452380951"/>
          <c:y val="4.3896665802565148E-2"/>
          <c:w val="0.76530828373015869"/>
          <c:h val="0.77691213321976571"/>
        </c:manualLayout>
      </c:layout>
      <c:scatterChart>
        <c:scatterStyle val="lineMarker"/>
        <c:varyColors val="0"/>
        <c:ser>
          <c:idx val="1"/>
          <c:order val="0"/>
          <c:tx>
            <c:v>P-LDH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P'!$F$3:$F$17</c:f>
              <c:numCache>
                <c:formatCode>0.00</c:formatCode>
                <c:ptCount val="15"/>
                <c:pt idx="0">
                  <c:v>0.15</c:v>
                </c:pt>
                <c:pt idx="1">
                  <c:v>0.16</c:v>
                </c:pt>
                <c:pt idx="2">
                  <c:v>0.11</c:v>
                </c:pt>
                <c:pt idx="3">
                  <c:v>0.2</c:v>
                </c:pt>
                <c:pt idx="4">
                  <c:v>0.17</c:v>
                </c:pt>
                <c:pt idx="5">
                  <c:v>0.17</c:v>
                </c:pt>
                <c:pt idx="6">
                  <c:v>0.15</c:v>
                </c:pt>
                <c:pt idx="7">
                  <c:v>0.13</c:v>
                </c:pt>
                <c:pt idx="8">
                  <c:v>0.21</c:v>
                </c:pt>
                <c:pt idx="9">
                  <c:v>0.9</c:v>
                </c:pt>
                <c:pt idx="10">
                  <c:v>0.97</c:v>
                </c:pt>
                <c:pt idx="11">
                  <c:v>0.93</c:v>
                </c:pt>
                <c:pt idx="12">
                  <c:v>2.59</c:v>
                </c:pt>
                <c:pt idx="13">
                  <c:v>2.6</c:v>
                </c:pt>
                <c:pt idx="14">
                  <c:v>2.46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B7-47BD-AA3C-95A45CA3B963}"/>
            </c:ext>
          </c:extLst>
        </c:ser>
        <c:ser>
          <c:idx val="0"/>
          <c:order val="1"/>
          <c:tx>
            <c:v>KH2PO4</c:v>
          </c:tx>
          <c:spPr>
            <a:ln w="28575">
              <a:noFill/>
            </a:ln>
          </c:spP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P'!$E$3:$E$17</c:f>
              <c:numCache>
                <c:formatCode>0.00</c:formatCode>
                <c:ptCount val="15"/>
                <c:pt idx="0">
                  <c:v>0.15</c:v>
                </c:pt>
                <c:pt idx="1">
                  <c:v>0.16</c:v>
                </c:pt>
                <c:pt idx="2">
                  <c:v>0.11</c:v>
                </c:pt>
                <c:pt idx="3">
                  <c:v>0.14000000000000001</c:v>
                </c:pt>
                <c:pt idx="4">
                  <c:v>0.16</c:v>
                </c:pt>
                <c:pt idx="5">
                  <c:v>0.12</c:v>
                </c:pt>
                <c:pt idx="6">
                  <c:v>0.09</c:v>
                </c:pt>
                <c:pt idx="7">
                  <c:v>0.11</c:v>
                </c:pt>
                <c:pt idx="8">
                  <c:v>0.17</c:v>
                </c:pt>
                <c:pt idx="9">
                  <c:v>0.16</c:v>
                </c:pt>
                <c:pt idx="10">
                  <c:v>0.16</c:v>
                </c:pt>
                <c:pt idx="11">
                  <c:v>0.18</c:v>
                </c:pt>
                <c:pt idx="12">
                  <c:v>0.71</c:v>
                </c:pt>
                <c:pt idx="13">
                  <c:v>0.68</c:v>
                </c:pt>
                <c:pt idx="14">
                  <c:v>0.49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B7-47BD-AA3C-95A45CA3B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70304"/>
        <c:axId val="118372224"/>
      </c:scatterChart>
      <c:scatterChart>
        <c:scatterStyle val="smoothMarker"/>
        <c:varyColors val="0"/>
        <c:ser>
          <c:idx val="2"/>
          <c:order val="2"/>
          <c:tx>
            <c:v>KH2PO4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P'!$I$3:$I$7</c:f>
              <c:numCache>
                <c:formatCode>0.00</c:formatCode>
                <c:ptCount val="5"/>
                <c:pt idx="0">
                  <c:v>0.13999999999999999</c:v>
                </c:pt>
                <c:pt idx="1">
                  <c:v>0.14000000000000001</c:v>
                </c:pt>
                <c:pt idx="2">
                  <c:v>0.12333333333333334</c:v>
                </c:pt>
                <c:pt idx="3">
                  <c:v>0.16666666666666666</c:v>
                </c:pt>
                <c:pt idx="4">
                  <c:v>0.62666666666666671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EB7-47BD-AA3C-95A45CA3B963}"/>
            </c:ext>
          </c:extLst>
        </c:ser>
        <c:ser>
          <c:idx val="3"/>
          <c:order val="3"/>
          <c:tx>
            <c:v>P-LDH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P'!$J$3:$J$7</c:f>
              <c:numCache>
                <c:formatCode>0.00</c:formatCode>
                <c:ptCount val="5"/>
                <c:pt idx="0">
                  <c:v>0.13999999999999999</c:v>
                </c:pt>
                <c:pt idx="1">
                  <c:v>0.18000000000000002</c:v>
                </c:pt>
                <c:pt idx="2">
                  <c:v>0.16333333333333333</c:v>
                </c:pt>
                <c:pt idx="3">
                  <c:v>0.93333333333333346</c:v>
                </c:pt>
                <c:pt idx="4">
                  <c:v>2.5499999999999998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EB7-47BD-AA3C-95A45CA3B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70304"/>
        <c:axId val="118372224"/>
      </c:scatterChart>
      <c:valAx>
        <c:axId val="118370304"/>
        <c:scaling>
          <c:orientation val="minMax"/>
          <c:max val="3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Added P dose (mg-P kg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8372224"/>
        <c:crosses val="autoZero"/>
        <c:crossBetween val="midCat"/>
        <c:majorUnit val="50"/>
      </c:valAx>
      <c:valAx>
        <c:axId val="118372224"/>
        <c:scaling>
          <c:orientation val="minMax"/>
          <c:max val="3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 uptake (mg)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837030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+mj-lt"/>
          <a:cs typeface="Times New Roman" panose="02020603050405020304" pitchFamily="18" charset="0"/>
        </a:defRPr>
      </a:pPr>
      <a:endParaRPr lang="en-BE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2D-4FE1-8B9C-2A5A7A3B47AF}"/>
              </c:ext>
            </c:extLst>
          </c:dPt>
          <c:dPt>
            <c:idx val="2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2D-4FE1-8B9C-2A5A7A3B47AF}"/>
              </c:ext>
            </c:extLst>
          </c:dPt>
          <c:dPt>
            <c:idx val="4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2D-4FE1-8B9C-2A5A7A3B47AF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2D-4FE1-8B9C-2A5A7A3B47AF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22D-4FE1-8B9C-2A5A7A3B47AF}"/>
              </c:ext>
            </c:extLst>
          </c:dPt>
          <c:dPt>
            <c:idx val="2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22D-4FE1-8B9C-2A5A7A3B47AF}"/>
              </c:ext>
            </c:extLst>
          </c:dPt>
          <c:dPt>
            <c:idx val="4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D22D-4FE1-8B9C-2A5A7A3B47AF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22D-4FE1-8B9C-2A5A7A3B47AF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22D-4FE1-8B9C-2A5A7A3B47AF}"/>
              </c:ext>
            </c:extLst>
          </c:dPt>
          <c:dPt>
            <c:idx val="2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22D-4FE1-8B9C-2A5A7A3B47AF}"/>
              </c:ext>
            </c:extLst>
          </c:dPt>
          <c:dPt>
            <c:idx val="4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22D-4FE1-8B9C-2A5A7A3B47AF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22D-4FE1-8B9C-2A5A7A3B4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367-4835-B2E9-EE19E812E666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BC-44D9-82C2-8066B1C62FFC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BC-44D9-82C2-8066B1C62FFC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6BC-44D9-82C2-8066B1C62FFC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367-4835-B2E9-EE19E812E666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BC-44D9-82C2-8066B1C62FFC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D1E39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BC-44D9-82C2-8066B1C62FFC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6BC-44D9-82C2-8066B1C62FFC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D15-4B22-A5CE-70ECA9FEC24C}"/>
              </c:ext>
            </c:extLst>
          </c:dPt>
          <c:dPt>
            <c:idx val="3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15-4B22-A5CE-70ECA9FEC24C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600-4AF0-94FC-6DFCAA8C7CA3}"/>
              </c:ext>
            </c:extLst>
          </c:dPt>
          <c:dPt>
            <c:idx val="3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600-4AF0-94FC-6DFCAA8C7CA3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00-4AF0-94FC-6DFCAA8C7CA3}"/>
              </c:ext>
            </c:extLst>
          </c:dPt>
          <c:dPt>
            <c:idx val="3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00-4AF0-94FC-6DFCAA8C7CA3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D15-4B22-A5CE-70ECA9FEC24C}"/>
              </c:ext>
            </c:extLst>
          </c:dPt>
          <c:dPt>
            <c:idx val="3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15-4B22-A5CE-70ECA9FEC24C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F4-4356-BA4B-7A1224070705}"/>
              </c:ext>
            </c:extLst>
          </c:dPt>
          <c:dPt>
            <c:idx val="3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F4-4356-BA4B-7A1224070705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F4-4356-BA4B-7A1224070705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F4-4356-BA4B-7A1224070705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F4-4356-BA4B-7A1224070705}"/>
              </c:ext>
            </c:extLst>
          </c:dPt>
          <c:dPt>
            <c:idx val="3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F4-4356-BA4B-7A1224070705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CF4-4356-BA4B-7A1224070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D15-4B22-A5CE-70ECA9FEC24C}"/>
              </c:ext>
            </c:extLst>
          </c:dPt>
          <c:dPt>
            <c:idx val="3"/>
            <c:invertIfNegative val="0"/>
            <c:bubble3D val="0"/>
            <c:spPr>
              <a:solidFill>
                <a:srgbClr val="A7C733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15-4B22-A5CE-70ECA9FEC24C}"/>
              </c:ext>
            </c:extLst>
          </c:dPt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P-LDH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P'!$F$39:$F$53</c:f>
              <c:numCache>
                <c:formatCode>0.00</c:formatCode>
                <c:ptCount val="15"/>
                <c:pt idx="0">
                  <c:v>0.28999999999999998</c:v>
                </c:pt>
                <c:pt idx="1">
                  <c:v>0.2</c:v>
                </c:pt>
                <c:pt idx="2">
                  <c:v>0.32</c:v>
                </c:pt>
                <c:pt idx="3">
                  <c:v>0.57999999999999996</c:v>
                </c:pt>
                <c:pt idx="4">
                  <c:v>0.48</c:v>
                </c:pt>
                <c:pt idx="5">
                  <c:v>0.52</c:v>
                </c:pt>
                <c:pt idx="6">
                  <c:v>0.9</c:v>
                </c:pt>
                <c:pt idx="7">
                  <c:v>0.96</c:v>
                </c:pt>
                <c:pt idx="8">
                  <c:v>0.97</c:v>
                </c:pt>
                <c:pt idx="9">
                  <c:v>1.21</c:v>
                </c:pt>
                <c:pt idx="10">
                  <c:v>1.24</c:v>
                </c:pt>
                <c:pt idx="11">
                  <c:v>1.53</c:v>
                </c:pt>
                <c:pt idx="12">
                  <c:v>0.79</c:v>
                </c:pt>
                <c:pt idx="13">
                  <c:v>1.78</c:v>
                </c:pt>
                <c:pt idx="14">
                  <c:v>1.02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D7-47D4-AE29-D3DB64D2AB47}"/>
            </c:ext>
          </c:extLst>
        </c:ser>
        <c:ser>
          <c:idx val="0"/>
          <c:order val="1"/>
          <c:tx>
            <c:v>KH2PO4</c:v>
          </c:tx>
          <c:spPr>
            <a:ln w="28575">
              <a:noFill/>
            </a:ln>
          </c:spP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P'!$E$39:$E$53</c:f>
              <c:numCache>
                <c:formatCode>0.00</c:formatCode>
                <c:ptCount val="15"/>
                <c:pt idx="0">
                  <c:v>0.28999999999999998</c:v>
                </c:pt>
                <c:pt idx="1">
                  <c:v>0.2</c:v>
                </c:pt>
                <c:pt idx="2">
                  <c:v>0.32</c:v>
                </c:pt>
                <c:pt idx="3">
                  <c:v>0.46</c:v>
                </c:pt>
                <c:pt idx="4">
                  <c:v>0.44</c:v>
                </c:pt>
                <c:pt idx="5">
                  <c:v>0.63</c:v>
                </c:pt>
                <c:pt idx="6">
                  <c:v>0.82</c:v>
                </c:pt>
                <c:pt idx="7">
                  <c:v>0.75</c:v>
                </c:pt>
                <c:pt idx="8">
                  <c:v>0.85</c:v>
                </c:pt>
                <c:pt idx="9">
                  <c:v>1.72</c:v>
                </c:pt>
                <c:pt idx="10">
                  <c:v>1.68</c:v>
                </c:pt>
                <c:pt idx="11">
                  <c:v>1.66</c:v>
                </c:pt>
                <c:pt idx="12">
                  <c:v>2.4700000000000002</c:v>
                </c:pt>
                <c:pt idx="13">
                  <c:v>3.04</c:v>
                </c:pt>
                <c:pt idx="14">
                  <c:v>1.81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D7-47D4-AE29-D3DB64D2A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07744"/>
        <c:axId val="119409664"/>
      </c:scatterChart>
      <c:scatterChart>
        <c:scatterStyle val="smoothMarker"/>
        <c:varyColors val="0"/>
        <c:ser>
          <c:idx val="2"/>
          <c:order val="2"/>
          <c:tx>
            <c:v>KH2PO4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P'!$I$39:$I$43</c:f>
              <c:numCache>
                <c:formatCode>0.00</c:formatCode>
                <c:ptCount val="5"/>
                <c:pt idx="0">
                  <c:v>0.27</c:v>
                </c:pt>
                <c:pt idx="1">
                  <c:v>0.51</c:v>
                </c:pt>
                <c:pt idx="2">
                  <c:v>0.80666666666666664</c:v>
                </c:pt>
                <c:pt idx="3">
                  <c:v>1.6866666666666665</c:v>
                </c:pt>
                <c:pt idx="4">
                  <c:v>2.44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8D7-47D4-AE29-D3DB64D2AB47}"/>
            </c:ext>
          </c:extLst>
        </c:ser>
        <c:ser>
          <c:idx val="3"/>
          <c:order val="3"/>
          <c:tx>
            <c:v>P-LDH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P'!$J$39:$J$43</c:f>
              <c:numCache>
                <c:formatCode>0.00</c:formatCode>
                <c:ptCount val="5"/>
                <c:pt idx="0">
                  <c:v>0.27</c:v>
                </c:pt>
                <c:pt idx="1">
                  <c:v>0.52666666666666673</c:v>
                </c:pt>
                <c:pt idx="2">
                  <c:v>0.94333333333333336</c:v>
                </c:pt>
                <c:pt idx="3">
                  <c:v>1.3266666666666669</c:v>
                </c:pt>
                <c:pt idx="4">
                  <c:v>1.1966666666666668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8D7-47D4-AE29-D3DB64D2A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07744"/>
        <c:axId val="119409664"/>
      </c:scatterChart>
      <c:valAx>
        <c:axId val="119407744"/>
        <c:scaling>
          <c:orientation val="minMax"/>
          <c:max val="3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Added P dose (mg-P kg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409664"/>
        <c:crosses val="autoZero"/>
        <c:crossBetween val="midCat"/>
        <c:majorUnit val="50"/>
      </c:valAx>
      <c:valAx>
        <c:axId val="11940966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40774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+mj-lt"/>
          <a:cs typeface="Times New Roman" panose="02020603050405020304" pitchFamily="18" charset="0"/>
        </a:defRPr>
      </a:pPr>
      <a:endParaRPr lang="en-BE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16-4E7F-92FC-23ADB84DE4A5}"/>
              </c:ext>
            </c:extLst>
          </c:dPt>
          <c:dPt>
            <c:idx val="3"/>
            <c:invertIfNegative val="0"/>
            <c:bubble3D val="0"/>
            <c:spPr>
              <a:solidFill>
                <a:srgbClr val="6A7E2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16-4E7F-92FC-23ADB84DE4A5}"/>
              </c:ext>
            </c:extLst>
          </c:dPt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16-4E7F-92FC-23ADB84DE4A5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16-4E7F-92FC-23ADB84DE4A5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16-4E7F-92FC-23ADB84DE4A5}"/>
              </c:ext>
            </c:extLst>
          </c:dPt>
          <c:dPt>
            <c:idx val="3"/>
            <c:invertIfNegative val="0"/>
            <c:bubble3D val="0"/>
            <c:spPr>
              <a:solidFill>
                <a:srgbClr val="A7C7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16-4E7F-92FC-23ADB84DE4A5}"/>
              </c:ext>
            </c:extLst>
          </c:dPt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16-4E7F-92FC-23ADB84DE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82227221597302"/>
          <c:y val="3.6411111111111109E-2"/>
          <c:w val="0.82733357193987112"/>
          <c:h val="0.7731409100729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paper2'!$N$47:$O$53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paper2'!$P$47:$P$53</c:f>
              <c:numCache>
                <c:formatCode>0.00</c:formatCode>
                <c:ptCount val="7"/>
                <c:pt idx="0">
                  <c:v>3.9547499999999993</c:v>
                </c:pt>
                <c:pt idx="1">
                  <c:v>1.2489999999999999</c:v>
                </c:pt>
                <c:pt idx="2">
                  <c:v>4.2675000000000001</c:v>
                </c:pt>
                <c:pt idx="3">
                  <c:v>0.94350000000000001</c:v>
                </c:pt>
                <c:pt idx="4">
                  <c:v>4.4260000000000002</c:v>
                </c:pt>
                <c:pt idx="5">
                  <c:v>5.8327500000000008</c:v>
                </c:pt>
                <c:pt idx="6">
                  <c:v>0.61166666666666636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9A-4979-AE55-5FB736377AB2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paper2'!$N$47:$O$53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paper2'!$Q$47:$Q$53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9A-4979-AE55-5FB736377AB2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paper2'!$U$47:$U$53</c:f>
                <c:numCache>
                  <c:formatCode>General</c:formatCode>
                  <c:ptCount val="7"/>
                  <c:pt idx="0">
                    <c:v>7.316234801225753E-2</c:v>
                  </c:pt>
                  <c:pt idx="1">
                    <c:v>0.19694076943758143</c:v>
                  </c:pt>
                  <c:pt idx="2">
                    <c:v>0.10556001452570356</c:v>
                  </c:pt>
                  <c:pt idx="3">
                    <c:v>0.10195219467966353</c:v>
                  </c:pt>
                  <c:pt idx="4">
                    <c:v>0.16498989868069674</c:v>
                  </c:pt>
                  <c:pt idx="5">
                    <c:v>0.14074289502493559</c:v>
                  </c:pt>
                  <c:pt idx="6">
                    <c:v>5.3818625441796684E-2</c:v>
                  </c:pt>
                </c:numCache>
              </c:numRef>
            </c:plus>
            <c:minus>
              <c:numRef>
                <c:f>'Data (seedcorrection) paper2'!$U$47:$U$53</c:f>
                <c:numCache>
                  <c:formatCode>General</c:formatCode>
                  <c:ptCount val="7"/>
                  <c:pt idx="0">
                    <c:v>7.316234801225753E-2</c:v>
                  </c:pt>
                  <c:pt idx="1">
                    <c:v>0.19694076943758143</c:v>
                  </c:pt>
                  <c:pt idx="2">
                    <c:v>0.10556001452570356</c:v>
                  </c:pt>
                  <c:pt idx="3">
                    <c:v>0.10195219467966353</c:v>
                  </c:pt>
                  <c:pt idx="4">
                    <c:v>0.16498989868069674</c:v>
                  </c:pt>
                  <c:pt idx="5">
                    <c:v>0.14074289502493559</c:v>
                  </c:pt>
                  <c:pt idx="6">
                    <c:v>5.3818625441796684E-2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paper2'!$N$47:$O$53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paper2'!$R$47:$R$53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9A-4979-AE55-5FB736377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5296"/>
        <c:axId val="204525688"/>
      </c:barChart>
      <c:catAx>
        <c:axId val="20452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5688"/>
        <c:crosses val="autoZero"/>
        <c:auto val="1"/>
        <c:lblAlgn val="ctr"/>
        <c:lblOffset val="100"/>
        <c:noMultiLvlLbl val="0"/>
      </c:catAx>
      <c:valAx>
        <c:axId val="204525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4.87012987012987E-3"/>
              <c:y val="0.29932222222222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5296"/>
        <c:crosses val="autoZero"/>
        <c:crossBetween val="between"/>
        <c:majorUnit val="2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36136363636363"/>
          <c:y val="5.8051617013906529E-2"/>
          <c:w val="0.60463686868686872"/>
          <c:h val="0.70157757182927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(paper)'!$Y$47:$Z$53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(paper)'!$AA$47:$AA$53</c:f>
              <c:numCache>
                <c:formatCode>0.00</c:formatCode>
                <c:ptCount val="7"/>
                <c:pt idx="0">
                  <c:v>0.23999999999676375</c:v>
                </c:pt>
                <c:pt idx="1">
                  <c:v>0.23980959735204233</c:v>
                </c:pt>
                <c:pt idx="2">
                  <c:v>0.23999999999698218</c:v>
                </c:pt>
                <c:pt idx="3">
                  <c:v>0.23970628439784353</c:v>
                </c:pt>
                <c:pt idx="4">
                  <c:v>0.23999999999969512</c:v>
                </c:pt>
                <c:pt idx="5">
                  <c:v>0.24</c:v>
                </c:pt>
                <c:pt idx="6">
                  <c:v>0.23310844965074209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76-4077-B42A-96C02BE0C413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(paper)'!$Y$47:$Z$53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(paper)'!$AB$47:$AB$53</c:f>
              <c:numCache>
                <c:formatCode>0.00</c:formatCode>
                <c:ptCount val="7"/>
                <c:pt idx="0">
                  <c:v>0.66677051927640663</c:v>
                </c:pt>
                <c:pt idx="1">
                  <c:v>0.3574934929173782</c:v>
                </c:pt>
                <c:pt idx="2">
                  <c:v>0.9051957077962689</c:v>
                </c:pt>
                <c:pt idx="3">
                  <c:v>0.38061074647692278</c:v>
                </c:pt>
                <c:pt idx="4">
                  <c:v>0.82677037169731493</c:v>
                </c:pt>
                <c:pt idx="5">
                  <c:v>0.20289299325760912</c:v>
                </c:pt>
                <c:pt idx="6">
                  <c:v>0.42923017578881906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76-4077-B42A-96C02BE0C413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(paper)'!$AF$47:$AF$53</c:f>
                <c:numCache>
                  <c:formatCode>General</c:formatCode>
                  <c:ptCount val="7"/>
                  <c:pt idx="0">
                    <c:v>9.9899882099896975E-2</c:v>
                  </c:pt>
                  <c:pt idx="1">
                    <c:v>0.21451469867373429</c:v>
                  </c:pt>
                  <c:pt idx="2">
                    <c:v>0.1683431313696134</c:v>
                  </c:pt>
                  <c:pt idx="3">
                    <c:v>0.16088964607778061</c:v>
                  </c:pt>
                  <c:pt idx="4">
                    <c:v>0.2852250595505938</c:v>
                  </c:pt>
                  <c:pt idx="5">
                    <c:v>0.23701331305698911</c:v>
                  </c:pt>
                  <c:pt idx="6">
                    <c:v>7.5638045736028961E-2</c:v>
                  </c:pt>
                </c:numCache>
              </c:numRef>
            </c:plus>
            <c:minus>
              <c:numRef>
                <c:f>'Data (seedcorrection) (paper)'!$AF$47:$AF$53</c:f>
                <c:numCache>
                  <c:formatCode>General</c:formatCode>
                  <c:ptCount val="7"/>
                  <c:pt idx="0">
                    <c:v>9.9899882099896975E-2</c:v>
                  </c:pt>
                  <c:pt idx="1">
                    <c:v>0.21451469867373429</c:v>
                  </c:pt>
                  <c:pt idx="2">
                    <c:v>0.1683431313696134</c:v>
                  </c:pt>
                  <c:pt idx="3">
                    <c:v>0.16088964607778061</c:v>
                  </c:pt>
                  <c:pt idx="4">
                    <c:v>0.2852250595505938</c:v>
                  </c:pt>
                  <c:pt idx="5">
                    <c:v>0.23701331305698911</c:v>
                  </c:pt>
                  <c:pt idx="6">
                    <c:v>7.5638045736028961E-2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(paper)'!$Y$47:$Z$53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(paper)'!$AC$47:$AC$53</c:f>
              <c:numCache>
                <c:formatCode>0.00</c:formatCode>
                <c:ptCount val="7"/>
                <c:pt idx="0">
                  <c:v>4.1583607713374784</c:v>
                </c:pt>
                <c:pt idx="1">
                  <c:v>1.0321921556303146</c:v>
                </c:pt>
                <c:pt idx="2">
                  <c:v>4.0524642468050294</c:v>
                </c:pt>
                <c:pt idx="3">
                  <c:v>0.83047874646615316</c:v>
                </c:pt>
                <c:pt idx="4">
                  <c:v>4.7742054352212104</c:v>
                </c:pt>
                <c:pt idx="5">
                  <c:v>8.0757438821707197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76-4077-B42A-96C02BE0C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100672"/>
        <c:axId val="204101064"/>
      </c:barChart>
      <c:catAx>
        <c:axId val="204100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101064"/>
        <c:crosses val="autoZero"/>
        <c:auto val="1"/>
        <c:lblAlgn val="ctr"/>
        <c:lblOffset val="100"/>
        <c:noMultiLvlLbl val="0"/>
      </c:catAx>
      <c:valAx>
        <c:axId val="204101064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2.2449494949494948E-2"/>
              <c:y val="0.22171120388642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100672"/>
        <c:crosses val="autoZero"/>
        <c:crossBetween val="between"/>
        <c:majorUnit val="2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79189419191919197"/>
          <c:y val="0.49033010811987571"/>
          <c:w val="0.18292448559670782"/>
          <c:h val="0.28665296224070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2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8659216598254"/>
          <c:y val="3.973256654146106E-2"/>
          <c:w val="0.64995509329020262"/>
          <c:h val="0.75679315008782755"/>
        </c:manualLayout>
      </c:layout>
      <c:lineChart>
        <c:grouping val="standard"/>
        <c:varyColors val="0"/>
        <c:ser>
          <c:idx val="3"/>
          <c:order val="0"/>
          <c:tx>
            <c:strRef>
              <c:f>'P losses over time'!$AG$10</c:f>
              <c:strCache>
                <c:ptCount val="1"/>
                <c:pt idx="0">
                  <c:v>MAP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time'!$AH$11:$AM$11</c:f>
                <c:numCache>
                  <c:formatCode>General</c:formatCode>
                  <c:ptCount val="6"/>
                  <c:pt idx="0">
                    <c:v>1.0222402266762576E-2</c:v>
                  </c:pt>
                  <c:pt idx="1">
                    <c:v>2.1294165166666077E-2</c:v>
                  </c:pt>
                  <c:pt idx="2">
                    <c:v>3.7054675919522231E-2</c:v>
                  </c:pt>
                  <c:pt idx="3">
                    <c:v>3.6031612388141322E-2</c:v>
                  </c:pt>
                  <c:pt idx="4">
                    <c:v>3.5353704040418585E-2</c:v>
                  </c:pt>
                  <c:pt idx="5">
                    <c:v>3.4257970979766988E-2</c:v>
                  </c:pt>
                </c:numCache>
              </c:numRef>
            </c:plus>
            <c:minus>
              <c:numRef>
                <c:f>'P losses over time'!$AH$11:$AM$11</c:f>
                <c:numCache>
                  <c:formatCode>General</c:formatCode>
                  <c:ptCount val="6"/>
                  <c:pt idx="0">
                    <c:v>1.0222402266762576E-2</c:v>
                  </c:pt>
                  <c:pt idx="1">
                    <c:v>2.1294165166666077E-2</c:v>
                  </c:pt>
                  <c:pt idx="2">
                    <c:v>3.7054675919522231E-2</c:v>
                  </c:pt>
                  <c:pt idx="3">
                    <c:v>3.6031612388141322E-2</c:v>
                  </c:pt>
                  <c:pt idx="4">
                    <c:v>3.5353704040418585E-2</c:v>
                  </c:pt>
                  <c:pt idx="5">
                    <c:v>3.4257970979766988E-2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'P losses over time'!$AH$10:$AM$10</c:f>
              <c:numCache>
                <c:formatCode>0%</c:formatCode>
                <c:ptCount val="6"/>
                <c:pt idx="0">
                  <c:v>8.8092618429903999E-2</c:v>
                </c:pt>
                <c:pt idx="1">
                  <c:v>0.21415621419488964</c:v>
                </c:pt>
                <c:pt idx="2">
                  <c:v>0.35010360050088868</c:v>
                </c:pt>
                <c:pt idx="3">
                  <c:v>0.40496518973751461</c:v>
                </c:pt>
                <c:pt idx="4">
                  <c:v>0.41558181069428302</c:v>
                </c:pt>
                <c:pt idx="5">
                  <c:v>0.4199427457268578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BF-4956-8456-C86387AE8986}"/>
            </c:ext>
          </c:extLst>
        </c:ser>
        <c:ser>
          <c:idx val="1"/>
          <c:order val="1"/>
          <c:tx>
            <c:strRef>
              <c:f>'P losses over time'!$AG$6</c:f>
              <c:strCache>
                <c:ptCount val="1"/>
                <c:pt idx="0">
                  <c:v>LDH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time'!$AH$7:$AM$7</c:f>
                <c:numCache>
                  <c:formatCode>General</c:formatCode>
                  <c:ptCount val="6"/>
                  <c:pt idx="0">
                    <c:v>2.9324110497957746E-4</c:v>
                  </c:pt>
                  <c:pt idx="1">
                    <c:v>4.7853617697065384E-4</c:v>
                  </c:pt>
                  <c:pt idx="2">
                    <c:v>4.8104301082127948E-4</c:v>
                  </c:pt>
                  <c:pt idx="3">
                    <c:v>6.3749080624353894E-4</c:v>
                  </c:pt>
                  <c:pt idx="4">
                    <c:v>9.866948510478086E-4</c:v>
                  </c:pt>
                  <c:pt idx="5">
                    <c:v>1.8424730503106693E-3</c:v>
                  </c:pt>
                </c:numCache>
              </c:numRef>
            </c:plus>
            <c:minus>
              <c:numRef>
                <c:f>'P losses over time'!$AH$7:$AM$7</c:f>
                <c:numCache>
                  <c:formatCode>General</c:formatCode>
                  <c:ptCount val="6"/>
                  <c:pt idx="0">
                    <c:v>2.9324110497957746E-4</c:v>
                  </c:pt>
                  <c:pt idx="1">
                    <c:v>4.7853617697065384E-4</c:v>
                  </c:pt>
                  <c:pt idx="2">
                    <c:v>4.8104301082127948E-4</c:v>
                  </c:pt>
                  <c:pt idx="3">
                    <c:v>6.3749080624353894E-4</c:v>
                  </c:pt>
                  <c:pt idx="4">
                    <c:v>9.866948510478086E-4</c:v>
                  </c:pt>
                  <c:pt idx="5">
                    <c:v>1.8424730503106693E-3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 losses over time'!$AH$3:$AM$3</c:f>
              <c:strCache>
                <c:ptCount val="6"/>
                <c:pt idx="0">
                  <c:v>5 min</c:v>
                </c:pt>
                <c:pt idx="1">
                  <c:v>15 min</c:v>
                </c:pt>
                <c:pt idx="2">
                  <c:v>30 min</c:v>
                </c:pt>
                <c:pt idx="3">
                  <c:v>5 days</c:v>
                </c:pt>
                <c:pt idx="4">
                  <c:v>15 days</c:v>
                </c:pt>
                <c:pt idx="5">
                  <c:v>30 days</c:v>
                </c:pt>
              </c:strCache>
            </c:strRef>
          </c:cat>
          <c:val>
            <c:numRef>
              <c:f>'P losses over time'!$AH$6:$AM$6</c:f>
              <c:numCache>
                <c:formatCode>0%</c:formatCode>
                <c:ptCount val="6"/>
                <c:pt idx="0">
                  <c:v>2.1681089168886771E-3</c:v>
                </c:pt>
                <c:pt idx="1">
                  <c:v>5.2844877941399552E-3</c:v>
                </c:pt>
                <c:pt idx="2">
                  <c:v>9.2459303116229057E-3</c:v>
                </c:pt>
                <c:pt idx="3">
                  <c:v>1.6834458630200059E-2</c:v>
                </c:pt>
                <c:pt idx="4">
                  <c:v>2.1167337121512253E-2</c:v>
                </c:pt>
                <c:pt idx="5">
                  <c:v>2.3624152583121696E-2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BF-4956-8456-C86387AE8986}"/>
            </c:ext>
          </c:extLst>
        </c:ser>
        <c:ser>
          <c:idx val="2"/>
          <c:order val="2"/>
          <c:tx>
            <c:strRef>
              <c:f>'P losses over time'!$AG$8</c:f>
              <c:strCache>
                <c:ptCount val="1"/>
                <c:pt idx="0">
                  <c:v>Struvite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time'!$AH$9:$AM$9</c:f>
                <c:numCache>
                  <c:formatCode>General</c:formatCode>
                  <c:ptCount val="6"/>
                  <c:pt idx="0">
                    <c:v>2.7572580651519562E-5</c:v>
                  </c:pt>
                  <c:pt idx="1">
                    <c:v>1.1718145024256735E-4</c:v>
                  </c:pt>
                  <c:pt idx="2">
                    <c:v>2.1889182283598509E-4</c:v>
                  </c:pt>
                  <c:pt idx="3">
                    <c:v>6.8646740119686106E-4</c:v>
                  </c:pt>
                  <c:pt idx="4">
                    <c:v>7.719030910773013E-4</c:v>
                  </c:pt>
                  <c:pt idx="5">
                    <c:v>8.2771537873612983E-4</c:v>
                  </c:pt>
                </c:numCache>
              </c:numRef>
            </c:plus>
            <c:minus>
              <c:numRef>
                <c:f>'P losses over time'!$AH$9:$AM$9</c:f>
                <c:numCache>
                  <c:formatCode>General</c:formatCode>
                  <c:ptCount val="6"/>
                  <c:pt idx="0">
                    <c:v>2.7572580651519562E-5</c:v>
                  </c:pt>
                  <c:pt idx="1">
                    <c:v>1.1718145024256735E-4</c:v>
                  </c:pt>
                  <c:pt idx="2">
                    <c:v>2.1889182283598509E-4</c:v>
                  </c:pt>
                  <c:pt idx="3">
                    <c:v>6.8646740119686106E-4</c:v>
                  </c:pt>
                  <c:pt idx="4">
                    <c:v>7.719030910773013E-4</c:v>
                  </c:pt>
                  <c:pt idx="5">
                    <c:v>8.2771537873612983E-4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 losses over time'!$AH$3:$AM$3</c:f>
              <c:strCache>
                <c:ptCount val="6"/>
                <c:pt idx="0">
                  <c:v>5 min</c:v>
                </c:pt>
                <c:pt idx="1">
                  <c:v>15 min</c:v>
                </c:pt>
                <c:pt idx="2">
                  <c:v>30 min</c:v>
                </c:pt>
                <c:pt idx="3">
                  <c:v>5 days</c:v>
                </c:pt>
                <c:pt idx="4">
                  <c:v>15 days</c:v>
                </c:pt>
                <c:pt idx="5">
                  <c:v>30 days</c:v>
                </c:pt>
              </c:strCache>
            </c:strRef>
          </c:cat>
          <c:val>
            <c:numRef>
              <c:f>'P losses over time'!$AH$8:$AM$8</c:f>
              <c:numCache>
                <c:formatCode>0%</c:formatCode>
                <c:ptCount val="6"/>
                <c:pt idx="0">
                  <c:v>1.262154985745457E-3</c:v>
                </c:pt>
                <c:pt idx="1">
                  <c:v>2.9464142175175856E-3</c:v>
                </c:pt>
                <c:pt idx="2">
                  <c:v>5.2105106781889605E-3</c:v>
                </c:pt>
                <c:pt idx="3">
                  <c:v>1.0738525567991786E-2</c:v>
                </c:pt>
                <c:pt idx="4">
                  <c:v>1.5578847217325928E-2</c:v>
                </c:pt>
                <c:pt idx="5">
                  <c:v>1.9425705450326514E-2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BF-4956-8456-C86387AE8986}"/>
            </c:ext>
          </c:extLst>
        </c:ser>
        <c:ser>
          <c:idx val="0"/>
          <c:order val="3"/>
          <c:tx>
            <c:strRef>
              <c:f>'P losses over time'!$AG$4</c:f>
              <c:strCache>
                <c:ptCount val="1"/>
                <c:pt idx="0">
                  <c:v>Control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time'!$AH$5:$AM$5</c:f>
                <c:numCache>
                  <c:formatCode>General</c:formatCode>
                  <c:ptCount val="6"/>
                  <c:pt idx="0">
                    <c:v>7.1360706765825126E-5</c:v>
                  </c:pt>
                  <c:pt idx="1">
                    <c:v>1.3434351717937779E-4</c:v>
                  </c:pt>
                  <c:pt idx="2">
                    <c:v>2.1908224452409292E-4</c:v>
                  </c:pt>
                  <c:pt idx="3">
                    <c:v>2.0395640328826518E-4</c:v>
                  </c:pt>
                  <c:pt idx="4">
                    <c:v>9.3630871613690589E-5</c:v>
                  </c:pt>
                  <c:pt idx="5">
                    <c:v>2.6624083821839758E-4</c:v>
                  </c:pt>
                </c:numCache>
              </c:numRef>
            </c:plus>
            <c:minus>
              <c:numRef>
                <c:f>'P losses over time'!$AH$5:$AM$5</c:f>
                <c:numCache>
                  <c:formatCode>General</c:formatCode>
                  <c:ptCount val="6"/>
                  <c:pt idx="0">
                    <c:v>7.1360706765825126E-5</c:v>
                  </c:pt>
                  <c:pt idx="1">
                    <c:v>1.3434351717937779E-4</c:v>
                  </c:pt>
                  <c:pt idx="2">
                    <c:v>2.1908224452409292E-4</c:v>
                  </c:pt>
                  <c:pt idx="3">
                    <c:v>2.0395640328826518E-4</c:v>
                  </c:pt>
                  <c:pt idx="4">
                    <c:v>9.3630871613690589E-5</c:v>
                  </c:pt>
                  <c:pt idx="5">
                    <c:v>2.6624083821839758E-4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 losses over time'!$AH$3:$AM$3</c:f>
              <c:strCache>
                <c:ptCount val="6"/>
                <c:pt idx="0">
                  <c:v>5 min</c:v>
                </c:pt>
                <c:pt idx="1">
                  <c:v>15 min</c:v>
                </c:pt>
                <c:pt idx="2">
                  <c:v>30 min</c:v>
                </c:pt>
                <c:pt idx="3">
                  <c:v>5 days</c:v>
                </c:pt>
                <c:pt idx="4">
                  <c:v>15 days</c:v>
                </c:pt>
                <c:pt idx="5">
                  <c:v>30 days</c:v>
                </c:pt>
              </c:strCache>
            </c:strRef>
          </c:cat>
          <c:val>
            <c:numRef>
              <c:f>'P losses over time'!$AH$4:$AM$4</c:f>
              <c:numCache>
                <c:formatCode>0%</c:formatCode>
                <c:ptCount val="6"/>
                <c:pt idx="0">
                  <c:v>5.1802850348670699E-4</c:v>
                </c:pt>
                <c:pt idx="1">
                  <c:v>1.1701598951750114E-3</c:v>
                </c:pt>
                <c:pt idx="2">
                  <c:v>1.9040346334526018E-3</c:v>
                </c:pt>
                <c:pt idx="3">
                  <c:v>3.0195076621114644E-3</c:v>
                </c:pt>
                <c:pt idx="4">
                  <c:v>3.9381837534274607E-3</c:v>
                </c:pt>
                <c:pt idx="5">
                  <c:v>4.6117423984238974E-3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BF-4956-8456-C86387AE8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3293584"/>
        <c:axId val="343293976"/>
      </c:lineChart>
      <c:catAx>
        <c:axId val="34329358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343293976"/>
        <c:crosses val="autoZero"/>
        <c:auto val="1"/>
        <c:lblAlgn val="ctr"/>
        <c:lblOffset val="100"/>
        <c:noMultiLvlLbl val="0"/>
      </c:catAx>
      <c:valAx>
        <c:axId val="34329397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 losses (% of applied 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0%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343293584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en-BE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08070071433475"/>
          <c:y val="3.8268981243227931E-2"/>
          <c:w val="0.72887947316838819"/>
          <c:h val="0.75554454276449656"/>
        </c:manualLayout>
      </c:layout>
      <c:lineChart>
        <c:grouping val="standard"/>
        <c:varyColors val="0"/>
        <c:ser>
          <c:idx val="1"/>
          <c:order val="0"/>
          <c:tx>
            <c:strRef>
              <c:f>'P losses over time'!$AG$6</c:f>
              <c:strCache>
                <c:ptCount val="1"/>
                <c:pt idx="0">
                  <c:v>LDH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time'!$AH$7:$AM$7</c:f>
                <c:numCache>
                  <c:formatCode>General</c:formatCode>
                  <c:ptCount val="6"/>
                  <c:pt idx="0">
                    <c:v>2.9324110497957746E-4</c:v>
                  </c:pt>
                  <c:pt idx="1">
                    <c:v>4.7853617697065384E-4</c:v>
                  </c:pt>
                  <c:pt idx="2">
                    <c:v>4.8104301082127948E-4</c:v>
                  </c:pt>
                  <c:pt idx="3">
                    <c:v>6.3749080624353894E-4</c:v>
                  </c:pt>
                  <c:pt idx="4">
                    <c:v>9.866948510478086E-4</c:v>
                  </c:pt>
                  <c:pt idx="5">
                    <c:v>1.8424730503106693E-3</c:v>
                  </c:pt>
                </c:numCache>
              </c:numRef>
            </c:plus>
            <c:minus>
              <c:numRef>
                <c:f>'P losses over time'!$AH$7:$AM$7</c:f>
                <c:numCache>
                  <c:formatCode>General</c:formatCode>
                  <c:ptCount val="6"/>
                  <c:pt idx="0">
                    <c:v>2.9324110497957746E-4</c:v>
                  </c:pt>
                  <c:pt idx="1">
                    <c:v>4.7853617697065384E-4</c:v>
                  </c:pt>
                  <c:pt idx="2">
                    <c:v>4.8104301082127948E-4</c:v>
                  </c:pt>
                  <c:pt idx="3">
                    <c:v>6.3749080624353894E-4</c:v>
                  </c:pt>
                  <c:pt idx="4">
                    <c:v>9.866948510478086E-4</c:v>
                  </c:pt>
                  <c:pt idx="5">
                    <c:v>1.8424730503106693E-3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 losses over time'!$AH$3:$AM$3</c:f>
              <c:strCache>
                <c:ptCount val="6"/>
                <c:pt idx="0">
                  <c:v>5 min</c:v>
                </c:pt>
                <c:pt idx="1">
                  <c:v>15 min</c:v>
                </c:pt>
                <c:pt idx="2">
                  <c:v>30 min</c:v>
                </c:pt>
                <c:pt idx="3">
                  <c:v>5 days</c:v>
                </c:pt>
                <c:pt idx="4">
                  <c:v>15 days</c:v>
                </c:pt>
                <c:pt idx="5">
                  <c:v>30 days</c:v>
                </c:pt>
              </c:strCache>
            </c:strRef>
          </c:cat>
          <c:val>
            <c:numRef>
              <c:f>'P losses over time'!$AH$6:$AM$6</c:f>
              <c:numCache>
                <c:formatCode>0%</c:formatCode>
                <c:ptCount val="6"/>
                <c:pt idx="0">
                  <c:v>2.1681089168886771E-3</c:v>
                </c:pt>
                <c:pt idx="1">
                  <c:v>5.2844877941399552E-3</c:v>
                </c:pt>
                <c:pt idx="2">
                  <c:v>9.2459303116229057E-3</c:v>
                </c:pt>
                <c:pt idx="3">
                  <c:v>1.6834458630200059E-2</c:v>
                </c:pt>
                <c:pt idx="4">
                  <c:v>2.1167337121512253E-2</c:v>
                </c:pt>
                <c:pt idx="5">
                  <c:v>2.3624152583121696E-2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B1-4815-8889-0B37776CBA4D}"/>
            </c:ext>
          </c:extLst>
        </c:ser>
        <c:ser>
          <c:idx val="2"/>
          <c:order val="1"/>
          <c:tx>
            <c:strRef>
              <c:f>'P losses over time'!$AG$8</c:f>
              <c:strCache>
                <c:ptCount val="1"/>
                <c:pt idx="0">
                  <c:v>Struvite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time'!$AH$9:$AM$9</c:f>
                <c:numCache>
                  <c:formatCode>General</c:formatCode>
                  <c:ptCount val="6"/>
                  <c:pt idx="0">
                    <c:v>2.7572580651519562E-5</c:v>
                  </c:pt>
                  <c:pt idx="1">
                    <c:v>1.1718145024256735E-4</c:v>
                  </c:pt>
                  <c:pt idx="2">
                    <c:v>2.1889182283598509E-4</c:v>
                  </c:pt>
                  <c:pt idx="3">
                    <c:v>6.8646740119686106E-4</c:v>
                  </c:pt>
                  <c:pt idx="4">
                    <c:v>7.719030910773013E-4</c:v>
                  </c:pt>
                  <c:pt idx="5">
                    <c:v>8.2771537873612983E-4</c:v>
                  </c:pt>
                </c:numCache>
              </c:numRef>
            </c:plus>
            <c:minus>
              <c:numRef>
                <c:f>'P losses over time'!$AH$9:$AM$9</c:f>
                <c:numCache>
                  <c:formatCode>General</c:formatCode>
                  <c:ptCount val="6"/>
                  <c:pt idx="0">
                    <c:v>2.7572580651519562E-5</c:v>
                  </c:pt>
                  <c:pt idx="1">
                    <c:v>1.1718145024256735E-4</c:v>
                  </c:pt>
                  <c:pt idx="2">
                    <c:v>2.1889182283598509E-4</c:v>
                  </c:pt>
                  <c:pt idx="3">
                    <c:v>6.8646740119686106E-4</c:v>
                  </c:pt>
                  <c:pt idx="4">
                    <c:v>7.719030910773013E-4</c:v>
                  </c:pt>
                  <c:pt idx="5">
                    <c:v>8.2771537873612983E-4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 losses over time'!$AH$3:$AM$3</c:f>
              <c:strCache>
                <c:ptCount val="6"/>
                <c:pt idx="0">
                  <c:v>5 min</c:v>
                </c:pt>
                <c:pt idx="1">
                  <c:v>15 min</c:v>
                </c:pt>
                <c:pt idx="2">
                  <c:v>30 min</c:v>
                </c:pt>
                <c:pt idx="3">
                  <c:v>5 days</c:v>
                </c:pt>
                <c:pt idx="4">
                  <c:v>15 days</c:v>
                </c:pt>
                <c:pt idx="5">
                  <c:v>30 days</c:v>
                </c:pt>
              </c:strCache>
            </c:strRef>
          </c:cat>
          <c:val>
            <c:numRef>
              <c:f>'P losses over time'!$AH$8:$AM$8</c:f>
              <c:numCache>
                <c:formatCode>0%</c:formatCode>
                <c:ptCount val="6"/>
                <c:pt idx="0">
                  <c:v>1.262154985745457E-3</c:v>
                </c:pt>
                <c:pt idx="1">
                  <c:v>2.9464142175175856E-3</c:v>
                </c:pt>
                <c:pt idx="2">
                  <c:v>5.2105106781889605E-3</c:v>
                </c:pt>
                <c:pt idx="3">
                  <c:v>1.0738525567991786E-2</c:v>
                </c:pt>
                <c:pt idx="4">
                  <c:v>1.5578847217325928E-2</c:v>
                </c:pt>
                <c:pt idx="5">
                  <c:v>1.9425705450326514E-2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B1-4815-8889-0B37776CBA4D}"/>
            </c:ext>
          </c:extLst>
        </c:ser>
        <c:ser>
          <c:idx val="0"/>
          <c:order val="2"/>
          <c:tx>
            <c:strRef>
              <c:f>'P losses over time'!$AG$4</c:f>
              <c:strCache>
                <c:ptCount val="1"/>
                <c:pt idx="0">
                  <c:v>Control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 losses over time'!$AH$5:$AM$5</c:f>
                <c:numCache>
                  <c:formatCode>General</c:formatCode>
                  <c:ptCount val="6"/>
                  <c:pt idx="0">
                    <c:v>7.1360706765825126E-5</c:v>
                  </c:pt>
                  <c:pt idx="1">
                    <c:v>1.3434351717937779E-4</c:v>
                  </c:pt>
                  <c:pt idx="2">
                    <c:v>2.1908224452409292E-4</c:v>
                  </c:pt>
                  <c:pt idx="3">
                    <c:v>2.0395640328826518E-4</c:v>
                  </c:pt>
                  <c:pt idx="4">
                    <c:v>9.3630871613690589E-5</c:v>
                  </c:pt>
                  <c:pt idx="5">
                    <c:v>2.6624083821839758E-4</c:v>
                  </c:pt>
                </c:numCache>
              </c:numRef>
            </c:plus>
            <c:minus>
              <c:numRef>
                <c:f>'P losses over time'!$AH$5:$AM$5</c:f>
                <c:numCache>
                  <c:formatCode>General</c:formatCode>
                  <c:ptCount val="6"/>
                  <c:pt idx="0">
                    <c:v>7.1360706765825126E-5</c:v>
                  </c:pt>
                  <c:pt idx="1">
                    <c:v>1.3434351717937779E-4</c:v>
                  </c:pt>
                  <c:pt idx="2">
                    <c:v>2.1908224452409292E-4</c:v>
                  </c:pt>
                  <c:pt idx="3">
                    <c:v>2.0395640328826518E-4</c:v>
                  </c:pt>
                  <c:pt idx="4">
                    <c:v>9.3630871613690589E-5</c:v>
                  </c:pt>
                  <c:pt idx="5">
                    <c:v>2.6624083821839758E-4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 losses over time'!$AH$3:$AM$3</c:f>
              <c:strCache>
                <c:ptCount val="6"/>
                <c:pt idx="0">
                  <c:v>5 min</c:v>
                </c:pt>
                <c:pt idx="1">
                  <c:v>15 min</c:v>
                </c:pt>
                <c:pt idx="2">
                  <c:v>30 min</c:v>
                </c:pt>
                <c:pt idx="3">
                  <c:v>5 days</c:v>
                </c:pt>
                <c:pt idx="4">
                  <c:v>15 days</c:v>
                </c:pt>
                <c:pt idx="5">
                  <c:v>30 days</c:v>
                </c:pt>
              </c:strCache>
            </c:strRef>
          </c:cat>
          <c:val>
            <c:numRef>
              <c:f>'P losses over time'!$AH$4:$AM$4</c:f>
              <c:numCache>
                <c:formatCode>0%</c:formatCode>
                <c:ptCount val="6"/>
                <c:pt idx="0">
                  <c:v>5.1802850348670699E-4</c:v>
                </c:pt>
                <c:pt idx="1">
                  <c:v>1.1701598951750114E-3</c:v>
                </c:pt>
                <c:pt idx="2">
                  <c:v>1.9040346334526018E-3</c:v>
                </c:pt>
                <c:pt idx="3">
                  <c:v>3.0195076621114644E-3</c:v>
                </c:pt>
                <c:pt idx="4">
                  <c:v>3.9381837534274607E-3</c:v>
                </c:pt>
                <c:pt idx="5">
                  <c:v>4.6117423984238974E-3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B1-4815-8889-0B37776CB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325896"/>
        <c:axId val="343294368"/>
      </c:lineChart>
      <c:catAx>
        <c:axId val="307325896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343294368"/>
        <c:crosses val="autoZero"/>
        <c:auto val="1"/>
        <c:lblAlgn val="ctr"/>
        <c:lblOffset val="100"/>
        <c:noMultiLvlLbl val="0"/>
      </c:catAx>
      <c:valAx>
        <c:axId val="34329436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 losses (% of applied 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0.0%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3073258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j-lt"/>
        </a:defRPr>
      </a:pPr>
      <a:endParaRPr lang="en-BE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isotherms!$E$56:$E$63</c:f>
              <c:numCache>
                <c:formatCode>General</c:formatCode>
                <c:ptCount val="8"/>
                <c:pt idx="0">
                  <c:v>0</c:v>
                </c:pt>
                <c:pt idx="1">
                  <c:v>3.6545231691774194E-4</c:v>
                </c:pt>
                <c:pt idx="2">
                  <c:v>0</c:v>
                </c:pt>
                <c:pt idx="3">
                  <c:v>0.87105016094032262</c:v>
                </c:pt>
                <c:pt idx="4">
                  <c:v>2.9064784442258063</c:v>
                </c:pt>
                <c:pt idx="5">
                  <c:v>7.3022284294516124</c:v>
                </c:pt>
                <c:pt idx="6">
                  <c:v>11.578938568564515</c:v>
                </c:pt>
                <c:pt idx="7">
                  <c:v>16.258306039516128</c:v>
                </c:pt>
              </c:numCache>
            </c:numRef>
          </c:xVal>
          <c:yVal>
            <c:numRef>
              <c:f>isotherms!$D$56:$D$63</c:f>
              <c:numCache>
                <c:formatCode>General</c:formatCode>
                <c:ptCount val="8"/>
                <c:pt idx="0">
                  <c:v>0</c:v>
                </c:pt>
                <c:pt idx="1">
                  <c:v>0.40451796172842597</c:v>
                </c:pt>
                <c:pt idx="2">
                  <c:v>0.5653274222394048</c:v>
                </c:pt>
                <c:pt idx="3">
                  <c:v>1.2638756642356632</c:v>
                </c:pt>
                <c:pt idx="4">
                  <c:v>1.3792388730736338</c:v>
                </c:pt>
                <c:pt idx="5">
                  <c:v>1.5348482380666295</c:v>
                </c:pt>
                <c:pt idx="6">
                  <c:v>1.528390962640195</c:v>
                </c:pt>
                <c:pt idx="7">
                  <c:v>1.7654115278796907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7E-45B9-98AA-1182BB3FD7C7}"/>
            </c:ext>
          </c:extLst>
        </c:ser>
        <c:ser>
          <c:idx val="1"/>
          <c:order val="1"/>
          <c:tx>
            <c:v>LDH12(3)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isotherms!$E$64:$E$71</c:f>
              <c:numCache>
                <c:formatCode>General</c:formatCode>
                <c:ptCount val="8"/>
                <c:pt idx="0">
                  <c:v>1.8455096518548385E-3</c:v>
                </c:pt>
                <c:pt idx="1">
                  <c:v>8.6425200112419344E-4</c:v>
                </c:pt>
                <c:pt idx="2">
                  <c:v>7.5193114271451605E-4</c:v>
                </c:pt>
                <c:pt idx="3">
                  <c:v>0.79579814846129038</c:v>
                </c:pt>
                <c:pt idx="4">
                  <c:v>2.7450361827580649</c:v>
                </c:pt>
                <c:pt idx="5">
                  <c:v>6.0365573756129036</c:v>
                </c:pt>
                <c:pt idx="6">
                  <c:v>9.4805378660161281</c:v>
                </c:pt>
                <c:pt idx="7">
                  <c:v>12.705191199709677</c:v>
                </c:pt>
              </c:numCache>
            </c:numRef>
          </c:xVal>
          <c:yVal>
            <c:numRef>
              <c:f>isotherms!$D$64:$D$71</c:f>
              <c:numCache>
                <c:formatCode>General</c:formatCode>
                <c:ptCount val="8"/>
                <c:pt idx="0">
                  <c:v>0</c:v>
                </c:pt>
                <c:pt idx="1">
                  <c:v>0.17364133493271067</c:v>
                </c:pt>
                <c:pt idx="2">
                  <c:v>0.47148359579998611</c:v>
                </c:pt>
                <c:pt idx="3">
                  <c:v>0.97352605995210706</c:v>
                </c:pt>
                <c:pt idx="4">
                  <c:v>1.0698165358940945</c:v>
                </c:pt>
                <c:pt idx="5">
                  <c:v>1.209522390433825</c:v>
                </c:pt>
                <c:pt idx="6">
                  <c:v>1.2776157526005261</c:v>
                </c:pt>
                <c:pt idx="7">
                  <c:v>1.4567321236579094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7E-45B9-98AA-1182BB3FD7C7}"/>
            </c:ext>
          </c:extLst>
        </c:ser>
        <c:ser>
          <c:idx val="2"/>
          <c:order val="2"/>
          <c:tx>
            <c:v>LDH12(4)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isotherms!$E$73:$E$79</c:f>
              <c:numCache>
                <c:formatCode>General</c:formatCode>
                <c:ptCount val="7"/>
                <c:pt idx="0">
                  <c:v>5.8450983557580655E-4</c:v>
                </c:pt>
                <c:pt idx="1">
                  <c:v>0.27676166219032255</c:v>
                </c:pt>
                <c:pt idx="2">
                  <c:v>2.8315669047258059</c:v>
                </c:pt>
                <c:pt idx="3">
                  <c:v>4.0552515950967738</c:v>
                </c:pt>
                <c:pt idx="4">
                  <c:v>7.1716680848387089</c:v>
                </c:pt>
                <c:pt idx="5">
                  <c:v>10.32722609133871</c:v>
                </c:pt>
                <c:pt idx="6">
                  <c:v>13.202959711709678</c:v>
                </c:pt>
              </c:numCache>
            </c:numRef>
          </c:xVal>
          <c:yVal>
            <c:numRef>
              <c:f>isotherms!$D$73:$D$79</c:f>
              <c:numCache>
                <c:formatCode>General</c:formatCode>
                <c:ptCount val="7"/>
                <c:pt idx="0">
                  <c:v>0.1499327223962007</c:v>
                </c:pt>
                <c:pt idx="1">
                  <c:v>0.35987894498109729</c:v>
                </c:pt>
                <c:pt idx="2">
                  <c:v>0.49778253902424419</c:v>
                </c:pt>
                <c:pt idx="3">
                  <c:v>0.48824139856245341</c:v>
                </c:pt>
                <c:pt idx="4">
                  <c:v>0.57842118305449541</c:v>
                </c:pt>
                <c:pt idx="5">
                  <c:v>0.62857407059845138</c:v>
                </c:pt>
                <c:pt idx="6">
                  <c:v>0.69361374677890619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7E-45B9-98AA-1182BB3FD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  <c:majorUnit val="5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BE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isotherms!$E$56:$E$63</c:f>
              <c:numCache>
                <c:formatCode>General</c:formatCode>
                <c:ptCount val="8"/>
                <c:pt idx="0">
                  <c:v>0</c:v>
                </c:pt>
                <c:pt idx="1">
                  <c:v>3.6545231691774194E-4</c:v>
                </c:pt>
                <c:pt idx="2">
                  <c:v>0</c:v>
                </c:pt>
                <c:pt idx="3">
                  <c:v>0.87105016094032262</c:v>
                </c:pt>
                <c:pt idx="4">
                  <c:v>2.9064784442258063</c:v>
                </c:pt>
                <c:pt idx="5">
                  <c:v>7.3022284294516124</c:v>
                </c:pt>
                <c:pt idx="6">
                  <c:v>11.578938568564515</c:v>
                </c:pt>
                <c:pt idx="7">
                  <c:v>16.258306039516128</c:v>
                </c:pt>
              </c:numCache>
            </c:numRef>
          </c:xVal>
          <c:yVal>
            <c:numRef>
              <c:f>isotherms!$D$56:$D$63</c:f>
              <c:numCache>
                <c:formatCode>General</c:formatCode>
                <c:ptCount val="8"/>
                <c:pt idx="0">
                  <c:v>0</c:v>
                </c:pt>
                <c:pt idx="1">
                  <c:v>0.40451796172842597</c:v>
                </c:pt>
                <c:pt idx="2">
                  <c:v>0.5653274222394048</c:v>
                </c:pt>
                <c:pt idx="3">
                  <c:v>1.2638756642356632</c:v>
                </c:pt>
                <c:pt idx="4">
                  <c:v>1.3792388730736338</c:v>
                </c:pt>
                <c:pt idx="5">
                  <c:v>1.5348482380666295</c:v>
                </c:pt>
                <c:pt idx="6">
                  <c:v>1.528390962640195</c:v>
                </c:pt>
                <c:pt idx="7">
                  <c:v>1.7654115278796907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7E-45B9-98AA-1182BB3FD7C7}"/>
            </c:ext>
          </c:extLst>
        </c:ser>
        <c:ser>
          <c:idx val="1"/>
          <c:order val="1"/>
          <c:tx>
            <c:v>LDH12(3)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isotherms!$E$64:$E$71</c:f>
              <c:numCache>
                <c:formatCode>General</c:formatCode>
                <c:ptCount val="8"/>
                <c:pt idx="0">
                  <c:v>1.8455096518548385E-3</c:v>
                </c:pt>
                <c:pt idx="1">
                  <c:v>8.6425200112419344E-4</c:v>
                </c:pt>
                <c:pt idx="2">
                  <c:v>7.5193114271451605E-4</c:v>
                </c:pt>
                <c:pt idx="3">
                  <c:v>0.79579814846129038</c:v>
                </c:pt>
                <c:pt idx="4">
                  <c:v>2.7450361827580649</c:v>
                </c:pt>
                <c:pt idx="5">
                  <c:v>6.0365573756129036</c:v>
                </c:pt>
                <c:pt idx="6">
                  <c:v>9.4805378660161281</c:v>
                </c:pt>
                <c:pt idx="7">
                  <c:v>12.705191199709677</c:v>
                </c:pt>
              </c:numCache>
            </c:numRef>
          </c:xVal>
          <c:yVal>
            <c:numRef>
              <c:f>isotherms!$D$64:$D$71</c:f>
              <c:numCache>
                <c:formatCode>General</c:formatCode>
                <c:ptCount val="8"/>
                <c:pt idx="0">
                  <c:v>0</c:v>
                </c:pt>
                <c:pt idx="1">
                  <c:v>0.17364133493271067</c:v>
                </c:pt>
                <c:pt idx="2">
                  <c:v>0.47148359579998611</c:v>
                </c:pt>
                <c:pt idx="3">
                  <c:v>0.97352605995210706</c:v>
                </c:pt>
                <c:pt idx="4">
                  <c:v>1.0698165358940945</c:v>
                </c:pt>
                <c:pt idx="5">
                  <c:v>1.209522390433825</c:v>
                </c:pt>
                <c:pt idx="6">
                  <c:v>1.2776157526005261</c:v>
                </c:pt>
                <c:pt idx="7">
                  <c:v>1.4567321236579094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7E-45B9-98AA-1182BB3FD7C7}"/>
            </c:ext>
          </c:extLst>
        </c:ser>
        <c:ser>
          <c:idx val="2"/>
          <c:order val="2"/>
          <c:tx>
            <c:v>LDH12(4)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isotherms!$E$73:$E$79</c:f>
              <c:numCache>
                <c:formatCode>General</c:formatCode>
                <c:ptCount val="7"/>
                <c:pt idx="0">
                  <c:v>5.8450983557580655E-4</c:v>
                </c:pt>
                <c:pt idx="1">
                  <c:v>0.27676166219032255</c:v>
                </c:pt>
                <c:pt idx="2">
                  <c:v>2.8315669047258059</c:v>
                </c:pt>
                <c:pt idx="3">
                  <c:v>4.0552515950967738</c:v>
                </c:pt>
                <c:pt idx="4">
                  <c:v>7.1716680848387089</c:v>
                </c:pt>
                <c:pt idx="5">
                  <c:v>10.32722609133871</c:v>
                </c:pt>
                <c:pt idx="6">
                  <c:v>13.202959711709678</c:v>
                </c:pt>
              </c:numCache>
            </c:numRef>
          </c:xVal>
          <c:yVal>
            <c:numRef>
              <c:f>isotherms!$D$73:$D$79</c:f>
              <c:numCache>
                <c:formatCode>General</c:formatCode>
                <c:ptCount val="7"/>
                <c:pt idx="0">
                  <c:v>0.1499327223962007</c:v>
                </c:pt>
                <c:pt idx="1">
                  <c:v>0.35987894498109729</c:v>
                </c:pt>
                <c:pt idx="2">
                  <c:v>0.49778253902424419</c:v>
                </c:pt>
                <c:pt idx="3">
                  <c:v>0.48824139856245341</c:v>
                </c:pt>
                <c:pt idx="4">
                  <c:v>0.57842118305449541</c:v>
                </c:pt>
                <c:pt idx="5">
                  <c:v>0.62857407059845138</c:v>
                </c:pt>
                <c:pt idx="6">
                  <c:v>0.69361374677890619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7E-45B9-98AA-1182BB3FD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  <c:majorUnit val="5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BE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isotherms!$E$56:$E$63</c:f>
              <c:numCache>
                <c:formatCode>General</c:formatCode>
                <c:ptCount val="8"/>
                <c:pt idx="0">
                  <c:v>0</c:v>
                </c:pt>
                <c:pt idx="1">
                  <c:v>3.6545231691774194E-4</c:v>
                </c:pt>
                <c:pt idx="2">
                  <c:v>0</c:v>
                </c:pt>
                <c:pt idx="3">
                  <c:v>0.87105016094032262</c:v>
                </c:pt>
                <c:pt idx="4">
                  <c:v>2.9064784442258063</c:v>
                </c:pt>
                <c:pt idx="5">
                  <c:v>7.3022284294516124</c:v>
                </c:pt>
                <c:pt idx="6">
                  <c:v>11.578938568564515</c:v>
                </c:pt>
                <c:pt idx="7">
                  <c:v>16.258306039516128</c:v>
                </c:pt>
              </c:numCache>
            </c:numRef>
          </c:xVal>
          <c:yVal>
            <c:numRef>
              <c:f>isotherms!$D$56:$D$63</c:f>
              <c:numCache>
                <c:formatCode>General</c:formatCode>
                <c:ptCount val="8"/>
                <c:pt idx="0">
                  <c:v>0</c:v>
                </c:pt>
                <c:pt idx="1">
                  <c:v>0.40451796172842597</c:v>
                </c:pt>
                <c:pt idx="2">
                  <c:v>0.5653274222394048</c:v>
                </c:pt>
                <c:pt idx="3">
                  <c:v>1.2638756642356632</c:v>
                </c:pt>
                <c:pt idx="4">
                  <c:v>1.3792388730736338</c:v>
                </c:pt>
                <c:pt idx="5">
                  <c:v>1.5348482380666295</c:v>
                </c:pt>
                <c:pt idx="6">
                  <c:v>1.528390962640195</c:v>
                </c:pt>
                <c:pt idx="7">
                  <c:v>1.7654115278796907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7E-45B9-98AA-1182BB3FD7C7}"/>
            </c:ext>
          </c:extLst>
        </c:ser>
        <c:ser>
          <c:idx val="1"/>
          <c:order val="1"/>
          <c:tx>
            <c:v>LDH12(3)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isotherms!$E$64:$E$71</c:f>
              <c:numCache>
                <c:formatCode>General</c:formatCode>
                <c:ptCount val="8"/>
                <c:pt idx="0">
                  <c:v>1.8455096518548385E-3</c:v>
                </c:pt>
                <c:pt idx="1">
                  <c:v>8.6425200112419344E-4</c:v>
                </c:pt>
                <c:pt idx="2">
                  <c:v>7.5193114271451605E-4</c:v>
                </c:pt>
                <c:pt idx="3">
                  <c:v>0.79579814846129038</c:v>
                </c:pt>
                <c:pt idx="4">
                  <c:v>2.7450361827580649</c:v>
                </c:pt>
                <c:pt idx="5">
                  <c:v>6.0365573756129036</c:v>
                </c:pt>
                <c:pt idx="6">
                  <c:v>9.4805378660161281</c:v>
                </c:pt>
                <c:pt idx="7">
                  <c:v>12.705191199709677</c:v>
                </c:pt>
              </c:numCache>
            </c:numRef>
          </c:xVal>
          <c:yVal>
            <c:numRef>
              <c:f>isotherms!$D$64:$D$71</c:f>
              <c:numCache>
                <c:formatCode>General</c:formatCode>
                <c:ptCount val="8"/>
                <c:pt idx="0">
                  <c:v>0</c:v>
                </c:pt>
                <c:pt idx="1">
                  <c:v>0.17364133493271067</c:v>
                </c:pt>
                <c:pt idx="2">
                  <c:v>0.47148359579998611</c:v>
                </c:pt>
                <c:pt idx="3">
                  <c:v>0.97352605995210706</c:v>
                </c:pt>
                <c:pt idx="4">
                  <c:v>1.0698165358940945</c:v>
                </c:pt>
                <c:pt idx="5">
                  <c:v>1.209522390433825</c:v>
                </c:pt>
                <c:pt idx="6">
                  <c:v>1.2776157526005261</c:v>
                </c:pt>
                <c:pt idx="7">
                  <c:v>1.4567321236579094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7E-45B9-98AA-1182BB3FD7C7}"/>
            </c:ext>
          </c:extLst>
        </c:ser>
        <c:ser>
          <c:idx val="2"/>
          <c:order val="2"/>
          <c:tx>
            <c:v>LDH12(4)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isotherms!$E$73:$E$79</c:f>
              <c:numCache>
                <c:formatCode>General</c:formatCode>
                <c:ptCount val="7"/>
                <c:pt idx="0">
                  <c:v>5.8450983557580655E-4</c:v>
                </c:pt>
                <c:pt idx="1">
                  <c:v>0.27676166219032255</c:v>
                </c:pt>
                <c:pt idx="2">
                  <c:v>2.8315669047258059</c:v>
                </c:pt>
                <c:pt idx="3">
                  <c:v>4.0552515950967738</c:v>
                </c:pt>
                <c:pt idx="4">
                  <c:v>7.1716680848387089</c:v>
                </c:pt>
                <c:pt idx="5">
                  <c:v>10.32722609133871</c:v>
                </c:pt>
                <c:pt idx="6">
                  <c:v>13.202959711709678</c:v>
                </c:pt>
              </c:numCache>
            </c:numRef>
          </c:xVal>
          <c:yVal>
            <c:numRef>
              <c:f>isotherms!$D$73:$D$79</c:f>
              <c:numCache>
                <c:formatCode>General</c:formatCode>
                <c:ptCount val="7"/>
                <c:pt idx="0">
                  <c:v>0.1499327223962007</c:v>
                </c:pt>
                <c:pt idx="1">
                  <c:v>0.35987894498109729</c:v>
                </c:pt>
                <c:pt idx="2">
                  <c:v>0.49778253902424419</c:v>
                </c:pt>
                <c:pt idx="3">
                  <c:v>0.48824139856245341</c:v>
                </c:pt>
                <c:pt idx="4">
                  <c:v>0.57842118305449541</c:v>
                </c:pt>
                <c:pt idx="5">
                  <c:v>0.62857407059845138</c:v>
                </c:pt>
                <c:pt idx="6">
                  <c:v>0.69361374677890619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7E-45B9-98AA-1182BB3FD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  <c:majorUnit val="5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9568452380951"/>
          <c:y val="4.3896665802565148E-2"/>
          <c:w val="0.76530828373015869"/>
          <c:h val="0.77691213321976571"/>
        </c:manualLayout>
      </c:layout>
      <c:scatterChart>
        <c:scatterStyle val="lineMarker"/>
        <c:varyColors val="0"/>
        <c:ser>
          <c:idx val="1"/>
          <c:order val="0"/>
          <c:tx>
            <c:v>P-LDH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P'!$F$3:$F$17</c:f>
              <c:numCache>
                <c:formatCode>0.00</c:formatCode>
                <c:ptCount val="15"/>
                <c:pt idx="0">
                  <c:v>0.15</c:v>
                </c:pt>
                <c:pt idx="1">
                  <c:v>0.16</c:v>
                </c:pt>
                <c:pt idx="2">
                  <c:v>0.11</c:v>
                </c:pt>
                <c:pt idx="3">
                  <c:v>0.2</c:v>
                </c:pt>
                <c:pt idx="4">
                  <c:v>0.17</c:v>
                </c:pt>
                <c:pt idx="5">
                  <c:v>0.17</c:v>
                </c:pt>
                <c:pt idx="6">
                  <c:v>0.15</c:v>
                </c:pt>
                <c:pt idx="7">
                  <c:v>0.13</c:v>
                </c:pt>
                <c:pt idx="8">
                  <c:v>0.21</c:v>
                </c:pt>
                <c:pt idx="9">
                  <c:v>0.9</c:v>
                </c:pt>
                <c:pt idx="10">
                  <c:v>0.97</c:v>
                </c:pt>
                <c:pt idx="11">
                  <c:v>0.93</c:v>
                </c:pt>
                <c:pt idx="12">
                  <c:v>2.59</c:v>
                </c:pt>
                <c:pt idx="13">
                  <c:v>2.6</c:v>
                </c:pt>
                <c:pt idx="14">
                  <c:v>2.46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B7-47BD-AA3C-95A45CA3B963}"/>
            </c:ext>
          </c:extLst>
        </c:ser>
        <c:ser>
          <c:idx val="0"/>
          <c:order val="1"/>
          <c:tx>
            <c:v>KH2PO4</c:v>
          </c:tx>
          <c:spPr>
            <a:ln w="28575">
              <a:noFill/>
            </a:ln>
          </c:spP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P'!$E$3:$E$17</c:f>
              <c:numCache>
                <c:formatCode>0.00</c:formatCode>
                <c:ptCount val="15"/>
                <c:pt idx="0">
                  <c:v>0.15</c:v>
                </c:pt>
                <c:pt idx="1">
                  <c:v>0.16</c:v>
                </c:pt>
                <c:pt idx="2">
                  <c:v>0.11</c:v>
                </c:pt>
                <c:pt idx="3">
                  <c:v>0.14000000000000001</c:v>
                </c:pt>
                <c:pt idx="4">
                  <c:v>0.16</c:v>
                </c:pt>
                <c:pt idx="5">
                  <c:v>0.12</c:v>
                </c:pt>
                <c:pt idx="6">
                  <c:v>0.09</c:v>
                </c:pt>
                <c:pt idx="7">
                  <c:v>0.11</c:v>
                </c:pt>
                <c:pt idx="8">
                  <c:v>0.17</c:v>
                </c:pt>
                <c:pt idx="9">
                  <c:v>0.16</c:v>
                </c:pt>
                <c:pt idx="10">
                  <c:v>0.16</c:v>
                </c:pt>
                <c:pt idx="11">
                  <c:v>0.18</c:v>
                </c:pt>
                <c:pt idx="12">
                  <c:v>0.71</c:v>
                </c:pt>
                <c:pt idx="13">
                  <c:v>0.68</c:v>
                </c:pt>
                <c:pt idx="14">
                  <c:v>0.49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B7-47BD-AA3C-95A45CA3B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70304"/>
        <c:axId val="118372224"/>
      </c:scatterChart>
      <c:scatterChart>
        <c:scatterStyle val="smoothMarker"/>
        <c:varyColors val="0"/>
        <c:ser>
          <c:idx val="2"/>
          <c:order val="2"/>
          <c:tx>
            <c:v>KH2PO4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P'!$I$3:$I$7</c:f>
              <c:numCache>
                <c:formatCode>0.00</c:formatCode>
                <c:ptCount val="5"/>
                <c:pt idx="0">
                  <c:v>0.13999999999999999</c:v>
                </c:pt>
                <c:pt idx="1">
                  <c:v>0.14000000000000001</c:v>
                </c:pt>
                <c:pt idx="2">
                  <c:v>0.12333333333333334</c:v>
                </c:pt>
                <c:pt idx="3">
                  <c:v>0.16666666666666666</c:v>
                </c:pt>
                <c:pt idx="4">
                  <c:v>0.62666666666666671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EB7-47BD-AA3C-95A45CA3B963}"/>
            </c:ext>
          </c:extLst>
        </c:ser>
        <c:ser>
          <c:idx val="3"/>
          <c:order val="3"/>
          <c:tx>
            <c:v>P-LDH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P'!$J$3:$J$7</c:f>
              <c:numCache>
                <c:formatCode>0.00</c:formatCode>
                <c:ptCount val="5"/>
                <c:pt idx="0">
                  <c:v>0.13999999999999999</c:v>
                </c:pt>
                <c:pt idx="1">
                  <c:v>0.18000000000000002</c:v>
                </c:pt>
                <c:pt idx="2">
                  <c:v>0.16333333333333333</c:v>
                </c:pt>
                <c:pt idx="3">
                  <c:v>0.93333333333333346</c:v>
                </c:pt>
                <c:pt idx="4">
                  <c:v>2.5499999999999998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EB7-47BD-AA3C-95A45CA3B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70304"/>
        <c:axId val="118372224"/>
      </c:scatterChart>
      <c:valAx>
        <c:axId val="118370304"/>
        <c:scaling>
          <c:orientation val="minMax"/>
          <c:max val="3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Added P dose (mg-P kg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8372224"/>
        <c:crosses val="autoZero"/>
        <c:crossBetween val="midCat"/>
        <c:majorUnit val="50"/>
      </c:valAx>
      <c:valAx>
        <c:axId val="118372224"/>
        <c:scaling>
          <c:orientation val="minMax"/>
          <c:max val="3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 uptake (mg)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837030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+mj-lt"/>
          <a:cs typeface="Times New Roman" panose="02020603050405020304" pitchFamily="18" charset="0"/>
        </a:defRPr>
      </a:pPr>
      <a:endParaRPr lang="en-BE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isotherms!$E$56:$E$63</c:f>
              <c:numCache>
                <c:formatCode>General</c:formatCode>
                <c:ptCount val="8"/>
                <c:pt idx="0">
                  <c:v>0</c:v>
                </c:pt>
                <c:pt idx="1">
                  <c:v>3.6545231691774194E-4</c:v>
                </c:pt>
                <c:pt idx="2">
                  <c:v>0</c:v>
                </c:pt>
                <c:pt idx="3">
                  <c:v>0.87105016094032262</c:v>
                </c:pt>
                <c:pt idx="4">
                  <c:v>2.9064784442258063</c:v>
                </c:pt>
                <c:pt idx="5">
                  <c:v>7.3022284294516124</c:v>
                </c:pt>
                <c:pt idx="6">
                  <c:v>11.578938568564515</c:v>
                </c:pt>
                <c:pt idx="7">
                  <c:v>16.258306039516128</c:v>
                </c:pt>
              </c:numCache>
            </c:numRef>
          </c:xVal>
          <c:yVal>
            <c:numRef>
              <c:f>isotherms!$D$56:$D$63</c:f>
              <c:numCache>
                <c:formatCode>General</c:formatCode>
                <c:ptCount val="8"/>
                <c:pt idx="0">
                  <c:v>0</c:v>
                </c:pt>
                <c:pt idx="1">
                  <c:v>0.40451796172842597</c:v>
                </c:pt>
                <c:pt idx="2">
                  <c:v>0.5653274222394048</c:v>
                </c:pt>
                <c:pt idx="3">
                  <c:v>1.2638756642356632</c:v>
                </c:pt>
                <c:pt idx="4">
                  <c:v>1.3792388730736338</c:v>
                </c:pt>
                <c:pt idx="5">
                  <c:v>1.5348482380666295</c:v>
                </c:pt>
                <c:pt idx="6">
                  <c:v>1.528390962640195</c:v>
                </c:pt>
                <c:pt idx="7">
                  <c:v>1.7654115278796907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7E-45B9-98AA-1182BB3FD7C7}"/>
            </c:ext>
          </c:extLst>
        </c:ser>
        <c:ser>
          <c:idx val="1"/>
          <c:order val="1"/>
          <c:tx>
            <c:v>LDH12(3)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isotherms!$E$64:$E$71</c:f>
              <c:numCache>
                <c:formatCode>General</c:formatCode>
                <c:ptCount val="8"/>
                <c:pt idx="0">
                  <c:v>1.8455096518548385E-3</c:v>
                </c:pt>
                <c:pt idx="1">
                  <c:v>8.6425200112419344E-4</c:v>
                </c:pt>
                <c:pt idx="2">
                  <c:v>7.5193114271451605E-4</c:v>
                </c:pt>
                <c:pt idx="3">
                  <c:v>0.79579814846129038</c:v>
                </c:pt>
                <c:pt idx="4">
                  <c:v>2.7450361827580649</c:v>
                </c:pt>
                <c:pt idx="5">
                  <c:v>6.0365573756129036</c:v>
                </c:pt>
                <c:pt idx="6">
                  <c:v>9.4805378660161281</c:v>
                </c:pt>
                <c:pt idx="7">
                  <c:v>12.705191199709677</c:v>
                </c:pt>
              </c:numCache>
            </c:numRef>
          </c:xVal>
          <c:yVal>
            <c:numRef>
              <c:f>isotherms!$D$64:$D$71</c:f>
              <c:numCache>
                <c:formatCode>General</c:formatCode>
                <c:ptCount val="8"/>
                <c:pt idx="0">
                  <c:v>0</c:v>
                </c:pt>
                <c:pt idx="1">
                  <c:v>0.17364133493271067</c:v>
                </c:pt>
                <c:pt idx="2">
                  <c:v>0.47148359579998611</c:v>
                </c:pt>
                <c:pt idx="3">
                  <c:v>0.97352605995210706</c:v>
                </c:pt>
                <c:pt idx="4">
                  <c:v>1.0698165358940945</c:v>
                </c:pt>
                <c:pt idx="5">
                  <c:v>1.209522390433825</c:v>
                </c:pt>
                <c:pt idx="6">
                  <c:v>1.2776157526005261</c:v>
                </c:pt>
                <c:pt idx="7">
                  <c:v>1.4567321236579094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7E-45B9-98AA-1182BB3FD7C7}"/>
            </c:ext>
          </c:extLst>
        </c:ser>
        <c:ser>
          <c:idx val="2"/>
          <c:order val="2"/>
          <c:tx>
            <c:v>LDH12(4)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isotherms!$E$73:$E$79</c:f>
              <c:numCache>
                <c:formatCode>General</c:formatCode>
                <c:ptCount val="7"/>
                <c:pt idx="0">
                  <c:v>5.8450983557580655E-4</c:v>
                </c:pt>
                <c:pt idx="1">
                  <c:v>0.27676166219032255</c:v>
                </c:pt>
                <c:pt idx="2">
                  <c:v>2.8315669047258059</c:v>
                </c:pt>
                <c:pt idx="3">
                  <c:v>4.0552515950967738</c:v>
                </c:pt>
                <c:pt idx="4">
                  <c:v>7.1716680848387089</c:v>
                </c:pt>
                <c:pt idx="5">
                  <c:v>10.32722609133871</c:v>
                </c:pt>
                <c:pt idx="6">
                  <c:v>13.202959711709678</c:v>
                </c:pt>
              </c:numCache>
            </c:numRef>
          </c:xVal>
          <c:yVal>
            <c:numRef>
              <c:f>isotherms!$D$73:$D$79</c:f>
              <c:numCache>
                <c:formatCode>General</c:formatCode>
                <c:ptCount val="7"/>
                <c:pt idx="0">
                  <c:v>0.1499327223962007</c:v>
                </c:pt>
                <c:pt idx="1">
                  <c:v>0.35987894498109729</c:v>
                </c:pt>
                <c:pt idx="2">
                  <c:v>0.49778253902424419</c:v>
                </c:pt>
                <c:pt idx="3">
                  <c:v>0.48824139856245341</c:v>
                </c:pt>
                <c:pt idx="4">
                  <c:v>0.57842118305449541</c:v>
                </c:pt>
                <c:pt idx="5">
                  <c:v>0.62857407059845138</c:v>
                </c:pt>
                <c:pt idx="6">
                  <c:v>0.69361374677890619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7E-45B9-98AA-1182BB3FD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  <c:majorUnit val="5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BE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isotherms!$E$39:$E$44</c:f>
              <c:numCache>
                <c:formatCode>General</c:formatCode>
                <c:ptCount val="6"/>
                <c:pt idx="0">
                  <c:v>2.2154882154882156E-3</c:v>
                </c:pt>
                <c:pt idx="1">
                  <c:v>3.3232323232323235E-3</c:v>
                </c:pt>
                <c:pt idx="2">
                  <c:v>7.3111111111111113E-2</c:v>
                </c:pt>
                <c:pt idx="3">
                  <c:v>1.909750841750842</c:v>
                </c:pt>
                <c:pt idx="4">
                  <c:v>4.5849528619528623</c:v>
                </c:pt>
                <c:pt idx="5">
                  <c:v>13.074703703703705</c:v>
                </c:pt>
              </c:numCache>
            </c:numRef>
          </c:xVal>
          <c:yVal>
            <c:numRef>
              <c:f>isotherms!$D$39:$D$44</c:f>
              <c:numCache>
                <c:formatCode>General</c:formatCode>
                <c:ptCount val="6"/>
                <c:pt idx="0">
                  <c:v>0</c:v>
                </c:pt>
                <c:pt idx="1">
                  <c:v>0.23993748620805841</c:v>
                </c:pt>
                <c:pt idx="2">
                  <c:v>0.67005214610626884</c:v>
                </c:pt>
                <c:pt idx="3">
                  <c:v>0.82911031914330957</c:v>
                </c:pt>
                <c:pt idx="4">
                  <c:v>0.91853751538837669</c:v>
                </c:pt>
                <c:pt idx="5">
                  <c:v>1.2828553409901369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9D-4856-8FFC-B526E05EC2EC}"/>
            </c:ext>
          </c:extLst>
        </c:ser>
        <c:ser>
          <c:idx val="1"/>
          <c:order val="1"/>
          <c:tx>
            <c:v>LDH10(2)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isotherms!$E$45:$E$50</c:f>
              <c:numCache>
                <c:formatCode>General</c:formatCode>
                <c:ptCount val="6"/>
                <c:pt idx="0">
                  <c:v>1.1077441077441078E-3</c:v>
                </c:pt>
                <c:pt idx="1">
                  <c:v>8.8619528619528626E-3</c:v>
                </c:pt>
                <c:pt idx="2">
                  <c:v>1.2185185185185188E-2</c:v>
                </c:pt>
                <c:pt idx="3">
                  <c:v>0.15065319865319868</c:v>
                </c:pt>
                <c:pt idx="4">
                  <c:v>2.281952861952862</c:v>
                </c:pt>
                <c:pt idx="5">
                  <c:v>10.827090909090908</c:v>
                </c:pt>
              </c:numCache>
            </c:numRef>
          </c:xVal>
          <c:yVal>
            <c:numRef>
              <c:f>isotherms!$D$45:$D$50</c:f>
              <c:numCache>
                <c:formatCode>General</c:formatCode>
                <c:ptCount val="6"/>
                <c:pt idx="0">
                  <c:v>0</c:v>
                </c:pt>
                <c:pt idx="1">
                  <c:v>0.22816564089914732</c:v>
                </c:pt>
                <c:pt idx="2">
                  <c:v>0.66410728655056783</c:v>
                </c:pt>
                <c:pt idx="3">
                  <c:v>1.2582094949320424</c:v>
                </c:pt>
                <c:pt idx="4">
                  <c:v>1.4418974609760342</c:v>
                </c:pt>
                <c:pt idx="5">
                  <c:v>1.7633882373230927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9D-4856-8FFC-B526E05EC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en-BE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isotherms!$E$39:$E$44</c:f>
              <c:numCache>
                <c:formatCode>General</c:formatCode>
                <c:ptCount val="6"/>
                <c:pt idx="0">
                  <c:v>2.2154882154882156E-3</c:v>
                </c:pt>
                <c:pt idx="1">
                  <c:v>3.3232323232323235E-3</c:v>
                </c:pt>
                <c:pt idx="2">
                  <c:v>7.3111111111111113E-2</c:v>
                </c:pt>
                <c:pt idx="3">
                  <c:v>1.909750841750842</c:v>
                </c:pt>
                <c:pt idx="4">
                  <c:v>4.5849528619528623</c:v>
                </c:pt>
                <c:pt idx="5">
                  <c:v>13.074703703703705</c:v>
                </c:pt>
              </c:numCache>
            </c:numRef>
          </c:xVal>
          <c:yVal>
            <c:numRef>
              <c:f>isotherms!$D$39:$D$44</c:f>
              <c:numCache>
                <c:formatCode>General</c:formatCode>
                <c:ptCount val="6"/>
                <c:pt idx="0">
                  <c:v>0</c:v>
                </c:pt>
                <c:pt idx="1">
                  <c:v>0.23993748620805841</c:v>
                </c:pt>
                <c:pt idx="2">
                  <c:v>0.67005214610626884</c:v>
                </c:pt>
                <c:pt idx="3">
                  <c:v>0.82911031914330957</c:v>
                </c:pt>
                <c:pt idx="4">
                  <c:v>0.91853751538837669</c:v>
                </c:pt>
                <c:pt idx="5">
                  <c:v>1.2828553409901369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9D-4856-8FFC-B526E05EC2EC}"/>
            </c:ext>
          </c:extLst>
        </c:ser>
        <c:ser>
          <c:idx val="1"/>
          <c:order val="1"/>
          <c:tx>
            <c:v>LDH10(2)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9525">
                <a:noFill/>
              </a:ln>
              <a:effectLst/>
            </c:spPr>
          </c:marker>
          <c:xVal>
            <c:numRef>
              <c:f>isotherms!$E$45:$E$50</c:f>
              <c:numCache>
                <c:formatCode>General</c:formatCode>
                <c:ptCount val="6"/>
                <c:pt idx="0">
                  <c:v>1.1077441077441078E-3</c:v>
                </c:pt>
                <c:pt idx="1">
                  <c:v>8.8619528619528626E-3</c:v>
                </c:pt>
                <c:pt idx="2">
                  <c:v>1.2185185185185188E-2</c:v>
                </c:pt>
                <c:pt idx="3">
                  <c:v>0.15065319865319868</c:v>
                </c:pt>
                <c:pt idx="4">
                  <c:v>2.281952861952862</c:v>
                </c:pt>
                <c:pt idx="5">
                  <c:v>10.827090909090908</c:v>
                </c:pt>
              </c:numCache>
            </c:numRef>
          </c:xVal>
          <c:yVal>
            <c:numRef>
              <c:f>isotherms!$D$45:$D$50</c:f>
              <c:numCache>
                <c:formatCode>General</c:formatCode>
                <c:ptCount val="6"/>
                <c:pt idx="0">
                  <c:v>0</c:v>
                </c:pt>
                <c:pt idx="1">
                  <c:v>0.22816564089914732</c:v>
                </c:pt>
                <c:pt idx="2">
                  <c:v>0.66410728655056783</c:v>
                </c:pt>
                <c:pt idx="3">
                  <c:v>1.2582094949320424</c:v>
                </c:pt>
                <c:pt idx="4">
                  <c:v>1.4418974609760342</c:v>
                </c:pt>
                <c:pt idx="5">
                  <c:v>1.7633882373230927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9D-4856-8FFC-B526E05EC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en-BE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LDH12(2)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isotherms!$E$39:$E$44</c:f>
              <c:numCache>
                <c:formatCode>General</c:formatCode>
                <c:ptCount val="6"/>
                <c:pt idx="0">
                  <c:v>2.2154882154882156E-3</c:v>
                </c:pt>
                <c:pt idx="1">
                  <c:v>3.3232323232323235E-3</c:v>
                </c:pt>
                <c:pt idx="2">
                  <c:v>7.3111111111111113E-2</c:v>
                </c:pt>
                <c:pt idx="3">
                  <c:v>1.909750841750842</c:v>
                </c:pt>
                <c:pt idx="4">
                  <c:v>4.5849528619528623</c:v>
                </c:pt>
                <c:pt idx="5">
                  <c:v>13.074703703703705</c:v>
                </c:pt>
              </c:numCache>
            </c:numRef>
          </c:xVal>
          <c:yVal>
            <c:numRef>
              <c:f>isotherms!$D$39:$D$44</c:f>
              <c:numCache>
                <c:formatCode>General</c:formatCode>
                <c:ptCount val="6"/>
                <c:pt idx="0">
                  <c:v>0</c:v>
                </c:pt>
                <c:pt idx="1">
                  <c:v>0.23993748620805841</c:v>
                </c:pt>
                <c:pt idx="2">
                  <c:v>0.67005214610626884</c:v>
                </c:pt>
                <c:pt idx="3">
                  <c:v>0.82911031914330957</c:v>
                </c:pt>
                <c:pt idx="4">
                  <c:v>0.91853751538837669</c:v>
                </c:pt>
                <c:pt idx="5">
                  <c:v>1.2828553409901369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9D-4856-8FFC-B526E05EC2EC}"/>
            </c:ext>
          </c:extLst>
        </c:ser>
        <c:ser>
          <c:idx val="1"/>
          <c:order val="1"/>
          <c:tx>
            <c:v>LDH10(2)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isotherms!$E$45:$E$50</c:f>
              <c:numCache>
                <c:formatCode>General</c:formatCode>
                <c:ptCount val="6"/>
                <c:pt idx="0">
                  <c:v>1.1077441077441078E-3</c:v>
                </c:pt>
                <c:pt idx="1">
                  <c:v>8.8619528619528626E-3</c:v>
                </c:pt>
                <c:pt idx="2">
                  <c:v>1.2185185185185188E-2</c:v>
                </c:pt>
                <c:pt idx="3">
                  <c:v>0.15065319865319868</c:v>
                </c:pt>
                <c:pt idx="4">
                  <c:v>2.281952861952862</c:v>
                </c:pt>
                <c:pt idx="5">
                  <c:v>10.827090909090908</c:v>
                </c:pt>
              </c:numCache>
            </c:numRef>
          </c:xVal>
          <c:yVal>
            <c:numRef>
              <c:f>isotherms!$D$45:$D$50</c:f>
              <c:numCache>
                <c:formatCode>General</c:formatCode>
                <c:ptCount val="6"/>
                <c:pt idx="0">
                  <c:v>0</c:v>
                </c:pt>
                <c:pt idx="1">
                  <c:v>0.22816564089914732</c:v>
                </c:pt>
                <c:pt idx="2">
                  <c:v>0.66410728655056783</c:v>
                </c:pt>
                <c:pt idx="3">
                  <c:v>1.2582094949320424</c:v>
                </c:pt>
                <c:pt idx="4">
                  <c:v>1.4418974609760342</c:v>
                </c:pt>
                <c:pt idx="5">
                  <c:v>1.7633882373230927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9D-4856-8FFC-B526E05EC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630696"/>
        <c:axId val="465632992"/>
      </c:scatterChart>
      <c:valAx>
        <c:axId val="465630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concentration</a:t>
                </a:r>
                <a:r>
                  <a:rPr lang="nl-BE" dirty="0"/>
                  <a:t> (</a:t>
                </a:r>
                <a:r>
                  <a:rPr lang="nl-BE" dirty="0" err="1"/>
                  <a:t>mM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465632992"/>
        <c:crosses val="autoZero"/>
        <c:crossBetween val="midCat"/>
      </c:valAx>
      <c:valAx>
        <c:axId val="465632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nl-BE" dirty="0"/>
                  <a:t>PO</a:t>
                </a:r>
                <a:r>
                  <a:rPr lang="nl-BE" baseline="-25000" dirty="0"/>
                  <a:t>4</a:t>
                </a:r>
                <a:r>
                  <a:rPr lang="nl-BE" dirty="0"/>
                  <a:t> </a:t>
                </a:r>
                <a:r>
                  <a:rPr lang="nl-BE" dirty="0" err="1"/>
                  <a:t>uptake</a:t>
                </a:r>
                <a:r>
                  <a:rPr lang="nl-BE" dirty="0"/>
                  <a:t> (</a:t>
                </a:r>
                <a:r>
                  <a:rPr lang="nl-BE" dirty="0" err="1"/>
                  <a:t>mmol</a:t>
                </a:r>
                <a:r>
                  <a:rPr lang="nl-BE" dirty="0"/>
                  <a:t> g</a:t>
                </a:r>
                <a:r>
                  <a:rPr lang="nl-BE" baseline="30000" dirty="0"/>
                  <a:t>-1</a:t>
                </a:r>
                <a:r>
                  <a:rPr lang="nl-BE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B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BE"/>
          </a:p>
        </c:txPr>
        <c:crossAx val="465630696"/>
        <c:crosses val="autoZero"/>
        <c:crossBetween val="midCat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en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P-LDH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P'!$F$21:$F$35</c:f>
              <c:numCache>
                <c:formatCode>0.00</c:formatCode>
                <c:ptCount val="15"/>
                <c:pt idx="0">
                  <c:v>0.33</c:v>
                </c:pt>
                <c:pt idx="1">
                  <c:v>0.22</c:v>
                </c:pt>
                <c:pt idx="2">
                  <c:v>0.27</c:v>
                </c:pt>
                <c:pt idx="3">
                  <c:v>0.27</c:v>
                </c:pt>
                <c:pt idx="4">
                  <c:v>0.3</c:v>
                </c:pt>
                <c:pt idx="5">
                  <c:v>0.39</c:v>
                </c:pt>
                <c:pt idx="6">
                  <c:v>0.64</c:v>
                </c:pt>
                <c:pt idx="7">
                  <c:v>0.48</c:v>
                </c:pt>
                <c:pt idx="8">
                  <c:v>0.48</c:v>
                </c:pt>
                <c:pt idx="9">
                  <c:v>0.75</c:v>
                </c:pt>
                <c:pt idx="10">
                  <c:v>0.96</c:v>
                </c:pt>
                <c:pt idx="11">
                  <c:v>0.81</c:v>
                </c:pt>
                <c:pt idx="12">
                  <c:v>1.88</c:v>
                </c:pt>
                <c:pt idx="13">
                  <c:v>2.79</c:v>
                </c:pt>
                <c:pt idx="14">
                  <c:v>2.29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6A-4ED6-AE77-9EAB2467297E}"/>
            </c:ext>
          </c:extLst>
        </c:ser>
        <c:ser>
          <c:idx val="0"/>
          <c:order val="1"/>
          <c:tx>
            <c:v>KH2PO4</c:v>
          </c:tx>
          <c:spPr>
            <a:ln w="28575">
              <a:noFill/>
            </a:ln>
          </c:spP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P'!$E$21:$E$35</c:f>
              <c:numCache>
                <c:formatCode>0.00</c:formatCode>
                <c:ptCount val="15"/>
                <c:pt idx="0">
                  <c:v>0.33</c:v>
                </c:pt>
                <c:pt idx="1">
                  <c:v>0.22</c:v>
                </c:pt>
                <c:pt idx="2">
                  <c:v>0.27</c:v>
                </c:pt>
                <c:pt idx="3">
                  <c:v>0.21</c:v>
                </c:pt>
                <c:pt idx="4">
                  <c:v>0.23</c:v>
                </c:pt>
                <c:pt idx="5">
                  <c:v>0.28999999999999998</c:v>
                </c:pt>
                <c:pt idx="6">
                  <c:v>0.34</c:v>
                </c:pt>
                <c:pt idx="7">
                  <c:v>0.35</c:v>
                </c:pt>
                <c:pt idx="8">
                  <c:v>0.51</c:v>
                </c:pt>
                <c:pt idx="9">
                  <c:v>0.75</c:v>
                </c:pt>
                <c:pt idx="10">
                  <c:v>1.06</c:v>
                </c:pt>
                <c:pt idx="11">
                  <c:v>0.95</c:v>
                </c:pt>
                <c:pt idx="12">
                  <c:v>1.85</c:v>
                </c:pt>
                <c:pt idx="13">
                  <c:v>1.68</c:v>
                </c:pt>
                <c:pt idx="14">
                  <c:v>1.71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6A-4ED6-AE77-9EAB24672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95648"/>
        <c:axId val="118397568"/>
      </c:scatterChart>
      <c:scatterChart>
        <c:scatterStyle val="smoothMarker"/>
        <c:varyColors val="0"/>
        <c:ser>
          <c:idx val="2"/>
          <c:order val="2"/>
          <c:tx>
            <c:v>KH2PO4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P'!$I$21:$I$25</c:f>
              <c:numCache>
                <c:formatCode>0.00</c:formatCode>
                <c:ptCount val="5"/>
                <c:pt idx="0">
                  <c:v>0.27333333333333337</c:v>
                </c:pt>
                <c:pt idx="1">
                  <c:v>0.24333333333333332</c:v>
                </c:pt>
                <c:pt idx="2">
                  <c:v>0.39999999999999997</c:v>
                </c:pt>
                <c:pt idx="3">
                  <c:v>0.91999999999999993</c:v>
                </c:pt>
                <c:pt idx="4">
                  <c:v>1.7466666666666668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66A-4ED6-AE77-9EAB2467297E}"/>
            </c:ext>
          </c:extLst>
        </c:ser>
        <c:ser>
          <c:idx val="3"/>
          <c:order val="3"/>
          <c:tx>
            <c:v>P-LDH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P'!$J$21:$J$25</c:f>
              <c:numCache>
                <c:formatCode>0.00</c:formatCode>
                <c:ptCount val="5"/>
                <c:pt idx="0">
                  <c:v>0.27333333333333337</c:v>
                </c:pt>
                <c:pt idx="1">
                  <c:v>0.32</c:v>
                </c:pt>
                <c:pt idx="2">
                  <c:v>0.53333333333333333</c:v>
                </c:pt>
                <c:pt idx="3">
                  <c:v>0.84</c:v>
                </c:pt>
                <c:pt idx="4">
                  <c:v>2.3199999999999998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66A-4ED6-AE77-9EAB24672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95648"/>
        <c:axId val="118397568"/>
      </c:scatterChart>
      <c:valAx>
        <c:axId val="118395648"/>
        <c:scaling>
          <c:orientation val="minMax"/>
          <c:max val="3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Added P dose (mg-P kg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8397568"/>
        <c:crosses val="autoZero"/>
        <c:crossBetween val="midCat"/>
        <c:majorUnit val="50"/>
      </c:valAx>
      <c:valAx>
        <c:axId val="118397568"/>
        <c:scaling>
          <c:orientation val="minMax"/>
          <c:max val="3.5"/>
        </c:scaling>
        <c:delete val="0"/>
        <c:axPos val="l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839564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+mj-lt"/>
          <a:cs typeface="Times New Roman" panose="02020603050405020304" pitchFamily="18" charset="0"/>
        </a:defRPr>
      </a:pPr>
      <a:endParaRPr lang="en-B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P-LDH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P'!$F$39:$F$53</c:f>
              <c:numCache>
                <c:formatCode>0.00</c:formatCode>
                <c:ptCount val="15"/>
                <c:pt idx="0">
                  <c:v>0.28999999999999998</c:v>
                </c:pt>
                <c:pt idx="1">
                  <c:v>0.2</c:v>
                </c:pt>
                <c:pt idx="2">
                  <c:v>0.32</c:v>
                </c:pt>
                <c:pt idx="3">
                  <c:v>0.57999999999999996</c:v>
                </c:pt>
                <c:pt idx="4">
                  <c:v>0.48</c:v>
                </c:pt>
                <c:pt idx="5">
                  <c:v>0.52</c:v>
                </c:pt>
                <c:pt idx="6">
                  <c:v>0.9</c:v>
                </c:pt>
                <c:pt idx="7">
                  <c:v>0.96</c:v>
                </c:pt>
                <c:pt idx="8">
                  <c:v>0.97</c:v>
                </c:pt>
                <c:pt idx="9">
                  <c:v>1.21</c:v>
                </c:pt>
                <c:pt idx="10">
                  <c:v>1.24</c:v>
                </c:pt>
                <c:pt idx="11">
                  <c:v>1.53</c:v>
                </c:pt>
                <c:pt idx="12">
                  <c:v>0.79</c:v>
                </c:pt>
                <c:pt idx="13">
                  <c:v>1.78</c:v>
                </c:pt>
                <c:pt idx="14">
                  <c:v>1.02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D7-47D4-AE29-D3DB64D2AB47}"/>
            </c:ext>
          </c:extLst>
        </c:ser>
        <c:ser>
          <c:idx val="0"/>
          <c:order val="1"/>
          <c:tx>
            <c:v>KH2PO4</c:v>
          </c:tx>
          <c:spPr>
            <a:ln w="28575">
              <a:noFill/>
            </a:ln>
          </c:spPr>
          <c:xVal>
            <c:numRef>
              <c:f>'Internal P'!$D$3:$D$17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</c:numCache>
            </c:numRef>
          </c:xVal>
          <c:yVal>
            <c:numRef>
              <c:f>'Internal P'!$E$39:$E$53</c:f>
              <c:numCache>
                <c:formatCode>0.00</c:formatCode>
                <c:ptCount val="15"/>
                <c:pt idx="0">
                  <c:v>0.28999999999999998</c:v>
                </c:pt>
                <c:pt idx="1">
                  <c:v>0.2</c:v>
                </c:pt>
                <c:pt idx="2">
                  <c:v>0.32</c:v>
                </c:pt>
                <c:pt idx="3">
                  <c:v>0.46</c:v>
                </c:pt>
                <c:pt idx="4">
                  <c:v>0.44</c:v>
                </c:pt>
                <c:pt idx="5">
                  <c:v>0.63</c:v>
                </c:pt>
                <c:pt idx="6">
                  <c:v>0.82</c:v>
                </c:pt>
                <c:pt idx="7">
                  <c:v>0.75</c:v>
                </c:pt>
                <c:pt idx="8">
                  <c:v>0.85</c:v>
                </c:pt>
                <c:pt idx="9">
                  <c:v>1.72</c:v>
                </c:pt>
                <c:pt idx="10">
                  <c:v>1.68</c:v>
                </c:pt>
                <c:pt idx="11">
                  <c:v>1.66</c:v>
                </c:pt>
                <c:pt idx="12">
                  <c:v>2.4700000000000002</c:v>
                </c:pt>
                <c:pt idx="13">
                  <c:v>3.04</c:v>
                </c:pt>
                <c:pt idx="14">
                  <c:v>1.81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D7-47D4-AE29-D3DB64D2A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07744"/>
        <c:axId val="119409664"/>
      </c:scatterChart>
      <c:scatterChart>
        <c:scatterStyle val="smoothMarker"/>
        <c:varyColors val="0"/>
        <c:ser>
          <c:idx val="2"/>
          <c:order val="2"/>
          <c:tx>
            <c:v>KH2PO4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P'!$I$39:$I$43</c:f>
              <c:numCache>
                <c:formatCode>0.00</c:formatCode>
                <c:ptCount val="5"/>
                <c:pt idx="0">
                  <c:v>0.27</c:v>
                </c:pt>
                <c:pt idx="1">
                  <c:v>0.51</c:v>
                </c:pt>
                <c:pt idx="2">
                  <c:v>0.80666666666666664</c:v>
                </c:pt>
                <c:pt idx="3">
                  <c:v>1.6866666666666665</c:v>
                </c:pt>
                <c:pt idx="4">
                  <c:v>2.44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8D7-47D4-AE29-D3DB64D2AB47}"/>
            </c:ext>
          </c:extLst>
        </c:ser>
        <c:ser>
          <c:idx val="3"/>
          <c:order val="3"/>
          <c:tx>
            <c:v>P-LDH average</c:v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'Internal P'!$H$3:$H$7</c:f>
              <c:numCache>
                <c:formatCode>0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100</c:v>
                </c:pt>
                <c:pt idx="4">
                  <c:v>300</c:v>
                </c:pt>
              </c:numCache>
            </c:numRef>
          </c:xVal>
          <c:yVal>
            <c:numRef>
              <c:f>'Internal P'!$J$39:$J$43</c:f>
              <c:numCache>
                <c:formatCode>0.00</c:formatCode>
                <c:ptCount val="5"/>
                <c:pt idx="0">
                  <c:v>0.27</c:v>
                </c:pt>
                <c:pt idx="1">
                  <c:v>0.52666666666666673</c:v>
                </c:pt>
                <c:pt idx="2">
                  <c:v>0.94333333333333336</c:v>
                </c:pt>
                <c:pt idx="3">
                  <c:v>1.3266666666666669</c:v>
                </c:pt>
                <c:pt idx="4">
                  <c:v>1.1966666666666668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8D7-47D4-AE29-D3DB64D2A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07744"/>
        <c:axId val="119409664"/>
      </c:scatterChart>
      <c:valAx>
        <c:axId val="119407744"/>
        <c:scaling>
          <c:orientation val="minMax"/>
          <c:max val="3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Added P dose (mg-P kg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409664"/>
        <c:crosses val="autoZero"/>
        <c:crossBetween val="midCat"/>
        <c:majorUnit val="50"/>
      </c:valAx>
      <c:valAx>
        <c:axId val="11940966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40774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+mj-lt"/>
          <a:cs typeface="Times New Roman" panose="02020603050405020304" pitchFamily="18" charset="0"/>
        </a:defRPr>
      </a:pPr>
      <a:endParaRPr lang="en-B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8052252990478"/>
          <c:y val="3.6411111111111109E-2"/>
          <c:w val="0.78952937193689166"/>
          <c:h val="0.77361513516052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paper2'!$P$10:$P$16</c:f>
              <c:numCache>
                <c:formatCode>0.00</c:formatCode>
                <c:ptCount val="7"/>
                <c:pt idx="0">
                  <c:v>0.26424999999999965</c:v>
                </c:pt>
                <c:pt idx="1">
                  <c:v>0.28825000000000012</c:v>
                </c:pt>
                <c:pt idx="2">
                  <c:v>0.1835</c:v>
                </c:pt>
                <c:pt idx="3">
                  <c:v>0.26800000000000002</c:v>
                </c:pt>
                <c:pt idx="4">
                  <c:v>0.17000000000000015</c:v>
                </c:pt>
                <c:pt idx="5">
                  <c:v>1.3785000000000001</c:v>
                </c:pt>
                <c:pt idx="6">
                  <c:v>7.2666666666666657E-2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C-4F28-BCB5-453B7F637C71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paper2'!$Q$10:$Q$16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C-4F28-BCB5-453B7F637C71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plus>
            <c:minus>
              <c:numRef>
                <c:f>'Data (seedcorrection) paper2'!$U$10:$U$16</c:f>
                <c:numCache>
                  <c:formatCode>General</c:formatCode>
                  <c:ptCount val="7"/>
                  <c:pt idx="0">
                    <c:v>1.0522792721833273E-2</c:v>
                  </c:pt>
                  <c:pt idx="1">
                    <c:v>7.2129946393066566E-2</c:v>
                  </c:pt>
                  <c:pt idx="2">
                    <c:v>2.6797076955021273E-2</c:v>
                  </c:pt>
                  <c:pt idx="3">
                    <c:v>4.3518195428272705E-2</c:v>
                  </c:pt>
                  <c:pt idx="4">
                    <c:v>3.830796261875586E-2</c:v>
                  </c:pt>
                  <c:pt idx="5">
                    <c:v>0.24205147524166559</c:v>
                  </c:pt>
                  <c:pt idx="6">
                    <c:v>3.6771063502584814E-2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paper2'!$N$10:$O$16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paper2'!$R$10:$R$16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C-4F28-BCB5-453B7F637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4120"/>
        <c:axId val="204524512"/>
      </c:barChart>
      <c:catAx>
        <c:axId val="2045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512"/>
        <c:crosses val="autoZero"/>
        <c:auto val="1"/>
        <c:lblAlgn val="ctr"/>
        <c:lblOffset val="100"/>
        <c:noMultiLvlLbl val="0"/>
      </c:catAx>
      <c:valAx>
        <c:axId val="204524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1.5859138878728911E-3"/>
              <c:y val="0.29403055555555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41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82227221597302"/>
          <c:y val="3.6411111111111109E-2"/>
          <c:w val="0.82733357193987112"/>
          <c:h val="0.7731409100729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paper2'!$P$9</c:f>
              <c:strCache>
                <c:ptCount val="1"/>
                <c:pt idx="0">
                  <c:v>DMY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'Data (seedcorrection) paper2'!$N$47:$O$53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paper2'!$P$47:$P$53</c:f>
              <c:numCache>
                <c:formatCode>0.00</c:formatCode>
                <c:ptCount val="7"/>
                <c:pt idx="0">
                  <c:v>3.9547499999999993</c:v>
                </c:pt>
                <c:pt idx="1">
                  <c:v>1.2489999999999999</c:v>
                </c:pt>
                <c:pt idx="2">
                  <c:v>4.2675000000000001</c:v>
                </c:pt>
                <c:pt idx="3">
                  <c:v>0.94350000000000001</c:v>
                </c:pt>
                <c:pt idx="4">
                  <c:v>4.4260000000000002</c:v>
                </c:pt>
                <c:pt idx="5">
                  <c:v>5.8327500000000008</c:v>
                </c:pt>
                <c:pt idx="6">
                  <c:v>0.61166666666666636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9A-4979-AE55-5FB736377AB2}"/>
            </c:ext>
          </c:extLst>
        </c:ser>
        <c:ser>
          <c:idx val="1"/>
          <c:order val="1"/>
          <c:tx>
            <c:strRef>
              <c:f>'Data (seedcorrection) paper2'!$Q$9</c:f>
              <c:strCache>
                <c:ptCount val="1"/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'Data (seedcorrection) paper2'!$N$47:$O$53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paper2'!$Q$47:$Q$53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9A-4979-AE55-5FB736377AB2}"/>
            </c:ext>
          </c:extLst>
        </c:ser>
        <c:ser>
          <c:idx val="2"/>
          <c:order val="2"/>
          <c:tx>
            <c:strRef>
              <c:f>'Data (seedcorrection) paper2'!$R$9</c:f>
              <c:strCache>
                <c:ptCount val="1"/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paper2'!$U$47:$U$53</c:f>
                <c:numCache>
                  <c:formatCode>General</c:formatCode>
                  <c:ptCount val="7"/>
                  <c:pt idx="0">
                    <c:v>7.316234801225753E-2</c:v>
                  </c:pt>
                  <c:pt idx="1">
                    <c:v>0.19694076943758143</c:v>
                  </c:pt>
                  <c:pt idx="2">
                    <c:v>0.10556001452570356</c:v>
                  </c:pt>
                  <c:pt idx="3">
                    <c:v>0.10195219467966353</c:v>
                  </c:pt>
                  <c:pt idx="4">
                    <c:v>0.16498989868069674</c:v>
                  </c:pt>
                  <c:pt idx="5">
                    <c:v>0.14074289502493559</c:v>
                  </c:pt>
                  <c:pt idx="6">
                    <c:v>5.3818625441796684E-2</c:v>
                  </c:pt>
                </c:numCache>
              </c:numRef>
            </c:plus>
            <c:minus>
              <c:numRef>
                <c:f>'Data (seedcorrection) paper2'!$U$47:$U$53</c:f>
                <c:numCache>
                  <c:formatCode>General</c:formatCode>
                  <c:ptCount val="7"/>
                  <c:pt idx="0">
                    <c:v>7.316234801225753E-2</c:v>
                  </c:pt>
                  <c:pt idx="1">
                    <c:v>0.19694076943758143</c:v>
                  </c:pt>
                  <c:pt idx="2">
                    <c:v>0.10556001452570356</c:v>
                  </c:pt>
                  <c:pt idx="3">
                    <c:v>0.10195219467966353</c:v>
                  </c:pt>
                  <c:pt idx="4">
                    <c:v>0.16498989868069674</c:v>
                  </c:pt>
                  <c:pt idx="5">
                    <c:v>0.14074289502493559</c:v>
                  </c:pt>
                  <c:pt idx="6">
                    <c:v>5.3818625441796684E-2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paper2'!$N$47:$O$53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paper2'!$R$47:$R$53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9A-4979-AE55-5FB736377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25296"/>
        <c:axId val="204525688"/>
      </c:barChart>
      <c:catAx>
        <c:axId val="20452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5688"/>
        <c:crosses val="autoZero"/>
        <c:auto val="1"/>
        <c:lblAlgn val="ctr"/>
        <c:lblOffset val="100"/>
        <c:noMultiLvlLbl val="0"/>
      </c:catAx>
      <c:valAx>
        <c:axId val="204525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DMY (g/pot)</a:t>
                </a:r>
              </a:p>
            </c:rich>
          </c:tx>
          <c:layout>
            <c:manualLayout>
              <c:xMode val="edge"/>
              <c:yMode val="edge"/>
              <c:x val="4.87012987012987E-3"/>
              <c:y val="0.29932222222222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525296"/>
        <c:crosses val="autoZero"/>
        <c:crossBetween val="between"/>
        <c:majorUnit val="2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535639412998"/>
          <c:y val="5.1697388496765549E-2"/>
          <c:w val="0.63319339622641513"/>
          <c:h val="0.739453932196193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'Data (seedcorrection) (paper)'!$AA$9</c:f>
              <c:strCache>
                <c:ptCount val="1"/>
                <c:pt idx="0">
                  <c:v>Pdfseed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(paper)'!$AA$10:$AA$16</c:f>
              <c:numCache>
                <c:formatCode>0.00</c:formatCode>
                <c:ptCount val="7"/>
                <c:pt idx="0">
                  <c:v>0.19900408495575106</c:v>
                </c:pt>
                <c:pt idx="1">
                  <c:v>0.17186337770155588</c:v>
                </c:pt>
                <c:pt idx="2">
                  <c:v>0.167898771430533</c:v>
                </c:pt>
                <c:pt idx="3">
                  <c:v>0.17882007099837408</c:v>
                </c:pt>
                <c:pt idx="4">
                  <c:v>0.14042229291679514</c:v>
                </c:pt>
                <c:pt idx="5">
                  <c:v>0.23957253535759854</c:v>
                </c:pt>
                <c:pt idx="6">
                  <c:v>6.6811657837591437E-2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B-445E-8E30-54B8620432F1}"/>
            </c:ext>
          </c:extLst>
        </c:ser>
        <c:ser>
          <c:idx val="1"/>
          <c:order val="1"/>
          <c:tx>
            <c:strRef>
              <c:f>'Data (seedcorrection) (paper)'!$AB$9</c:f>
              <c:strCache>
                <c:ptCount val="1"/>
                <c:pt idx="0">
                  <c:v>Pdfsoil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(paper)'!$AB$10:$AB$16</c:f>
              <c:numCache>
                <c:formatCode>0.00</c:formatCode>
                <c:ptCount val="7"/>
                <c:pt idx="0">
                  <c:v>8.567566033787799E-2</c:v>
                </c:pt>
                <c:pt idx="1">
                  <c:v>1.678710032315732E-2</c:v>
                </c:pt>
                <c:pt idx="2">
                  <c:v>4.0200149605054213E-2</c:v>
                </c:pt>
                <c:pt idx="3">
                  <c:v>9.0421809519259638E-3</c:v>
                </c:pt>
                <c:pt idx="4">
                  <c:v>2.3878420586910882E-2</c:v>
                </c:pt>
                <c:pt idx="5">
                  <c:v>5.31829256504395E-2</c:v>
                </c:pt>
                <c:pt idx="6">
                  <c:v>3.4866931091363206E-3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B-445E-8E30-54B8620432F1}"/>
            </c:ext>
          </c:extLst>
        </c:ser>
        <c:ser>
          <c:idx val="2"/>
          <c:order val="2"/>
          <c:tx>
            <c:strRef>
              <c:f>'Data (seedcorrection) (paper)'!$AC$9</c:f>
              <c:strCache>
                <c:ptCount val="1"/>
                <c:pt idx="0">
                  <c:v>Pdff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plus>
            <c:minus>
              <c:numRef>
                <c:f>'Data (seedcorrection) (paper)'!$AF$10:$AF$16</c:f>
                <c:numCache>
                  <c:formatCode>General</c:formatCode>
                  <c:ptCount val="7"/>
                  <c:pt idx="0">
                    <c:v>2.8913851953914469E-2</c:v>
                  </c:pt>
                  <c:pt idx="1">
                    <c:v>9.9246984367950916E-2</c:v>
                  </c:pt>
                  <c:pt idx="2">
                    <c:v>3.2109966247040565E-2</c:v>
                  </c:pt>
                  <c:pt idx="3">
                    <c:v>4.8839579077942542E-2</c:v>
                  </c:pt>
                  <c:pt idx="4">
                    <c:v>3.9912753697029603E-2</c:v>
                  </c:pt>
                  <c:pt idx="5">
                    <c:v>0.26777303625797677</c:v>
                  </c:pt>
                  <c:pt idx="6">
                    <c:v>3.471447577652198E-2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multiLvlStrRef>
              <c:f>'Data (seedcorrection) (paper)'!$Y$10:$Z$16</c:f>
              <c:multiLvlStrCache>
                <c:ptCount val="7"/>
                <c:lvl>
                  <c:pt idx="0">
                    <c:v>pwd</c:v>
                  </c:pt>
                  <c:pt idx="1">
                    <c:v>gran</c:v>
                  </c:pt>
                  <c:pt idx="2">
                    <c:v>pwd</c:v>
                  </c:pt>
                  <c:pt idx="3">
                    <c:v>gran</c:v>
                  </c:pt>
                  <c:pt idx="4">
                    <c:v>pwd</c:v>
                  </c:pt>
                  <c:pt idx="5">
                    <c:v>gran</c:v>
                  </c:pt>
                </c:lvl>
                <c:lvl>
                  <c:pt idx="0">
                    <c:v>LDH</c:v>
                  </c:pt>
                  <c:pt idx="2">
                    <c:v>struvite</c:v>
                  </c:pt>
                  <c:pt idx="4">
                    <c:v>MAP</c:v>
                  </c:pt>
                  <c:pt idx="6">
                    <c:v>ctr</c:v>
                  </c:pt>
                </c:lvl>
              </c:multiLvlStrCache>
            </c:multiLvlStrRef>
          </c:cat>
          <c:val>
            <c:numRef>
              <c:f>'Data (seedcorrection) (paper)'!$AC$10:$AC$16</c:f>
              <c:numCache>
                <c:formatCode>0.00</c:formatCode>
                <c:ptCount val="7"/>
                <c:pt idx="0">
                  <c:v>7.4457281239361323E-2</c:v>
                </c:pt>
                <c:pt idx="1">
                  <c:v>0.12452694279932155</c:v>
                </c:pt>
                <c:pt idx="2">
                  <c:v>3.5610222613545774E-2</c:v>
                </c:pt>
                <c:pt idx="3">
                  <c:v>0.10112366017806346</c:v>
                </c:pt>
                <c:pt idx="4">
                  <c:v>2.2860510745987193E-2</c:v>
                </c:pt>
                <c:pt idx="5">
                  <c:v>1.432521964521706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B-445E-8E30-54B8620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99496"/>
        <c:axId val="204099888"/>
      </c:barChart>
      <c:catAx>
        <c:axId val="20409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888"/>
        <c:crosses val="autoZero"/>
        <c:auto val="1"/>
        <c:lblAlgn val="ctr"/>
        <c:lblOffset val="100"/>
        <c:noMultiLvlLbl val="0"/>
      </c:catAx>
      <c:valAx>
        <c:axId val="20409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r>
                  <a:rPr lang="en-AU"/>
                  <a:t>P uptake (mg/pot)</a:t>
                </a:r>
              </a:p>
            </c:rich>
          </c:tx>
          <c:layout>
            <c:manualLayout>
              <c:xMode val="edge"/>
              <c:yMode val="edge"/>
              <c:x val="0"/>
              <c:y val="0.22171114027413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204099496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0792950733752622"/>
          <c:y val="0.53582733434625907"/>
          <c:w val="0.18423106995884775"/>
          <c:h val="0.2831294444444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476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6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651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538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255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60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756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087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288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64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408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D998A-77B7-4942-8DA0-13CF8B48AE1A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F3346-8D3B-4041-AF77-2D756BBF738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5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image" Target="../media/image20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image" Target="../media/image20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20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20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7" Type="http://schemas.openxmlformats.org/officeDocument/2006/relationships/image" Target="../media/image18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image" Target="../media/image20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7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8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9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0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33557" y="2943403"/>
            <a:ext cx="7804044" cy="18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BE" sz="4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557" y="2878529"/>
            <a:ext cx="994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Layered Double Hydroxides for Circular Phosphorus use in Agriculture</a:t>
            </a:r>
            <a:endParaRPr lang="nl-BE" sz="4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556" y="4452942"/>
            <a:ext cx="385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Dr. Maarten Everaert</a:t>
            </a:r>
          </a:p>
        </p:txBody>
      </p:sp>
      <p:pic>
        <p:nvPicPr>
          <p:cNvPr id="1026" name="Picture 2" descr="KU Leuven logo - KU Leuven">
            <a:extLst>
              <a:ext uri="{FF2B5EF4-FFF2-40B4-BE49-F238E27FC236}">
                <a16:creationId xmlns:a16="http://schemas.microsoft.com/office/drawing/2014/main" id="{432AE041-62A7-C603-B062-5A4532F2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94" y="368980"/>
            <a:ext cx="2375263" cy="8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F0C2D9-78F1-DB60-7A93-88596DC255C9}"/>
              </a:ext>
            </a:extLst>
          </p:cNvPr>
          <p:cNvSpPr txBox="1"/>
          <p:nvPr/>
        </p:nvSpPr>
        <p:spPr>
          <a:xfrm>
            <a:off x="930025" y="5104025"/>
            <a:ext cx="9678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FERTASA Soil Fertility and Plant Nutrition Symposium</a:t>
            </a:r>
          </a:p>
          <a:p>
            <a:r>
              <a:rPr lang="en-US" sz="2800" dirty="0">
                <a:latin typeface="+mj-lt"/>
              </a:rPr>
              <a:t>September 28, 2023</a:t>
            </a: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07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323957" y="220327"/>
            <a:ext cx="8660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LDHs for circular P use in agriculture</a:t>
            </a:r>
          </a:p>
          <a:p>
            <a:endParaRPr lang="nl-BE" sz="4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726"/>
          <a:stretch/>
        </p:blipFill>
        <p:spPr>
          <a:xfrm>
            <a:off x="2328090" y="1440993"/>
            <a:ext cx="5996385" cy="2251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84685"/>
          <a:stretch/>
        </p:blipFill>
        <p:spPr>
          <a:xfrm>
            <a:off x="9552578" y="621423"/>
            <a:ext cx="1102815" cy="225132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CENTRAL IDEA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5D8315-B6A3-B567-960D-244977167D97}"/>
              </a:ext>
            </a:extLst>
          </p:cNvPr>
          <p:cNvSpPr/>
          <p:nvPr/>
        </p:nvSpPr>
        <p:spPr>
          <a:xfrm>
            <a:off x="4537214" y="2889826"/>
            <a:ext cx="128588" cy="133350"/>
          </a:xfrm>
          <a:prstGeom prst="ellipse">
            <a:avLst/>
          </a:prstGeom>
          <a:solidFill>
            <a:srgbClr val="69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1C224-7732-9DDF-BD31-D6C553528307}"/>
              </a:ext>
            </a:extLst>
          </p:cNvPr>
          <p:cNvSpPr txBox="1"/>
          <p:nvPr/>
        </p:nvSpPr>
        <p:spPr>
          <a:xfrm>
            <a:off x="4517370" y="2872751"/>
            <a:ext cx="154782" cy="15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Cl</a:t>
            </a:r>
            <a:endParaRPr lang="en-BE" sz="1200" b="1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29565-ECD3-C0E2-BEF5-8A4654C45BDA}"/>
              </a:ext>
            </a:extLst>
          </p:cNvPr>
          <p:cNvSpPr/>
          <p:nvPr/>
        </p:nvSpPr>
        <p:spPr>
          <a:xfrm>
            <a:off x="10288393" y="1097454"/>
            <a:ext cx="128588" cy="133350"/>
          </a:xfrm>
          <a:prstGeom prst="ellipse">
            <a:avLst/>
          </a:prstGeom>
          <a:solidFill>
            <a:srgbClr val="69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8E399-0929-2D9B-5576-02AC6865C116}"/>
              </a:ext>
            </a:extLst>
          </p:cNvPr>
          <p:cNvSpPr txBox="1"/>
          <p:nvPr/>
        </p:nvSpPr>
        <p:spPr>
          <a:xfrm>
            <a:off x="10268549" y="1080379"/>
            <a:ext cx="154782" cy="15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Cl</a:t>
            </a:r>
            <a:endParaRPr lang="en-BE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760E0-44AF-3048-3D6F-418ABFAB5F07}"/>
              </a:ext>
            </a:extLst>
          </p:cNvPr>
          <p:cNvSpPr txBox="1"/>
          <p:nvPr/>
        </p:nvSpPr>
        <p:spPr>
          <a:xfrm>
            <a:off x="9218369" y="985813"/>
            <a:ext cx="976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Cl anion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F01095-AF12-2CBA-4FFA-4099A5436D62}"/>
              </a:ext>
            </a:extLst>
          </p:cNvPr>
          <p:cNvSpPr txBox="1"/>
          <p:nvPr/>
        </p:nvSpPr>
        <p:spPr>
          <a:xfrm>
            <a:off x="9013066" y="1417036"/>
            <a:ext cx="11816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PO</a:t>
            </a:r>
            <a:r>
              <a:rPr lang="nl-BE" baseline="-25000" dirty="0"/>
              <a:t>4</a:t>
            </a:r>
            <a:r>
              <a:rPr lang="nl-BE" dirty="0"/>
              <a:t> anion</a:t>
            </a:r>
            <a:endParaRPr lang="en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1973A2-97B3-0A29-EC59-23D521D41926}"/>
              </a:ext>
            </a:extLst>
          </p:cNvPr>
          <p:cNvSpPr txBox="1"/>
          <p:nvPr/>
        </p:nvSpPr>
        <p:spPr>
          <a:xfrm>
            <a:off x="9013066" y="1848259"/>
            <a:ext cx="11816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CO</a:t>
            </a:r>
            <a:r>
              <a:rPr lang="nl-BE" baseline="-25000" dirty="0"/>
              <a:t>3</a:t>
            </a:r>
            <a:r>
              <a:rPr lang="nl-BE" dirty="0"/>
              <a:t> anion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99304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323957" y="220327"/>
            <a:ext cx="8660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LDHs for circular P use in agriculture</a:t>
            </a:r>
          </a:p>
          <a:p>
            <a:endParaRPr lang="nl-BE" sz="4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726"/>
          <a:stretch/>
        </p:blipFill>
        <p:spPr>
          <a:xfrm>
            <a:off x="2328090" y="1440993"/>
            <a:ext cx="5996385" cy="2251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84685"/>
          <a:stretch/>
        </p:blipFill>
        <p:spPr>
          <a:xfrm>
            <a:off x="9552578" y="621423"/>
            <a:ext cx="1102815" cy="225132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CENTRAL IDEA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5D8315-B6A3-B567-960D-244977167D97}"/>
              </a:ext>
            </a:extLst>
          </p:cNvPr>
          <p:cNvSpPr/>
          <p:nvPr/>
        </p:nvSpPr>
        <p:spPr>
          <a:xfrm>
            <a:off x="4537214" y="2889826"/>
            <a:ext cx="128588" cy="133350"/>
          </a:xfrm>
          <a:prstGeom prst="ellipse">
            <a:avLst/>
          </a:prstGeom>
          <a:solidFill>
            <a:srgbClr val="69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1C224-7732-9DDF-BD31-D6C553528307}"/>
              </a:ext>
            </a:extLst>
          </p:cNvPr>
          <p:cNvSpPr txBox="1"/>
          <p:nvPr/>
        </p:nvSpPr>
        <p:spPr>
          <a:xfrm>
            <a:off x="4517370" y="2872751"/>
            <a:ext cx="154782" cy="15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Cl</a:t>
            </a:r>
            <a:endParaRPr lang="en-BE" sz="1200" b="1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29565-ECD3-C0E2-BEF5-8A4654C45BDA}"/>
              </a:ext>
            </a:extLst>
          </p:cNvPr>
          <p:cNvSpPr/>
          <p:nvPr/>
        </p:nvSpPr>
        <p:spPr>
          <a:xfrm>
            <a:off x="10288393" y="1097454"/>
            <a:ext cx="128588" cy="133350"/>
          </a:xfrm>
          <a:prstGeom prst="ellipse">
            <a:avLst/>
          </a:prstGeom>
          <a:solidFill>
            <a:srgbClr val="69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8E399-0929-2D9B-5576-02AC6865C116}"/>
              </a:ext>
            </a:extLst>
          </p:cNvPr>
          <p:cNvSpPr txBox="1"/>
          <p:nvPr/>
        </p:nvSpPr>
        <p:spPr>
          <a:xfrm>
            <a:off x="10268549" y="1080379"/>
            <a:ext cx="154782" cy="15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Cl</a:t>
            </a:r>
            <a:endParaRPr lang="en-BE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760E0-44AF-3048-3D6F-418ABFAB5F07}"/>
              </a:ext>
            </a:extLst>
          </p:cNvPr>
          <p:cNvSpPr txBox="1"/>
          <p:nvPr/>
        </p:nvSpPr>
        <p:spPr>
          <a:xfrm>
            <a:off x="9218369" y="985813"/>
            <a:ext cx="976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Cl anion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F01095-AF12-2CBA-4FFA-4099A5436D62}"/>
              </a:ext>
            </a:extLst>
          </p:cNvPr>
          <p:cNvSpPr txBox="1"/>
          <p:nvPr/>
        </p:nvSpPr>
        <p:spPr>
          <a:xfrm>
            <a:off x="9013066" y="1417036"/>
            <a:ext cx="11816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PO</a:t>
            </a:r>
            <a:r>
              <a:rPr lang="nl-BE" baseline="-25000" dirty="0"/>
              <a:t>4</a:t>
            </a:r>
            <a:r>
              <a:rPr lang="nl-BE" dirty="0"/>
              <a:t> anion</a:t>
            </a:r>
            <a:endParaRPr lang="en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1973A2-97B3-0A29-EC59-23D521D41926}"/>
              </a:ext>
            </a:extLst>
          </p:cNvPr>
          <p:cNvSpPr txBox="1"/>
          <p:nvPr/>
        </p:nvSpPr>
        <p:spPr>
          <a:xfrm>
            <a:off x="9013066" y="1848259"/>
            <a:ext cx="11816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CO</a:t>
            </a:r>
            <a:r>
              <a:rPr lang="nl-BE" baseline="-25000" dirty="0"/>
              <a:t>3</a:t>
            </a:r>
            <a:r>
              <a:rPr lang="nl-BE" dirty="0"/>
              <a:t> anion</a:t>
            </a:r>
            <a:endParaRPr lang="en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D853A-0397-9AB5-F0A8-8D7D04267978}"/>
              </a:ext>
            </a:extLst>
          </p:cNvPr>
          <p:cNvSpPr/>
          <p:nvPr/>
        </p:nvSpPr>
        <p:spPr>
          <a:xfrm>
            <a:off x="522513" y="4297585"/>
            <a:ext cx="108857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Release mechanisms of P from LDH, the effectiveness of powdered LDH as fertilizer </a:t>
            </a:r>
          </a:p>
          <a:p>
            <a:pPr marL="342900" indent="-342900">
              <a:buFontTx/>
              <a:buAutoNum type="arabicPeriod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LDH application form determines the slow-release character of P-LDH</a:t>
            </a:r>
          </a:p>
          <a:p>
            <a:pPr marL="342900" indent="-342900">
              <a:buFontTx/>
              <a:buAutoNum type="arabicPeriod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P-LDHs and limiting P losses to the environment	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5BC44792-A2CB-9E05-2AE4-9030D71631FC}"/>
              </a:ext>
            </a:extLst>
          </p:cNvPr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99533-15C7-D8D4-BAD7-C271FCECED62}"/>
              </a:ext>
            </a:extLst>
          </p:cNvPr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46033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graphicFrame>
        <p:nvGraphicFramePr>
          <p:cNvPr id="19" name="Char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74060"/>
              </p:ext>
            </p:extLst>
          </p:nvPr>
        </p:nvGraphicFramePr>
        <p:xfrm>
          <a:off x="5562489" y="2571752"/>
          <a:ext cx="5341257" cy="404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580403" y="2722568"/>
            <a:ext cx="9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KH</a:t>
            </a:r>
            <a:r>
              <a:rPr lang="nl-BE" sz="1600" baseline="-25000" dirty="0">
                <a:latin typeface="+mj-lt"/>
              </a:rPr>
              <a:t>2</a:t>
            </a:r>
            <a:r>
              <a:rPr lang="nl-BE" sz="1600" dirty="0">
                <a:latin typeface="+mj-lt"/>
              </a:rPr>
              <a:t>PO</a:t>
            </a:r>
            <a:r>
              <a:rPr lang="nl-BE" sz="1600" baseline="-25000" dirty="0">
                <a:latin typeface="+mj-lt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80403" y="2973900"/>
            <a:ext cx="9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TSP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80403" y="3954186"/>
            <a:ext cx="9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P-LDH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6EC503-4B25-4203-B340-AD04B9078AD2}"/>
              </a:ext>
            </a:extLst>
          </p:cNvPr>
          <p:cNvSpPr txBox="1"/>
          <p:nvPr/>
        </p:nvSpPr>
        <p:spPr>
          <a:xfrm>
            <a:off x="323957" y="220327"/>
            <a:ext cx="1108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1. P release mechanisms and powder LDH fertilizer</a:t>
            </a:r>
            <a:endParaRPr lang="nl-BE" sz="4000" dirty="0">
              <a:latin typeface="+mj-lt"/>
            </a:endParaRP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69236E82-A264-4C93-B745-B40FA4708010}"/>
              </a:ext>
            </a:extLst>
          </p:cNvPr>
          <p:cNvSpPr txBox="1">
            <a:spLocks/>
          </p:cNvSpPr>
          <p:nvPr/>
        </p:nvSpPr>
        <p:spPr>
          <a:xfrm>
            <a:off x="533400" y="1104900"/>
            <a:ext cx="4892915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P-LDHs are sparingly-soluble in water</a:t>
            </a:r>
          </a:p>
          <a:p>
            <a:pPr algn="l">
              <a:lnSpc>
                <a:spcPct val="150000"/>
              </a:lnSpc>
            </a:pPr>
            <a:r>
              <a:rPr lang="en-US" sz="2000" b="1" dirty="0">
                <a:latin typeface="+mj-lt"/>
              </a:rPr>
              <a:t>1. Neutral/alkaline conditions</a:t>
            </a:r>
            <a:endParaRPr lang="en-US" sz="2000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+mj-lt"/>
              </a:rPr>
              <a:t>    P release via anion exchange (carbonate) supply from soil</a:t>
            </a:r>
          </a:p>
          <a:p>
            <a:pPr algn="l">
              <a:lnSpc>
                <a:spcPct val="150000"/>
              </a:lnSpc>
            </a:pPr>
            <a:r>
              <a:rPr lang="en-US" sz="2000" b="1" dirty="0">
                <a:latin typeface="+mj-lt"/>
              </a:rPr>
              <a:t>2. Acid conditions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+mj-lt"/>
              </a:rPr>
              <a:t>    LDH dissolution </a:t>
            </a:r>
            <a:r>
              <a:rPr lang="en-US" sz="18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 P release + liming effect</a:t>
            </a:r>
            <a:endParaRPr lang="en-US" sz="20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73D138-9BF0-919B-EF15-DEB4F8DAFD48}"/>
              </a:ext>
            </a:extLst>
          </p:cNvPr>
          <p:cNvSpPr/>
          <p:nvPr/>
        </p:nvSpPr>
        <p:spPr>
          <a:xfrm>
            <a:off x="6178745" y="2085888"/>
            <a:ext cx="4883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8080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LDH incubation in 2 mM carbonate solution (pH 8)</a:t>
            </a: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Released P is captured with anion exchange membranes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594097C-6104-7AD9-801E-36A86A90270E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0491E-75C0-7703-14F1-B5DC41EED3ED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</p:spTree>
    <p:extLst>
      <p:ext uri="{BB962C8B-B14F-4D97-AF65-F5344CB8AC3E}">
        <p14:creationId xmlns:p14="http://schemas.microsoft.com/office/powerpoint/2010/main" val="106712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2 soils: acid-weathered soil (Kenya) and calcareous soil (Spain)</a:t>
            </a:r>
            <a:endParaRPr lang="en-US" sz="2000" baseline="-250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2 fertilizers: P-LDH and KH</a:t>
            </a:r>
            <a:r>
              <a:rPr lang="en-US" sz="2000" baseline="-25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PO</a:t>
            </a:r>
            <a:r>
              <a:rPr lang="en-US" sz="2000" baseline="-25000" dirty="0">
                <a:latin typeface="+mj-lt"/>
              </a:rPr>
              <a:t>4</a:t>
            </a:r>
            <a:r>
              <a:rPr lang="en-US" sz="2000" dirty="0">
                <a:latin typeface="+mj-lt"/>
              </a:rPr>
              <a:t>, mixed in the soil as powder at varying doses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Soils were used for growth of barley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A8A9623-A820-E5A8-7717-5DA66BC3F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804445"/>
              </p:ext>
            </p:extLst>
          </p:nvPr>
        </p:nvGraphicFramePr>
        <p:xfrm>
          <a:off x="258113" y="3331277"/>
          <a:ext cx="403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5C72ABE-113F-0E0D-4E9D-0A9E49E71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835520"/>
              </p:ext>
            </p:extLst>
          </p:nvPr>
        </p:nvGraphicFramePr>
        <p:xfrm>
          <a:off x="7602929" y="3323657"/>
          <a:ext cx="3600000" cy="33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2C0A56-F320-D884-9924-4D46D00EB0F9}"/>
              </a:ext>
            </a:extLst>
          </p:cNvPr>
          <p:cNvSpPr txBox="1"/>
          <p:nvPr/>
        </p:nvSpPr>
        <p:spPr>
          <a:xfrm>
            <a:off x="1626113" y="5015616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268BA-170B-955A-6C00-A67C345C93A9}"/>
              </a:ext>
            </a:extLst>
          </p:cNvPr>
          <p:cNvSpPr txBox="1"/>
          <p:nvPr/>
        </p:nvSpPr>
        <p:spPr>
          <a:xfrm>
            <a:off x="3554662" y="3834569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F67A2-2C94-4F6A-A13B-8B9A8CE15A70}"/>
              </a:ext>
            </a:extLst>
          </p:cNvPr>
          <p:cNvSpPr txBox="1"/>
          <p:nvPr/>
        </p:nvSpPr>
        <p:spPr>
          <a:xfrm>
            <a:off x="8624497" y="4464554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76C300-7946-21A7-1F75-6CF26DDEA2E8}"/>
              </a:ext>
            </a:extLst>
          </p:cNvPr>
          <p:cNvSpPr txBox="1"/>
          <p:nvPr/>
        </p:nvSpPr>
        <p:spPr>
          <a:xfrm>
            <a:off x="10495408" y="3533782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A9478-3AD8-D1D3-6000-5643DE2DB99E}"/>
              </a:ext>
            </a:extLst>
          </p:cNvPr>
          <p:cNvSpPr txBox="1"/>
          <p:nvPr/>
        </p:nvSpPr>
        <p:spPr>
          <a:xfrm>
            <a:off x="8040856" y="4973373"/>
            <a:ext cx="41788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55B799D5-5884-EE29-D44F-000560012240}"/>
              </a:ext>
            </a:extLst>
          </p:cNvPr>
          <p:cNvSpPr/>
          <p:nvPr/>
        </p:nvSpPr>
        <p:spPr>
          <a:xfrm rot="2700000">
            <a:off x="1251050" y="4054114"/>
            <a:ext cx="86400" cy="87129"/>
          </a:xfrm>
          <a:prstGeom prst="parallelogram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631288-9888-B0EE-A7E5-C4C726032385}"/>
              </a:ext>
            </a:extLst>
          </p:cNvPr>
          <p:cNvSpPr/>
          <p:nvPr/>
        </p:nvSpPr>
        <p:spPr>
          <a:xfrm>
            <a:off x="1245315" y="3758496"/>
            <a:ext cx="99245" cy="99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7877CA-9160-8D1A-B1DE-FB26E27271CE}"/>
              </a:ext>
            </a:extLst>
          </p:cNvPr>
          <p:cNvSpPr txBox="1"/>
          <p:nvPr/>
        </p:nvSpPr>
        <p:spPr>
          <a:xfrm>
            <a:off x="1344560" y="3636013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P-LDH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4522A3-6968-9DB9-22C9-A35D31B8BF9F}"/>
              </a:ext>
            </a:extLst>
          </p:cNvPr>
          <p:cNvSpPr txBox="1"/>
          <p:nvPr/>
        </p:nvSpPr>
        <p:spPr>
          <a:xfrm>
            <a:off x="1344560" y="3943790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KH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nl-BE" sz="1400" dirty="0">
                <a:latin typeface="+mj-lt"/>
                <a:cs typeface="Times New Roman" panose="02020603050405020304" pitchFamily="18" charset="0"/>
              </a:rPr>
              <a:t>PO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4</a:t>
            </a:r>
            <a:endParaRPr lang="en-US" sz="1400" baseline="-25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C2DA33-4B65-F422-D2AD-55057AC01C3B}"/>
              </a:ext>
            </a:extLst>
          </p:cNvPr>
          <p:cNvSpPr txBox="1"/>
          <p:nvPr/>
        </p:nvSpPr>
        <p:spPr>
          <a:xfrm>
            <a:off x="971011" y="3037392"/>
            <a:ext cx="303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en-BE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561C61-807C-D7F4-DEE2-5859A01A1576}"/>
              </a:ext>
            </a:extLst>
          </p:cNvPr>
          <p:cNvSpPr txBox="1"/>
          <p:nvPr/>
        </p:nvSpPr>
        <p:spPr>
          <a:xfrm>
            <a:off x="7971171" y="3037392"/>
            <a:ext cx="301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>
                <a:latin typeface="+mj-lt"/>
              </a:rPr>
              <a:t>calcareous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en-BE" dirty="0">
              <a:latin typeface="+mj-lt"/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3EBBA085-4B4B-C715-7F4B-6A0DDC06C4D7}"/>
              </a:ext>
            </a:extLst>
          </p:cNvPr>
          <p:cNvSpPr/>
          <p:nvPr/>
        </p:nvSpPr>
        <p:spPr>
          <a:xfrm rot="2700000">
            <a:off x="8193645" y="4054114"/>
            <a:ext cx="86400" cy="87129"/>
          </a:xfrm>
          <a:prstGeom prst="parallelogram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AD97D1-7A53-ECC8-108A-9F63C2D44A8A}"/>
              </a:ext>
            </a:extLst>
          </p:cNvPr>
          <p:cNvSpPr/>
          <p:nvPr/>
        </p:nvSpPr>
        <p:spPr>
          <a:xfrm>
            <a:off x="8187910" y="3758496"/>
            <a:ext cx="99245" cy="99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8BC23F-4E73-9944-D1D3-5F2E7D561639}"/>
              </a:ext>
            </a:extLst>
          </p:cNvPr>
          <p:cNvSpPr txBox="1"/>
          <p:nvPr/>
        </p:nvSpPr>
        <p:spPr>
          <a:xfrm>
            <a:off x="8287155" y="3636013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P-LDH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EF57A7-0356-0515-D604-DEEF7DFE78DC}"/>
              </a:ext>
            </a:extLst>
          </p:cNvPr>
          <p:cNvSpPr txBox="1"/>
          <p:nvPr/>
        </p:nvSpPr>
        <p:spPr>
          <a:xfrm>
            <a:off x="8287155" y="3943790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KH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nl-BE" sz="1400" dirty="0">
                <a:latin typeface="+mj-lt"/>
                <a:cs typeface="Times New Roman" panose="02020603050405020304" pitchFamily="18" charset="0"/>
              </a:rPr>
              <a:t>PO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4</a:t>
            </a:r>
            <a:endParaRPr lang="en-US" sz="1400" baseline="-25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59E5CD96-B47B-B5D6-A845-068AD49535E8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6CF18A-21CB-F81B-84D7-5C261BC85A16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926F4C-972D-CA3C-1A68-2D3E87F56932}"/>
              </a:ext>
            </a:extLst>
          </p:cNvPr>
          <p:cNvSpPr txBox="1"/>
          <p:nvPr/>
        </p:nvSpPr>
        <p:spPr>
          <a:xfrm>
            <a:off x="323957" y="220327"/>
            <a:ext cx="1108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1. P release mechanisms and powder LDH fertilizer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3704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2 soils: acid-weathered soil (Kenya) and calcareous soil (Spain)</a:t>
            </a:r>
            <a:endParaRPr lang="en-US" sz="2000" baseline="-250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2 fertilizers: P-LDH and KH</a:t>
            </a:r>
            <a:r>
              <a:rPr lang="en-US" sz="2000" baseline="-25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PO</a:t>
            </a:r>
            <a:r>
              <a:rPr lang="en-US" sz="2000" baseline="-25000" dirty="0">
                <a:latin typeface="+mj-lt"/>
              </a:rPr>
              <a:t>4</a:t>
            </a:r>
            <a:r>
              <a:rPr lang="en-US" sz="2000" dirty="0">
                <a:latin typeface="+mj-lt"/>
              </a:rPr>
              <a:t>, mixed in the soil as powder at varying doses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Soils were used for growth of barley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A8A9623-A820-E5A8-7717-5DA66BC3F1FC}"/>
              </a:ext>
            </a:extLst>
          </p:cNvPr>
          <p:cNvGraphicFramePr>
            <a:graphicFrameLocks/>
          </p:cNvGraphicFramePr>
          <p:nvPr/>
        </p:nvGraphicFramePr>
        <p:xfrm>
          <a:off x="258113" y="3331277"/>
          <a:ext cx="403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0FC4C0-DDDB-2931-5C6F-4F703827CE42}"/>
              </a:ext>
            </a:extLst>
          </p:cNvPr>
          <p:cNvGraphicFramePr>
            <a:graphicFrameLocks/>
          </p:cNvGraphicFramePr>
          <p:nvPr/>
        </p:nvGraphicFramePr>
        <p:xfrm>
          <a:off x="4146521" y="3323655"/>
          <a:ext cx="3600000" cy="33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5C72ABE-113F-0E0D-4E9D-0A9E49E7106E}"/>
              </a:ext>
            </a:extLst>
          </p:cNvPr>
          <p:cNvGraphicFramePr>
            <a:graphicFrameLocks/>
          </p:cNvGraphicFramePr>
          <p:nvPr/>
        </p:nvGraphicFramePr>
        <p:xfrm>
          <a:off x="7602929" y="3323657"/>
          <a:ext cx="3600000" cy="33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2C0A56-F320-D884-9924-4D46D00EB0F9}"/>
              </a:ext>
            </a:extLst>
          </p:cNvPr>
          <p:cNvSpPr txBox="1"/>
          <p:nvPr/>
        </p:nvSpPr>
        <p:spPr>
          <a:xfrm>
            <a:off x="1626113" y="5015616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268BA-170B-955A-6C00-A67C345C93A9}"/>
              </a:ext>
            </a:extLst>
          </p:cNvPr>
          <p:cNvSpPr txBox="1"/>
          <p:nvPr/>
        </p:nvSpPr>
        <p:spPr>
          <a:xfrm>
            <a:off x="3554662" y="3834569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F67A2-2C94-4F6A-A13B-8B9A8CE15A70}"/>
              </a:ext>
            </a:extLst>
          </p:cNvPr>
          <p:cNvSpPr txBox="1"/>
          <p:nvPr/>
        </p:nvSpPr>
        <p:spPr>
          <a:xfrm>
            <a:off x="8624497" y="4464554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76C300-7946-21A7-1F75-6CF26DDEA2E8}"/>
              </a:ext>
            </a:extLst>
          </p:cNvPr>
          <p:cNvSpPr txBox="1"/>
          <p:nvPr/>
        </p:nvSpPr>
        <p:spPr>
          <a:xfrm>
            <a:off x="10495408" y="3533782"/>
            <a:ext cx="5760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A9478-3AD8-D1D3-6000-5643DE2DB99E}"/>
              </a:ext>
            </a:extLst>
          </p:cNvPr>
          <p:cNvSpPr txBox="1"/>
          <p:nvPr/>
        </p:nvSpPr>
        <p:spPr>
          <a:xfrm>
            <a:off x="8040856" y="4973373"/>
            <a:ext cx="41788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nl-BE" dirty="0">
                <a:latin typeface="+mj-lt"/>
              </a:rPr>
              <a:t>*</a:t>
            </a:r>
            <a:endParaRPr lang="en-US" dirty="0">
              <a:latin typeface="+mj-lt"/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55B799D5-5884-EE29-D44F-000560012240}"/>
              </a:ext>
            </a:extLst>
          </p:cNvPr>
          <p:cNvSpPr/>
          <p:nvPr/>
        </p:nvSpPr>
        <p:spPr>
          <a:xfrm rot="2700000">
            <a:off x="1251050" y="4054114"/>
            <a:ext cx="86400" cy="87129"/>
          </a:xfrm>
          <a:prstGeom prst="parallelogram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631288-9888-B0EE-A7E5-C4C726032385}"/>
              </a:ext>
            </a:extLst>
          </p:cNvPr>
          <p:cNvSpPr/>
          <p:nvPr/>
        </p:nvSpPr>
        <p:spPr>
          <a:xfrm>
            <a:off x="1245315" y="3758496"/>
            <a:ext cx="99245" cy="99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7877CA-9160-8D1A-B1DE-FB26E27271CE}"/>
              </a:ext>
            </a:extLst>
          </p:cNvPr>
          <p:cNvSpPr txBox="1"/>
          <p:nvPr/>
        </p:nvSpPr>
        <p:spPr>
          <a:xfrm>
            <a:off x="1344560" y="3636013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P-LDH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4522A3-6968-9DB9-22C9-A35D31B8BF9F}"/>
              </a:ext>
            </a:extLst>
          </p:cNvPr>
          <p:cNvSpPr txBox="1"/>
          <p:nvPr/>
        </p:nvSpPr>
        <p:spPr>
          <a:xfrm>
            <a:off x="1344560" y="3943790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KH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nl-BE" sz="1400" dirty="0">
                <a:latin typeface="+mj-lt"/>
                <a:cs typeface="Times New Roman" panose="02020603050405020304" pitchFamily="18" charset="0"/>
              </a:rPr>
              <a:t>PO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4</a:t>
            </a:r>
            <a:endParaRPr lang="en-US" sz="1400" baseline="-25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C2DA33-4B65-F422-D2AD-55057AC01C3B}"/>
              </a:ext>
            </a:extLst>
          </p:cNvPr>
          <p:cNvSpPr txBox="1"/>
          <p:nvPr/>
        </p:nvSpPr>
        <p:spPr>
          <a:xfrm>
            <a:off x="971011" y="3037392"/>
            <a:ext cx="303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en-BE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AEF4A5-9BF8-05F8-05A3-AFA148194E66}"/>
              </a:ext>
            </a:extLst>
          </p:cNvPr>
          <p:cNvSpPr txBox="1"/>
          <p:nvPr/>
        </p:nvSpPr>
        <p:spPr>
          <a:xfrm>
            <a:off x="4514763" y="3037392"/>
            <a:ext cx="301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r>
              <a:rPr lang="nl-BE" dirty="0">
                <a:latin typeface="+mj-lt"/>
              </a:rPr>
              <a:t> + </a:t>
            </a:r>
            <a:r>
              <a:rPr lang="nl-BE" dirty="0" err="1">
                <a:latin typeface="+mj-lt"/>
              </a:rPr>
              <a:t>gypsum</a:t>
            </a:r>
            <a:endParaRPr lang="en-BE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561C61-807C-D7F4-DEE2-5859A01A1576}"/>
              </a:ext>
            </a:extLst>
          </p:cNvPr>
          <p:cNvSpPr txBox="1"/>
          <p:nvPr/>
        </p:nvSpPr>
        <p:spPr>
          <a:xfrm>
            <a:off x="7971171" y="3037392"/>
            <a:ext cx="301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>
                <a:latin typeface="+mj-lt"/>
              </a:rPr>
              <a:t>calcareous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en-BE" dirty="0">
              <a:latin typeface="+mj-lt"/>
            </a:endParaRP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3C6EDA2E-87A1-DDC6-C0A0-752741227DDC}"/>
              </a:ext>
            </a:extLst>
          </p:cNvPr>
          <p:cNvSpPr/>
          <p:nvPr/>
        </p:nvSpPr>
        <p:spPr>
          <a:xfrm rot="2700000">
            <a:off x="4753219" y="4054114"/>
            <a:ext cx="86400" cy="87129"/>
          </a:xfrm>
          <a:prstGeom prst="parallelogram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446B13-EAAA-BECA-D15A-9F06D4C3DC27}"/>
              </a:ext>
            </a:extLst>
          </p:cNvPr>
          <p:cNvSpPr/>
          <p:nvPr/>
        </p:nvSpPr>
        <p:spPr>
          <a:xfrm>
            <a:off x="4747484" y="3758496"/>
            <a:ext cx="99245" cy="99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CDFBE-5845-B76A-903E-5163E932A392}"/>
              </a:ext>
            </a:extLst>
          </p:cNvPr>
          <p:cNvSpPr txBox="1"/>
          <p:nvPr/>
        </p:nvSpPr>
        <p:spPr>
          <a:xfrm>
            <a:off x="4846729" y="3636013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P-LDH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6D619B-8928-1368-398F-9CC0E38B38E8}"/>
              </a:ext>
            </a:extLst>
          </p:cNvPr>
          <p:cNvSpPr txBox="1"/>
          <p:nvPr/>
        </p:nvSpPr>
        <p:spPr>
          <a:xfrm>
            <a:off x="4846729" y="3943790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KH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nl-BE" sz="1400" dirty="0">
                <a:latin typeface="+mj-lt"/>
                <a:cs typeface="Times New Roman" panose="02020603050405020304" pitchFamily="18" charset="0"/>
              </a:rPr>
              <a:t>PO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4</a:t>
            </a:r>
            <a:endParaRPr lang="en-US" sz="1400" baseline="-25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3EBBA085-4B4B-C715-7F4B-6A0DDC06C4D7}"/>
              </a:ext>
            </a:extLst>
          </p:cNvPr>
          <p:cNvSpPr/>
          <p:nvPr/>
        </p:nvSpPr>
        <p:spPr>
          <a:xfrm rot="2700000">
            <a:off x="8193645" y="4054114"/>
            <a:ext cx="86400" cy="87129"/>
          </a:xfrm>
          <a:prstGeom prst="parallelogram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AD97D1-7A53-ECC8-108A-9F63C2D44A8A}"/>
              </a:ext>
            </a:extLst>
          </p:cNvPr>
          <p:cNvSpPr/>
          <p:nvPr/>
        </p:nvSpPr>
        <p:spPr>
          <a:xfrm>
            <a:off x="8187910" y="3758496"/>
            <a:ext cx="99245" cy="99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8BC23F-4E73-9944-D1D3-5F2E7D561639}"/>
              </a:ext>
            </a:extLst>
          </p:cNvPr>
          <p:cNvSpPr txBox="1"/>
          <p:nvPr/>
        </p:nvSpPr>
        <p:spPr>
          <a:xfrm>
            <a:off x="8287155" y="3636013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P-LDH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EF57A7-0356-0515-D604-DEEF7DFE78DC}"/>
              </a:ext>
            </a:extLst>
          </p:cNvPr>
          <p:cNvSpPr txBox="1"/>
          <p:nvPr/>
        </p:nvSpPr>
        <p:spPr>
          <a:xfrm>
            <a:off x="8287155" y="3943790"/>
            <a:ext cx="82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  <a:cs typeface="Times New Roman" panose="02020603050405020304" pitchFamily="18" charset="0"/>
              </a:rPr>
              <a:t>KH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nl-BE" sz="1400" dirty="0">
                <a:latin typeface="+mj-lt"/>
                <a:cs typeface="Times New Roman" panose="02020603050405020304" pitchFamily="18" charset="0"/>
              </a:rPr>
              <a:t>PO</a:t>
            </a:r>
            <a:r>
              <a:rPr lang="nl-BE" sz="1400" baseline="-25000" dirty="0">
                <a:latin typeface="+mj-lt"/>
                <a:cs typeface="Times New Roman" panose="02020603050405020304" pitchFamily="18" charset="0"/>
              </a:rPr>
              <a:t>4</a:t>
            </a:r>
            <a:endParaRPr lang="en-US" sz="1400" baseline="-25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5A5BBB06-2798-C076-1197-E581DFDD75F0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F11016-BA5E-F745-7039-2F30CA8B08DB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BA57CB-380B-8EC7-9C28-56C565BB645E}"/>
              </a:ext>
            </a:extLst>
          </p:cNvPr>
          <p:cNvSpPr txBox="1"/>
          <p:nvPr/>
        </p:nvSpPr>
        <p:spPr>
          <a:xfrm>
            <a:off x="323957" y="220327"/>
            <a:ext cx="1108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1. P release mechanisms and powder LDH fertilizer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708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xtBox 15"/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nl-BE" sz="2000" b="1" dirty="0">
                <a:latin typeface="+mj-lt"/>
              </a:rPr>
              <a:t>1. </a:t>
            </a:r>
            <a:r>
              <a:rPr lang="nl-BE" sz="2000" b="1" dirty="0" err="1">
                <a:latin typeface="+mj-lt"/>
              </a:rPr>
              <a:t>Powder</a:t>
            </a:r>
            <a:r>
              <a:rPr lang="nl-BE" sz="2000" b="1" dirty="0">
                <a:latin typeface="+mj-lt"/>
              </a:rPr>
              <a:t> </a:t>
            </a:r>
            <a:r>
              <a:rPr lang="nl-BE" sz="2000" b="1" dirty="0" err="1">
                <a:latin typeface="+mj-lt"/>
              </a:rPr>
              <a:t>application</a:t>
            </a:r>
            <a:r>
              <a:rPr lang="nl-BE" sz="2000" dirty="0">
                <a:latin typeface="+mj-lt"/>
              </a:rPr>
              <a:t>: </a:t>
            </a:r>
            <a:r>
              <a:rPr lang="nl-BE" sz="2000" dirty="0" err="1">
                <a:latin typeface="+mj-lt"/>
              </a:rPr>
              <a:t>limited</a:t>
            </a:r>
            <a:r>
              <a:rPr lang="nl-BE" sz="2000" dirty="0">
                <a:latin typeface="+mj-lt"/>
              </a:rPr>
              <a:t> effect of </a:t>
            </a:r>
            <a:r>
              <a:rPr lang="nl-BE" sz="2000" dirty="0" err="1">
                <a:latin typeface="+mj-lt"/>
              </a:rPr>
              <a:t>fertilizer</a:t>
            </a:r>
            <a:r>
              <a:rPr lang="nl-BE" sz="2000" dirty="0">
                <a:latin typeface="+mj-lt"/>
              </a:rPr>
              <a:t> type </a:t>
            </a:r>
          </a:p>
          <a:p>
            <a:pPr algn="l">
              <a:lnSpc>
                <a:spcPct val="150000"/>
              </a:lnSpc>
            </a:pPr>
            <a:r>
              <a:rPr lang="nl-BE" sz="2000" b="1" dirty="0">
                <a:latin typeface="+mj-lt"/>
              </a:rPr>
              <a:t>2. </a:t>
            </a:r>
            <a:r>
              <a:rPr lang="nl-BE" sz="2000" b="1" dirty="0" err="1">
                <a:latin typeface="+mj-lt"/>
              </a:rPr>
              <a:t>Granule</a:t>
            </a:r>
            <a:r>
              <a:rPr lang="nl-BE" sz="2000" b="1" dirty="0">
                <a:latin typeface="+mj-lt"/>
              </a:rPr>
              <a:t> </a:t>
            </a:r>
            <a:r>
              <a:rPr lang="nl-BE" sz="2000" b="1" dirty="0" err="1">
                <a:latin typeface="+mj-lt"/>
              </a:rPr>
              <a:t>application</a:t>
            </a:r>
            <a:r>
              <a:rPr lang="nl-BE" sz="2000" dirty="0">
                <a:latin typeface="+mj-lt"/>
              </a:rPr>
              <a:t>:</a:t>
            </a:r>
          </a:p>
          <a:p>
            <a:pPr algn="l">
              <a:lnSpc>
                <a:spcPct val="150000"/>
              </a:lnSpc>
            </a:pPr>
            <a:endParaRPr lang="nl-BE" sz="20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DE7CB6-233A-0286-D2F4-A277FC3C04D3}"/>
              </a:ext>
            </a:extLst>
          </p:cNvPr>
          <p:cNvSpPr txBox="1"/>
          <p:nvPr/>
        </p:nvSpPr>
        <p:spPr>
          <a:xfrm>
            <a:off x="367498" y="2835961"/>
            <a:ext cx="3635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rgbClr val="080808"/>
                </a:solidFill>
                <a:latin typeface="+mj-lt"/>
              </a:rPr>
              <a:t>acid-</a:t>
            </a:r>
            <a:r>
              <a:rPr lang="nl-BE" sz="1600" dirty="0" err="1">
                <a:solidFill>
                  <a:srgbClr val="080808"/>
                </a:solidFill>
                <a:latin typeface="+mj-lt"/>
              </a:rPr>
              <a:t>weathered</a:t>
            </a:r>
            <a:r>
              <a:rPr lang="nl-BE" sz="16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1600" dirty="0" err="1">
                <a:solidFill>
                  <a:srgbClr val="080808"/>
                </a:solidFill>
                <a:latin typeface="+mj-lt"/>
              </a:rPr>
              <a:t>soil</a:t>
            </a:r>
            <a:endParaRPr lang="en-US" sz="1600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12578-046D-B25A-3F01-A2241CE55945}"/>
              </a:ext>
            </a:extLst>
          </p:cNvPr>
          <p:cNvSpPr txBox="1"/>
          <p:nvPr/>
        </p:nvSpPr>
        <p:spPr>
          <a:xfrm>
            <a:off x="4003440" y="2835961"/>
            <a:ext cx="357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rgbClr val="080808"/>
                </a:solidFill>
                <a:latin typeface="+mj-lt"/>
              </a:rPr>
              <a:t>pH </a:t>
            </a:r>
            <a:r>
              <a:rPr lang="nl-BE" sz="1600" dirty="0" err="1">
                <a:solidFill>
                  <a:srgbClr val="080808"/>
                </a:solidFill>
                <a:latin typeface="+mj-lt"/>
              </a:rPr>
              <a:t>neutral</a:t>
            </a:r>
            <a:r>
              <a:rPr lang="nl-BE" sz="16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1600" dirty="0" err="1">
                <a:solidFill>
                  <a:srgbClr val="080808"/>
                </a:solidFill>
                <a:latin typeface="+mj-lt"/>
              </a:rPr>
              <a:t>soil</a:t>
            </a:r>
            <a:endParaRPr lang="en-US" sz="1600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9B32-9C5C-9807-9198-C18F7F85CEC4}"/>
              </a:ext>
            </a:extLst>
          </p:cNvPr>
          <p:cNvSpPr txBox="1"/>
          <p:nvPr/>
        </p:nvSpPr>
        <p:spPr>
          <a:xfrm>
            <a:off x="7579998" y="2835961"/>
            <a:ext cx="3652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>
                <a:solidFill>
                  <a:srgbClr val="080808"/>
                </a:solidFill>
                <a:latin typeface="+mj-lt"/>
              </a:rPr>
              <a:t>calcareous</a:t>
            </a:r>
            <a:r>
              <a:rPr lang="nl-BE" sz="16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1600" dirty="0" err="1">
                <a:solidFill>
                  <a:srgbClr val="080808"/>
                </a:solidFill>
                <a:latin typeface="+mj-lt"/>
              </a:rPr>
              <a:t>soil</a:t>
            </a:r>
            <a:endParaRPr lang="en-US" sz="1600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7B1CB-76C0-0769-6BF8-21CFF29BD2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/>
          <a:stretch/>
        </p:blipFill>
        <p:spPr>
          <a:xfrm>
            <a:off x="367498" y="3174515"/>
            <a:ext cx="10865265" cy="2034754"/>
          </a:xfrm>
          <a:prstGeom prst="rect">
            <a:avLst/>
          </a:prstGeom>
        </p:spPr>
      </p:pic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97F1C282-B5EA-6846-6341-127F1EA6075A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9F865-B86C-B6BA-830F-467C023E46A7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</p:spTree>
    <p:extLst>
      <p:ext uri="{BB962C8B-B14F-4D97-AF65-F5344CB8AC3E}">
        <p14:creationId xmlns:p14="http://schemas.microsoft.com/office/powerpoint/2010/main" val="161945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091853"/>
              </p:ext>
            </p:extLst>
          </p:nvPr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4" name="Chart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457388"/>
              </p:ext>
            </p:extLst>
          </p:nvPr>
        </p:nvGraphicFramePr>
        <p:xfrm>
          <a:off x="5503234" y="1257952"/>
          <a:ext cx="2866866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531132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6" name="Chart 8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158453"/>
              </p:ext>
            </p:extLst>
          </p:nvPr>
        </p:nvGraphicFramePr>
        <p:xfrm>
          <a:off x="5282837" y="3941744"/>
          <a:ext cx="3960000" cy="269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46214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>
                <a:latin typeface="+mj-lt"/>
              </a:rPr>
              <a:t>calcareous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6F14A026-CE35-F84F-9C35-C30E9770DBD4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68142-CA0C-D56D-D536-7E52EB617415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8CAA9-2EA5-2E44-6877-14CEBFEABDDB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472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/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99C6CF1-26F4-B3AA-6D13-91AA25859354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F0C1B72-772E-939E-2FCB-EC5B93989903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0C3B3-01C0-F6A1-ED1F-7BDB3A387D41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11EE2-FE1F-B00B-697A-D8BC244F5523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30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/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7591025" y="3700828"/>
            <a:ext cx="702131" cy="8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29142" y="403468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9163096" y="4378378"/>
            <a:ext cx="911006" cy="10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10171798" y="4881682"/>
            <a:ext cx="958750" cy="11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4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Rectangle 50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3BC09-8037-599A-D41A-7F2296FDFD1D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2B760FBD-CF33-4B70-4A95-DE5C815A2E8C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35D51-E797-3C57-875D-93770FE5E5C0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93811-CD5C-940E-A9DD-C7E2CF931FC7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942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/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7591025" y="3700828"/>
            <a:ext cx="702131" cy="8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29142" y="403468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9163096" y="4378378"/>
            <a:ext cx="911006" cy="10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10171798" y="4881682"/>
            <a:ext cx="958750" cy="11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4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Rectangle 50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TextBox 32"/>
          <p:cNvSpPr txBox="1"/>
          <p:nvPr/>
        </p:nvSpPr>
        <p:spPr>
          <a:xfrm>
            <a:off x="5397617" y="5463507"/>
            <a:ext cx="242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P </a:t>
            </a:r>
            <a:r>
              <a:rPr lang="nl-BE" sz="2400" b="1" dirty="0" err="1">
                <a:latin typeface="+mj-lt"/>
              </a:rPr>
              <a:t>available</a:t>
            </a:r>
            <a:r>
              <a:rPr lang="nl-BE" sz="2400" b="1" dirty="0">
                <a:latin typeface="+mj-lt"/>
              </a:rPr>
              <a:t> </a:t>
            </a:r>
            <a:r>
              <a:rPr lang="nl-BE" sz="2400" b="1" dirty="0" err="1">
                <a:latin typeface="+mj-lt"/>
              </a:rPr>
              <a:t>for</a:t>
            </a:r>
            <a:r>
              <a:rPr lang="nl-BE" sz="2400" b="1" dirty="0">
                <a:latin typeface="+mj-lt"/>
              </a:rPr>
              <a:t> </a:t>
            </a:r>
            <a:r>
              <a:rPr lang="nl-BE" sz="2400" b="1" dirty="0" err="1">
                <a:latin typeface="+mj-lt"/>
              </a:rPr>
              <a:t>plants</a:t>
            </a:r>
            <a:endParaRPr lang="nl-BE" sz="2400" b="1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10867" y="3610659"/>
            <a:ext cx="242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P in the </a:t>
            </a:r>
            <a:r>
              <a:rPr lang="nl-BE" sz="2400" b="1" dirty="0" err="1">
                <a:latin typeface="+mj-lt"/>
              </a:rPr>
              <a:t>fertilizer</a:t>
            </a:r>
            <a:endParaRPr lang="nl-BE" sz="24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98506" y="3803167"/>
            <a:ext cx="242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SOIL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FBD26-96DD-FBD0-0E14-853D68763FAF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CA3DECE7-147A-41E9-3FD5-78879C23175B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BC3CA-67D4-35E2-7510-8ADEEDBB173E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FED608-1F5E-C842-F00D-38D2E2BB9D45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037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P fertilizers and rock phosphate</a:t>
            </a:r>
            <a:endParaRPr lang="nl-BE" sz="40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6747" y="6001106"/>
            <a:ext cx="2389921" cy="341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/>
          <p:cNvSpPr/>
          <p:nvPr/>
        </p:nvSpPr>
        <p:spPr>
          <a:xfrm>
            <a:off x="2394932" y="6182139"/>
            <a:ext cx="2389921" cy="20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533400" y="1104900"/>
            <a:ext cx="6457950" cy="155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200" dirty="0" err="1">
                <a:solidFill>
                  <a:srgbClr val="080808"/>
                </a:solidFill>
                <a:latin typeface="+mj-lt"/>
              </a:rPr>
              <a:t>Mined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apatite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rock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material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 non-</a:t>
            </a:r>
            <a:r>
              <a:rPr lang="nl-BE" sz="2200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renewable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200" dirty="0" err="1">
                <a:solidFill>
                  <a:srgbClr val="080808"/>
                </a:solidFill>
                <a:latin typeface="+mj-lt"/>
              </a:rPr>
              <a:t>Transformed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into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soluble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P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fertilizers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rgbClr val="080808"/>
                </a:solidFill>
                <a:latin typeface="+mj-lt"/>
              </a:rPr>
              <a:t>TSP, DAP, MAP (</a:t>
            </a:r>
            <a:r>
              <a:rPr lang="nl-BE" sz="1800" dirty="0" err="1">
                <a:solidFill>
                  <a:srgbClr val="080808"/>
                </a:solidFill>
                <a:latin typeface="+mj-lt"/>
              </a:rPr>
              <a:t>soluble</a:t>
            </a:r>
            <a:r>
              <a:rPr lang="nl-BE" sz="1800" dirty="0">
                <a:solidFill>
                  <a:srgbClr val="080808"/>
                </a:solidFill>
                <a:latin typeface="+mj-lt"/>
              </a:rPr>
              <a:t> P)</a:t>
            </a:r>
          </a:p>
          <a:p>
            <a:pPr lvl="1" algn="l">
              <a:lnSpc>
                <a:spcPct val="150000"/>
              </a:lnSpc>
            </a:pPr>
            <a:endParaRPr lang="nl-BE" sz="1800" dirty="0">
              <a:solidFill>
                <a:srgbClr val="080808"/>
              </a:solidFill>
              <a:latin typeface="+mj-lt"/>
            </a:endParaRPr>
          </a:p>
          <a:p>
            <a:pPr lvl="1" algn="l">
              <a:lnSpc>
                <a:spcPct val="150000"/>
              </a:lnSpc>
            </a:pP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P reserves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will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last </a:t>
            </a:r>
            <a:r>
              <a:rPr lang="nl-BE" sz="2200" u="sng" dirty="0">
                <a:solidFill>
                  <a:srgbClr val="080808"/>
                </a:solidFill>
                <a:latin typeface="+mj-lt"/>
              </a:rPr>
              <a:t>at </a:t>
            </a:r>
            <a:r>
              <a:rPr lang="nl-BE" sz="2200" u="sng" dirty="0" err="1">
                <a:solidFill>
                  <a:srgbClr val="080808"/>
                </a:solidFill>
                <a:latin typeface="+mj-lt"/>
              </a:rPr>
              <a:t>least</a:t>
            </a:r>
            <a:r>
              <a:rPr lang="nl-BE" sz="2200" u="sng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u="sng" dirty="0" err="1">
                <a:solidFill>
                  <a:srgbClr val="080808"/>
                </a:solidFill>
                <a:latin typeface="+mj-lt"/>
              </a:rPr>
              <a:t>another</a:t>
            </a:r>
            <a:r>
              <a:rPr lang="nl-BE" sz="2200" u="sng" dirty="0">
                <a:solidFill>
                  <a:srgbClr val="080808"/>
                </a:solidFill>
                <a:latin typeface="+mj-lt"/>
              </a:rPr>
              <a:t> 200 </a:t>
            </a:r>
            <a:r>
              <a:rPr lang="nl-BE" sz="2200" u="sng" dirty="0" err="1">
                <a:solidFill>
                  <a:srgbClr val="080808"/>
                </a:solidFill>
                <a:latin typeface="+mj-lt"/>
              </a:rPr>
              <a:t>years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(2023)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18" name="Picture 2" descr="Afbeeldingsresultaat voor rock phosphate mine">
            <a:extLst>
              <a:ext uri="{FF2B5EF4-FFF2-40B4-BE49-F238E27FC236}">
                <a16:creationId xmlns:a16="http://schemas.microsoft.com/office/drawing/2014/main" id="{6FA034D1-8FB7-47E8-B676-AFEEAFC90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46977"/>
          <a:stretch/>
        </p:blipFill>
        <p:spPr bwMode="auto">
          <a:xfrm>
            <a:off x="7304649" y="130628"/>
            <a:ext cx="4208808" cy="65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452B7B7-1140-41F8-A636-F430C2DCDA42}"/>
              </a:ext>
            </a:extLst>
          </p:cNvPr>
          <p:cNvSpPr/>
          <p:nvPr/>
        </p:nvSpPr>
        <p:spPr>
          <a:xfrm>
            <a:off x="10096556" y="6412336"/>
            <a:ext cx="14154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 i="0" dirty="0" err="1">
                <a:effectLst/>
                <a:latin typeface="+mj-lt"/>
              </a:rPr>
              <a:t>Africa</a:t>
            </a:r>
            <a:r>
              <a:rPr lang="nl-BE" sz="1200" i="0" dirty="0">
                <a:effectLst/>
                <a:latin typeface="+mj-lt"/>
              </a:rPr>
              <a:t> </a:t>
            </a:r>
            <a:r>
              <a:rPr lang="nl-BE" sz="1200" i="0" dirty="0" err="1">
                <a:effectLst/>
                <a:latin typeface="+mj-lt"/>
              </a:rPr>
              <a:t>Capital</a:t>
            </a:r>
            <a:r>
              <a:rPr lang="nl-BE" sz="1200" i="0" dirty="0">
                <a:effectLst/>
                <a:latin typeface="+mj-lt"/>
              </a:rPr>
              <a:t> Digest</a:t>
            </a:r>
            <a:endParaRPr lang="nl-BE" sz="1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175428-540E-CF5D-CF3B-3773CBA2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008" y="3036372"/>
            <a:ext cx="3227158" cy="722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BD6EFE-14F3-98D2-3F80-58994B08E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57" y="3041052"/>
            <a:ext cx="1709172" cy="720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494D9C-FE32-2E09-00B3-98FC575F4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777" y="3036372"/>
            <a:ext cx="1640541" cy="7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1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181057"/>
              </p:ext>
            </p:extLst>
          </p:nvPr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778170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7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7591025" y="3700828"/>
            <a:ext cx="702131" cy="8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29142" y="403468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9163096" y="4378378"/>
            <a:ext cx="911006" cy="10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10171798" y="4881682"/>
            <a:ext cx="958750" cy="11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POWDER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175B9-7542-A9D0-E93A-045FC082184A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BB953368-A5E0-D822-486C-C4CC73D67C5B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66971-6683-538D-4000-AF3CAB357C74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5BB28-67C5-BCC0-B353-E3BDCF6981D5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80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POWDER</a:t>
            </a:r>
          </a:p>
        </p:txBody>
      </p:sp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565968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6248E50-0A68-A016-7480-614F99438DC7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4DE09E89-DEB7-4BBC-2159-09D6B7AB0755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D2F42-7E05-0CA8-044D-8971E5315170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8206A-93EA-5ABA-1C8B-F1CB20C5896E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437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59446"/>
              </p:ext>
            </p:extLst>
          </p:nvPr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605745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3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51196" y="384532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GRANULAR</a:t>
            </a:r>
          </a:p>
          <a:p>
            <a:pPr algn="ctr"/>
            <a:r>
              <a:rPr lang="nl-BE" sz="2400" b="1" dirty="0">
                <a:latin typeface="+mj-lt"/>
              </a:rPr>
              <a:t>SOLUBLE</a:t>
            </a:r>
          </a:p>
        </p:txBody>
      </p:sp>
      <p:pic>
        <p:nvPicPr>
          <p:cNvPr id="34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7816882" y="4032467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595743" y="3978847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127912" y="4166232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13794D-53AF-0D0D-6462-9E255BBDDD41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5FEA6B45-BA97-254B-1F28-87EBDD35AC6F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AE69BB-799D-6975-5BE4-9EB517BED29F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2E4F76-C75F-8D32-6413-CA9E8489334C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2698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/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GRANULAR</a:t>
            </a:r>
          </a:p>
          <a:p>
            <a:pPr algn="ctr"/>
            <a:r>
              <a:rPr lang="nl-BE" sz="2400" b="1" dirty="0">
                <a:latin typeface="+mj-lt"/>
              </a:rPr>
              <a:t>SOLUBLE</a:t>
            </a:r>
          </a:p>
        </p:txBody>
      </p:sp>
      <p:pic>
        <p:nvPicPr>
          <p:cNvPr id="34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6310745" y="471651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6694799" y="4701935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16C60C-C3B7-0ADD-4143-A3E37851B0FF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FAF6C7F-90BD-EEF1-2F5A-9B85260544BD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B39E1A-79BB-2A48-B2EB-64376C097F98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19EFE-F2A8-6B44-60ED-16C067EE7E60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5125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043564"/>
              </p:ext>
            </p:extLst>
          </p:nvPr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945738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3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29142" y="403468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GRANULAR</a:t>
            </a:r>
          </a:p>
          <a:p>
            <a:pPr algn="ctr"/>
            <a:r>
              <a:rPr lang="nl-BE" sz="2400" b="1" dirty="0">
                <a:latin typeface="+mj-lt"/>
              </a:rPr>
              <a:t>SLOW-RELEASE</a:t>
            </a:r>
          </a:p>
        </p:txBody>
      </p:sp>
      <p:pic>
        <p:nvPicPr>
          <p:cNvPr id="42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912894" y="3754723"/>
            <a:ext cx="756000" cy="9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9470681" y="3499809"/>
            <a:ext cx="720000" cy="85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10012701" y="3244895"/>
            <a:ext cx="684000" cy="8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7A5BF2-DB1A-8EBF-DD8E-8960D7BD6573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B61AE6A1-EF5E-BB16-9324-EA3AD287C7E3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335E19-0C42-503F-FBF6-8162BA0BE530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65BE8-185B-6DCD-9232-F05DA84AF51A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81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3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29142" y="403468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GRANULAR</a:t>
            </a:r>
          </a:p>
          <a:p>
            <a:pPr algn="ctr"/>
            <a:r>
              <a:rPr lang="nl-BE" sz="2400" b="1" dirty="0">
                <a:latin typeface="+mj-lt"/>
              </a:rPr>
              <a:t>SLOW-RELEASE</a:t>
            </a:r>
          </a:p>
        </p:txBody>
      </p:sp>
      <p:pic>
        <p:nvPicPr>
          <p:cNvPr id="42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912894" y="3754723"/>
            <a:ext cx="756000" cy="9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9470681" y="3499809"/>
            <a:ext cx="720000" cy="85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358547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385FEE4-9396-C0F5-74A6-8D6D5D065AF6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6E0E6DAF-5AFD-C124-7772-8F0D4336CAC0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3EE97-6C99-3392-5C1E-1B8E5A5823AA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E0DBFB-A963-8EFD-EC50-32E44B8507A1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2494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Rectangle 27"/>
          <p:cNvSpPr/>
          <p:nvPr/>
        </p:nvSpPr>
        <p:spPr>
          <a:xfrm rot="19624619">
            <a:off x="5664105" y="3951202"/>
            <a:ext cx="4609476" cy="50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/>
          <p:cNvSpPr/>
          <p:nvPr/>
        </p:nvSpPr>
        <p:spPr>
          <a:xfrm>
            <a:off x="8526430" y="2365178"/>
            <a:ext cx="2597057" cy="101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tangle 23"/>
          <p:cNvSpPr/>
          <p:nvPr/>
        </p:nvSpPr>
        <p:spPr>
          <a:xfrm>
            <a:off x="5533569" y="1044324"/>
            <a:ext cx="713681" cy="2578101"/>
          </a:xfrm>
          <a:prstGeom prst="rect">
            <a:avLst/>
          </a:prstGeom>
          <a:noFill/>
          <a:ln w="327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3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329142" y="4034686"/>
            <a:ext cx="797036" cy="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198243" y="4243351"/>
            <a:ext cx="5102942" cy="2212258"/>
          </a:xfrm>
          <a:custGeom>
            <a:avLst/>
            <a:gdLst>
              <a:gd name="connsiteX0" fmla="*/ 0 w 5102942"/>
              <a:gd name="connsiteY0" fmla="*/ 0 h 2212258"/>
              <a:gd name="connsiteX1" fmla="*/ 943897 w 5102942"/>
              <a:gd name="connsiteY1" fmla="*/ 0 h 2212258"/>
              <a:gd name="connsiteX2" fmla="*/ 5102942 w 5102942"/>
              <a:gd name="connsiteY2" fmla="*/ 2212258 h 2212258"/>
              <a:gd name="connsiteX3" fmla="*/ 3067665 w 5102942"/>
              <a:gd name="connsiteY3" fmla="*/ 2212258 h 2212258"/>
              <a:gd name="connsiteX4" fmla="*/ 0 w 5102942"/>
              <a:gd name="connsiteY4" fmla="*/ 0 h 221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942" h="2212258">
                <a:moveTo>
                  <a:pt x="0" y="0"/>
                </a:moveTo>
                <a:lnTo>
                  <a:pt x="943897" y="0"/>
                </a:lnTo>
                <a:lnTo>
                  <a:pt x="5102942" y="2212258"/>
                </a:lnTo>
                <a:lnTo>
                  <a:pt x="3067665" y="22122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6746360" y="4310563"/>
            <a:ext cx="844508" cy="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7470433" y="4752895"/>
            <a:ext cx="907479" cy="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8261239" y="5231123"/>
            <a:ext cx="967946" cy="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25" b="93500" l="29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71907" r="32079" b="5998"/>
          <a:stretch/>
        </p:blipFill>
        <p:spPr bwMode="auto">
          <a:xfrm rot="20783518" flipH="1">
            <a:off x="9127078" y="5735835"/>
            <a:ext cx="1021417" cy="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8243" y="4219380"/>
            <a:ext cx="109151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tangle 42"/>
          <p:cNvSpPr/>
          <p:nvPr/>
        </p:nvSpPr>
        <p:spPr>
          <a:xfrm>
            <a:off x="9110940" y="6414185"/>
            <a:ext cx="2190245" cy="13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TextBox 43"/>
          <p:cNvSpPr txBox="1"/>
          <p:nvPr/>
        </p:nvSpPr>
        <p:spPr>
          <a:xfrm>
            <a:off x="5778325" y="5515756"/>
            <a:ext cx="242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latin typeface="+mj-lt"/>
              </a:rPr>
              <a:t>GRANULAR</a:t>
            </a:r>
          </a:p>
          <a:p>
            <a:pPr algn="ctr"/>
            <a:r>
              <a:rPr lang="nl-BE" sz="2400" b="1" dirty="0">
                <a:latin typeface="+mj-lt"/>
              </a:rPr>
              <a:t>SLOW-RELEASE</a:t>
            </a:r>
          </a:p>
        </p:txBody>
      </p:sp>
      <p:pic>
        <p:nvPicPr>
          <p:cNvPr id="42" name="Picture 4" descr="Afbeeldingsresultaat voor african animals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35875" l="8625" r="46875">
                        <a14:foregroundMark x1="13000" y1="13000" x2="13000" y2="13000"/>
                        <a14:foregroundMark x1="13875" y1="11875" x2="13875" y2="11875"/>
                        <a14:foregroundMark x1="15500" y1="9750" x2="15500" y2="9750"/>
                        <a14:foregroundMark x1="16000" y1="8875" x2="16000" y2="8875"/>
                        <a14:foregroundMark x1="17375" y1="9750" x2="17375" y2="9750"/>
                        <a14:foregroundMark x1="21000" y1="13250" x2="21000" y2="13250"/>
                        <a14:foregroundMark x1="24125" y1="11625" x2="24125" y2="11625"/>
                        <a14:foregroundMark x1="25250" y1="12625" x2="25250" y2="12625"/>
                        <a14:foregroundMark x1="27125" y1="13625" x2="27125" y2="13625"/>
                        <a14:foregroundMark x1="26000" y1="13000" x2="26000" y2="13000"/>
                        <a14:foregroundMark x1="28875" y1="14500" x2="28875" y2="14500"/>
                        <a14:foregroundMark x1="11875" y1="14125" x2="11875" y2="14125"/>
                        <a14:foregroundMark x1="20625" y1="13250" x2="20625" y2="13250"/>
                        <a14:foregroundMark x1="43000" y1="10500" x2="43000" y2="10500"/>
                        <a14:foregroundMark x1="46875" y1="10500" x2="46875" y2="10500"/>
                        <a14:foregroundMark x1="44000" y1="12625" x2="44000" y2="12625"/>
                        <a14:foregroundMark x1="44000" y1="12625" x2="44000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6286" r="66613" b="60762"/>
          <a:stretch/>
        </p:blipFill>
        <p:spPr bwMode="auto">
          <a:xfrm>
            <a:off x="8912894" y="3754723"/>
            <a:ext cx="756000" cy="9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358547"/>
              </p:ext>
            </p:extLst>
          </p:nvPr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0F37130-BBEB-DCA1-5D41-80E0C4FB5317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4B94AECB-5925-32C3-594E-8FCDB3FDEDC3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035B34-10F5-4FBE-86C9-E1BAB77C7B87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1432F6-1C30-75E4-5BD3-21F95C371A30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992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graphicFrame>
        <p:nvGraphicFramePr>
          <p:cNvPr id="83" name="Chart 82"/>
          <p:cNvGraphicFramePr>
            <a:graphicFrameLocks/>
          </p:cNvGraphicFramePr>
          <p:nvPr/>
        </p:nvGraphicFramePr>
        <p:xfrm>
          <a:off x="1360155" y="1257952"/>
          <a:ext cx="306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4" name="Chart 83"/>
          <p:cNvGraphicFramePr>
            <a:graphicFrameLocks/>
          </p:cNvGraphicFramePr>
          <p:nvPr/>
        </p:nvGraphicFramePr>
        <p:xfrm>
          <a:off x="5503234" y="1257952"/>
          <a:ext cx="2866866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5" name="Chart 84"/>
          <p:cNvGraphicFramePr>
            <a:graphicFrameLocks/>
          </p:cNvGraphicFramePr>
          <p:nvPr/>
        </p:nvGraphicFramePr>
        <p:xfrm>
          <a:off x="1331247" y="3941744"/>
          <a:ext cx="3816000" cy="266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6" name="Chart 85"/>
          <p:cNvGraphicFramePr>
            <a:graphicFrameLocks/>
          </p:cNvGraphicFramePr>
          <p:nvPr/>
        </p:nvGraphicFramePr>
        <p:xfrm>
          <a:off x="5282837" y="3941744"/>
          <a:ext cx="3960000" cy="269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56E9F1-38E7-E15D-6AF4-02CDCA3DDCBB}"/>
              </a:ext>
            </a:extLst>
          </p:cNvPr>
          <p:cNvSpPr txBox="1"/>
          <p:nvPr/>
        </p:nvSpPr>
        <p:spPr>
          <a:xfrm>
            <a:off x="1886857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j-lt"/>
              </a:rPr>
              <a:t>acid-</a:t>
            </a:r>
            <a:r>
              <a:rPr lang="nl-BE" dirty="0" err="1">
                <a:latin typeface="+mj-lt"/>
              </a:rPr>
              <a:t>weathered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C13A3-D4A5-6CBA-E9FA-8A37D1275259}"/>
              </a:ext>
            </a:extLst>
          </p:cNvPr>
          <p:cNvSpPr txBox="1"/>
          <p:nvPr/>
        </p:nvSpPr>
        <p:spPr>
          <a:xfrm>
            <a:off x="5946214" y="928213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>
                <a:latin typeface="+mj-lt"/>
              </a:rPr>
              <a:t>calcareous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soil</a:t>
            </a:r>
            <a:endParaRPr lang="nl-BE" dirty="0">
              <a:latin typeface="+mj-lt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D6B90D59-8E88-17E1-3DAF-730E0CE5A8EE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EF5B4-ACCA-241D-486D-1A2C5664421A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724A4-1E21-F246-5071-D58E33F9BE65}"/>
              </a:ext>
            </a:extLst>
          </p:cNvPr>
          <p:cNvSpPr txBox="1"/>
          <p:nvPr/>
        </p:nvSpPr>
        <p:spPr>
          <a:xfrm>
            <a:off x="323956" y="220327"/>
            <a:ext cx="1064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2. LDH application form and slow P release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83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11" y="2595880"/>
            <a:ext cx="4826076" cy="3926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956" y="220327"/>
            <a:ext cx="10329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3. P-LDHs limit P losses to environment</a:t>
            </a:r>
            <a:endParaRPr lang="nl-BE" sz="4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9" name="Rounded Rectangle 18"/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0" name="Rounded Rectangle 19"/>
          <p:cNvSpPr/>
          <p:nvPr/>
        </p:nvSpPr>
        <p:spPr>
          <a:xfrm rot="16200000">
            <a:off x="11687476" y="6179216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1688902" y="6209364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3</a:t>
            </a: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533400" y="1104900"/>
            <a:ext cx="5695212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Trays with poor P fixing soil, grass cover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4 treatments: granules of P-LDH, struvite or MAP are broadcasted on soil surface (40 kg P ha</a:t>
            </a:r>
            <a:r>
              <a:rPr lang="en-US" sz="1800" baseline="30000" dirty="0">
                <a:latin typeface="+mj-lt"/>
              </a:rPr>
              <a:t>-1</a:t>
            </a:r>
            <a:r>
              <a:rPr lang="en-US" sz="1800" dirty="0">
                <a:latin typeface="+mj-lt"/>
              </a:rPr>
              <a:t>) + control (no P)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Trays placed in a calibrated rain cabin on specific moments after P application (day 1, 5, 15 and 30 after P application) and sprayed upon (rate ~98 mm h</a:t>
            </a:r>
            <a:r>
              <a:rPr lang="en-US" sz="1800" baseline="30000" dirty="0">
                <a:latin typeface="+mj-lt"/>
              </a:rPr>
              <a:t>-1</a:t>
            </a:r>
            <a:r>
              <a:rPr lang="en-US" sz="1800" dirty="0">
                <a:latin typeface="+mj-lt"/>
              </a:rPr>
              <a:t>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Runoff water collected: amount of runoff water per tray recorded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 analysis on filtered samples from runoff water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9217140" y="1116100"/>
            <a:ext cx="2001861" cy="1365511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7AAF959-9FFB-5DD0-91FD-D36F521EABD7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A19AB-C9BA-1366-0074-38367730102D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</p:spTree>
    <p:extLst>
      <p:ext uri="{BB962C8B-B14F-4D97-AF65-F5344CB8AC3E}">
        <p14:creationId xmlns:p14="http://schemas.microsoft.com/office/powerpoint/2010/main" val="3157876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xtBox 15"/>
          <p:cNvSpPr txBox="1"/>
          <p:nvPr/>
        </p:nvSpPr>
        <p:spPr>
          <a:xfrm>
            <a:off x="323956" y="220327"/>
            <a:ext cx="10329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3. P-LDHs limit P losses to environment</a:t>
            </a:r>
            <a:endParaRPr lang="nl-BE" sz="4000" dirty="0">
              <a:latin typeface="+mj-lt"/>
            </a:endParaRPr>
          </a:p>
        </p:txBody>
      </p:sp>
      <p:graphicFrame>
        <p:nvGraphicFramePr>
          <p:cNvPr id="23" name="Char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67935"/>
              </p:ext>
            </p:extLst>
          </p:nvPr>
        </p:nvGraphicFramePr>
        <p:xfrm>
          <a:off x="200437" y="1692317"/>
          <a:ext cx="5743014" cy="451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Rectangle 24"/>
          <p:cNvSpPr/>
          <p:nvPr/>
        </p:nvSpPr>
        <p:spPr>
          <a:xfrm>
            <a:off x="867080" y="4894531"/>
            <a:ext cx="4302488" cy="6286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graphicFrame>
        <p:nvGraphicFramePr>
          <p:cNvPr id="27" name="Char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839311"/>
              </p:ext>
            </p:extLst>
          </p:nvPr>
        </p:nvGraphicFramePr>
        <p:xfrm>
          <a:off x="5674177" y="1692317"/>
          <a:ext cx="5167084" cy="451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14452" y="2227006"/>
            <a:ext cx="63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MAP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489201" y="2370883"/>
            <a:ext cx="63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LDH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489201" y="2829914"/>
            <a:ext cx="927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>
                <a:latin typeface="+mj-lt"/>
              </a:rPr>
              <a:t>struvite</a:t>
            </a:r>
            <a:endParaRPr lang="nl-BE" sz="1600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89201" y="4524231"/>
            <a:ext cx="927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168951" y="4662115"/>
            <a:ext cx="595716" cy="396000"/>
          </a:xfrm>
          <a:prstGeom prst="straightConnector1">
            <a:avLst/>
          </a:prstGeom>
          <a:ln w="9525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FE70F1E-080F-8F19-9FCE-C68402474935}"/>
              </a:ext>
            </a:extLst>
          </p:cNvPr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F0FB2-1E0B-86AD-94A2-55B538080E78}"/>
              </a:ext>
            </a:extLst>
          </p:cNvPr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INTRODUCTION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54DD39-8BD9-0A4D-1FA3-96FF7BDEF429}"/>
              </a:ext>
            </a:extLst>
          </p:cNvPr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0C6785-6C07-4A15-D159-7ABBBE2E2591}"/>
              </a:ext>
            </a:extLst>
          </p:cNvPr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EXPERIMENTS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08E5EC6-0ED7-3F76-AE13-C0CC117919F8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6EBBA-C152-D9FB-0522-426ED0A2850D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EA86D-B0F2-6875-CD40-D9F4AE9E46DB}"/>
              </a:ext>
            </a:extLst>
          </p:cNvPr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A046CAC6-7A91-FF11-CBD4-227243DBCA29}"/>
              </a:ext>
            </a:extLst>
          </p:cNvPr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3AADB712-0B3C-0A8E-9C78-E3B483DA62FC}"/>
              </a:ext>
            </a:extLst>
          </p:cNvPr>
          <p:cNvSpPr/>
          <p:nvPr/>
        </p:nvSpPr>
        <p:spPr>
          <a:xfrm rot="16200000">
            <a:off x="11687476" y="5676244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B3BAEA54-5003-38BA-ABAD-75D2F9A2B6DC}"/>
              </a:ext>
            </a:extLst>
          </p:cNvPr>
          <p:cNvSpPr/>
          <p:nvPr/>
        </p:nvSpPr>
        <p:spPr>
          <a:xfrm rot="16200000">
            <a:off x="11687476" y="6179216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F50D5-86D3-0902-4815-EC5C7E755D09}"/>
              </a:ext>
            </a:extLst>
          </p:cNvPr>
          <p:cNvSpPr txBox="1"/>
          <p:nvPr/>
        </p:nvSpPr>
        <p:spPr>
          <a:xfrm rot="16200000">
            <a:off x="11688903" y="5706392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299A3-523C-04BB-867C-976D867585FC}"/>
              </a:ext>
            </a:extLst>
          </p:cNvPr>
          <p:cNvSpPr txBox="1"/>
          <p:nvPr/>
        </p:nvSpPr>
        <p:spPr>
          <a:xfrm rot="16200000">
            <a:off x="11688902" y="6209364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379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Towards sustainable P use</a:t>
            </a:r>
            <a:endParaRPr lang="nl-BE" sz="4000" dirty="0">
              <a:latin typeface="+mj-lt"/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533400" y="1130156"/>
            <a:ext cx="6457950" cy="152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Intensive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mining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practices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algn="l">
              <a:lnSpc>
                <a:spcPct val="150000"/>
              </a:lnSpc>
            </a:pP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2" name="Picture 2" descr="Afbeeldingsresultaat voor pyramid of cheops">
            <a:extLst>
              <a:ext uri="{FF2B5EF4-FFF2-40B4-BE49-F238E27FC236}">
                <a16:creationId xmlns:a16="http://schemas.microsoft.com/office/drawing/2014/main" id="{630EB089-CD32-85C0-608F-C3293ED56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r="35660"/>
          <a:stretch/>
        </p:blipFill>
        <p:spPr bwMode="auto">
          <a:xfrm>
            <a:off x="7308986" y="125184"/>
            <a:ext cx="4200844" cy="65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DA9CA-5B5C-1654-1882-867AE6B52654}"/>
              </a:ext>
            </a:extLst>
          </p:cNvPr>
          <p:cNvSpPr/>
          <p:nvPr/>
        </p:nvSpPr>
        <p:spPr>
          <a:xfrm>
            <a:off x="10831455" y="6440617"/>
            <a:ext cx="6521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 dirty="0" err="1">
                <a:latin typeface="+mj-lt"/>
              </a:rPr>
              <a:t>Egyptra</a:t>
            </a:r>
            <a:endParaRPr lang="nl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8663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13" name="Rounded Rectangle 12"/>
          <p:cNvSpPr/>
          <p:nvPr/>
        </p:nvSpPr>
        <p:spPr>
          <a:xfrm rot="16200000">
            <a:off x="11093682" y="5770122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093477" y="5798844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CONCLUSIONS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Conclusions</a:t>
            </a:r>
            <a:endParaRPr lang="nl-BE" sz="4000" dirty="0">
              <a:latin typeface="+mj-lt"/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533400" y="1104900"/>
            <a:ext cx="107696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 release from LDH by anion exchange (pH neutral, alkaline) or LDH dissolution (acid)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Powdered LDH is a relatively fast-working fertilizer, with good effectiveness in calcareous soils and less strongly P-fixing soils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Granulation of LDH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+mj-lt"/>
                <a:sym typeface="Wingdings" panose="05000000000000000000" pitchFamily="2" charset="2"/>
              </a:rPr>
              <a:t> slow-release fertilizer</a:t>
            </a:r>
            <a:endParaRPr lang="en-US" sz="22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Slow release of P from LDH does not increase P uptake in strongly P-fixing soils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latin typeface="+mj-lt"/>
              </a:rPr>
              <a:t>	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200" dirty="0">
                <a:latin typeface="+mj-lt"/>
              </a:rPr>
              <a:t>In acid-weathered soils, a local P saturation is required: granular soluble P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Slow-release P fertilizers are a tool to limit losses of P to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4090691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Future challenges</a:t>
            </a:r>
            <a:endParaRPr lang="nl-BE" sz="4000" dirty="0">
              <a:latin typeface="+mj-lt"/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533400" y="1104900"/>
            <a:ext cx="6571488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 recycling with LDHs: cost-effectiveness, materials for LDH production, field trial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+mj-lt"/>
              <a:sym typeface="Wingdings" panose="05000000000000000000" pitchFamily="2" charset="2"/>
            </a:endParaRPr>
          </a:p>
          <a:p>
            <a:pPr lvl="1" algn="l">
              <a:lnSpc>
                <a:spcPct val="150000"/>
              </a:lnSpc>
            </a:pPr>
            <a:endParaRPr lang="en-US" sz="24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2B428AD-8A19-FD9E-4061-2A6770AA112C}"/>
              </a:ext>
            </a:extLst>
          </p:cNvPr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3BCD7-1DFF-CE22-1F58-9F1B2CE08346}"/>
              </a:ext>
            </a:extLst>
          </p:cNvPr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INTRODUCTION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7DA04838-2762-3DEA-D3FD-7FB5E56AC2EE}"/>
              </a:ext>
            </a:extLst>
          </p:cNvPr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AA4614-D08A-4D24-2195-D683646FB024}"/>
              </a:ext>
            </a:extLst>
          </p:cNvPr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EXPERIMENTS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1148EBAD-6BB3-2C5A-5329-BE0B9C24E73F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1B014F-F15E-028A-01E2-AE323D1BC782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9AFC09A6-7C30-6165-7454-B2D817D8FDA4}"/>
              </a:ext>
            </a:extLst>
          </p:cNvPr>
          <p:cNvSpPr/>
          <p:nvPr/>
        </p:nvSpPr>
        <p:spPr>
          <a:xfrm rot="16200000">
            <a:off x="11093682" y="5770122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694A66-7BA5-BB79-93FE-B0EA909FCF43}"/>
              </a:ext>
            </a:extLst>
          </p:cNvPr>
          <p:cNvSpPr txBox="1"/>
          <p:nvPr/>
        </p:nvSpPr>
        <p:spPr>
          <a:xfrm rot="16200000">
            <a:off x="11093477" y="5798844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CONCLUSIONS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3EC74-CD77-A8CB-1248-A930B8F7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272" y="422363"/>
            <a:ext cx="3394656" cy="1799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CF15EF-A874-232F-EE90-A95665EB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443" y="355348"/>
            <a:ext cx="2447696" cy="5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3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Future challenges</a:t>
            </a:r>
            <a:endParaRPr lang="nl-BE" sz="4000" dirty="0">
              <a:latin typeface="+mj-lt"/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533400" y="1104900"/>
            <a:ext cx="6571488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 recycling with LDHs: cost-effectiveness, materials for LDH production, field trial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sym typeface="Wingdings" panose="05000000000000000000" pitchFamily="2" charset="2"/>
              </a:rPr>
              <a:t>LDHs and other nutrients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+mj-lt"/>
              <a:sym typeface="Wingdings" panose="05000000000000000000" pitchFamily="2" charset="2"/>
            </a:endParaRPr>
          </a:p>
          <a:p>
            <a:pPr lvl="1" algn="l">
              <a:lnSpc>
                <a:spcPct val="150000"/>
              </a:lnSpc>
            </a:pPr>
            <a:endParaRPr lang="en-US" sz="24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2B428AD-8A19-FD9E-4061-2A6770AA112C}"/>
              </a:ext>
            </a:extLst>
          </p:cNvPr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3BCD7-1DFF-CE22-1F58-9F1B2CE08346}"/>
              </a:ext>
            </a:extLst>
          </p:cNvPr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INTRODUCTION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7DA04838-2762-3DEA-D3FD-7FB5E56AC2EE}"/>
              </a:ext>
            </a:extLst>
          </p:cNvPr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AA4614-D08A-4D24-2195-D683646FB024}"/>
              </a:ext>
            </a:extLst>
          </p:cNvPr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EXPERIMENTS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1148EBAD-6BB3-2C5A-5329-BE0B9C24E73F}"/>
              </a:ext>
            </a:extLst>
          </p:cNvPr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1B014F-F15E-028A-01E2-AE323D1BC782}"/>
              </a:ext>
            </a:extLst>
          </p:cNvPr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CENTRAL IDEA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9AFC09A6-7C30-6165-7454-B2D817D8FDA4}"/>
              </a:ext>
            </a:extLst>
          </p:cNvPr>
          <p:cNvSpPr/>
          <p:nvPr/>
        </p:nvSpPr>
        <p:spPr>
          <a:xfrm rot="16200000">
            <a:off x="11093682" y="5770122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694A66-7BA5-BB79-93FE-B0EA909FCF43}"/>
              </a:ext>
            </a:extLst>
          </p:cNvPr>
          <p:cNvSpPr txBox="1"/>
          <p:nvPr/>
        </p:nvSpPr>
        <p:spPr>
          <a:xfrm rot="16200000">
            <a:off x="11093477" y="5798844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329C9-C080-FD2D-8964-EC1F07782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58" b="53447"/>
          <a:stretch/>
        </p:blipFill>
        <p:spPr>
          <a:xfrm>
            <a:off x="3150193" y="3933656"/>
            <a:ext cx="1583074" cy="593216"/>
          </a:xfrm>
          <a:prstGeom prst="rect">
            <a:avLst/>
          </a:prstGeom>
        </p:spPr>
      </p:pic>
      <p:pic>
        <p:nvPicPr>
          <p:cNvPr id="6" name="Picture 8" descr="Sponsors">
            <a:extLst>
              <a:ext uri="{FF2B5EF4-FFF2-40B4-BE49-F238E27FC236}">
                <a16:creationId xmlns:a16="http://schemas.microsoft.com/office/drawing/2014/main" id="{C856A469-2089-9225-FECB-D74019D6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06" y="2830003"/>
            <a:ext cx="733846" cy="7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1D1C8-77B3-FD41-26A9-0098922F7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02" y="2926399"/>
            <a:ext cx="5936124" cy="694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A7FDA-9777-AEC0-F2BD-C5DF5E4FB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47"/>
          <a:stretch/>
        </p:blipFill>
        <p:spPr>
          <a:xfrm>
            <a:off x="4801165" y="3834982"/>
            <a:ext cx="6037261" cy="78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1ADD22-1906-7D50-C60A-104DD8192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702" y="5849979"/>
            <a:ext cx="5038242" cy="781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10D48-9F59-242D-63DC-BE2C6459E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301" y="5849979"/>
            <a:ext cx="1649966" cy="500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67394-13FD-6EDB-CE45-CEF7C5E259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324" b="69082"/>
          <a:stretch/>
        </p:blipFill>
        <p:spPr>
          <a:xfrm>
            <a:off x="3083301" y="4801238"/>
            <a:ext cx="1546322" cy="680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9ABD83-3A02-245C-9707-537C80175E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928"/>
          <a:stretch/>
        </p:blipFill>
        <p:spPr>
          <a:xfrm>
            <a:off x="4862174" y="4732874"/>
            <a:ext cx="4194968" cy="102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79E146-044B-B4E2-8049-6E16EE249ECB}"/>
              </a:ext>
            </a:extLst>
          </p:cNvPr>
          <p:cNvSpPr txBox="1"/>
          <p:nvPr/>
        </p:nvSpPr>
        <p:spPr>
          <a:xfrm>
            <a:off x="1483101" y="3058567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N</a:t>
            </a:r>
            <a:r>
              <a:rPr lang="nl-BE" dirty="0"/>
              <a:t>: NO</a:t>
            </a:r>
            <a:r>
              <a:rPr lang="nl-BE" baseline="-25000" dirty="0"/>
              <a:t>3</a:t>
            </a:r>
            <a:r>
              <a:rPr lang="nl-BE" baseline="30000" dirty="0"/>
              <a:t>-</a:t>
            </a:r>
            <a:endParaRPr lang="en-BE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A8C4D-233B-7E67-C2FF-8E1D67ABED7E}"/>
              </a:ext>
            </a:extLst>
          </p:cNvPr>
          <p:cNvSpPr txBox="1"/>
          <p:nvPr/>
        </p:nvSpPr>
        <p:spPr>
          <a:xfrm>
            <a:off x="1483101" y="4032839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Zn</a:t>
            </a:r>
            <a:r>
              <a:rPr lang="nl-BE" dirty="0"/>
              <a:t>: Zn</a:t>
            </a:r>
            <a:r>
              <a:rPr lang="nl-BE" baseline="30000" dirty="0"/>
              <a:t>2+</a:t>
            </a:r>
            <a:endParaRPr lang="en-BE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8F3FFC-074D-44A7-E0FD-C7B4F6AFE32B}"/>
              </a:ext>
            </a:extLst>
          </p:cNvPr>
          <p:cNvSpPr txBox="1"/>
          <p:nvPr/>
        </p:nvSpPr>
        <p:spPr>
          <a:xfrm>
            <a:off x="1483101" y="5007111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B</a:t>
            </a:r>
            <a:r>
              <a:rPr lang="nl-BE" dirty="0"/>
              <a:t>: B(OH)</a:t>
            </a:r>
            <a:r>
              <a:rPr lang="nl-BE" baseline="-25000" dirty="0"/>
              <a:t>4</a:t>
            </a:r>
            <a:r>
              <a:rPr lang="nl-BE" baseline="30000" dirty="0"/>
              <a:t>-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E7F078-EF1F-2916-A00B-A1052F2AADAC}"/>
              </a:ext>
            </a:extLst>
          </p:cNvPr>
          <p:cNvSpPr txBox="1"/>
          <p:nvPr/>
        </p:nvSpPr>
        <p:spPr>
          <a:xfrm>
            <a:off x="1483101" y="598138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Mo</a:t>
            </a:r>
            <a:r>
              <a:rPr lang="nl-BE" dirty="0"/>
              <a:t>: MoO</a:t>
            </a:r>
            <a:r>
              <a:rPr lang="nl-BE" baseline="-25000" dirty="0"/>
              <a:t>4</a:t>
            </a:r>
            <a:r>
              <a:rPr lang="nl-BE" baseline="30000" dirty="0"/>
              <a:t>2-</a:t>
            </a:r>
            <a:endParaRPr lang="en-BE" baseline="30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BE05C4-BB27-D4CF-0091-3FFF84042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272" y="422363"/>
            <a:ext cx="3394656" cy="1799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0E5F98-323A-F132-9D35-5497FB8CE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5443" y="355348"/>
            <a:ext cx="2447696" cy="5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xtBox 1"/>
          <p:cNvSpPr txBox="1"/>
          <p:nvPr/>
        </p:nvSpPr>
        <p:spPr>
          <a:xfrm>
            <a:off x="323956" y="220327"/>
            <a:ext cx="921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Acknowledgements</a:t>
            </a:r>
            <a:endParaRPr lang="nl-BE" sz="4000" dirty="0">
              <a:latin typeface="+mj-lt"/>
            </a:endParaRPr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832207" y="1345915"/>
            <a:ext cx="3328815" cy="3084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nl-BE" sz="2000" dirty="0">
                <a:latin typeface="+mj-lt"/>
              </a:rPr>
              <a:t>Prof. Erik Smolders</a:t>
            </a:r>
          </a:p>
          <a:p>
            <a:pPr algn="l">
              <a:lnSpc>
                <a:spcPct val="100000"/>
              </a:lnSpc>
            </a:pPr>
            <a:r>
              <a:rPr lang="nl-BE" sz="2000" dirty="0">
                <a:latin typeface="+mj-lt"/>
              </a:rPr>
              <a:t>Prof. Dirk De Vos</a:t>
            </a:r>
          </a:p>
          <a:p>
            <a:pPr algn="l">
              <a:lnSpc>
                <a:spcPct val="100000"/>
              </a:lnSpc>
            </a:pPr>
            <a:r>
              <a:rPr lang="nl-BE" sz="2000" dirty="0">
                <a:latin typeface="+mj-lt"/>
              </a:rPr>
              <a:t>Prof. Mike McLaughlin</a:t>
            </a:r>
          </a:p>
          <a:p>
            <a:pPr algn="l">
              <a:lnSpc>
                <a:spcPct val="100000"/>
              </a:lnSpc>
            </a:pPr>
            <a:r>
              <a:rPr lang="nl-BE" sz="2000" dirty="0">
                <a:latin typeface="+mj-lt"/>
              </a:rPr>
              <a:t>Prof. Roel Merckx</a:t>
            </a:r>
          </a:p>
          <a:p>
            <a:pPr algn="l">
              <a:lnSpc>
                <a:spcPct val="100000"/>
              </a:lnSpc>
            </a:pPr>
            <a:r>
              <a:rPr lang="nl-BE" sz="2000" dirty="0">
                <a:latin typeface="+mj-lt"/>
              </a:rPr>
              <a:t>Dr. Fien Degryse</a:t>
            </a:r>
          </a:p>
          <a:p>
            <a:pPr algn="l">
              <a:lnSpc>
                <a:spcPct val="100000"/>
              </a:lnSpc>
            </a:pPr>
            <a:r>
              <a:rPr lang="nl-BE" sz="2000" dirty="0">
                <a:latin typeface="+mj-lt"/>
              </a:rPr>
              <a:t>Dr. </a:t>
            </a:r>
            <a:r>
              <a:rPr lang="pt-BR" sz="2000" dirty="0">
                <a:latin typeface="+mj-lt"/>
              </a:rPr>
              <a:t>Rodrigo Coqui da Silva</a:t>
            </a:r>
          </a:p>
          <a:p>
            <a:pPr algn="l">
              <a:lnSpc>
                <a:spcPct val="100000"/>
              </a:lnSpc>
            </a:pPr>
            <a:r>
              <a:rPr lang="pt-BR" sz="2000" dirty="0">
                <a:latin typeface="+mj-lt"/>
              </a:rPr>
              <a:t>Dr. Kris Dox</a:t>
            </a:r>
          </a:p>
          <a:p>
            <a:pPr algn="l">
              <a:lnSpc>
                <a:spcPct val="100000"/>
              </a:lnSpc>
            </a:pPr>
            <a:endParaRPr lang="nl-BE" sz="2000" dirty="0">
              <a:latin typeface="+mj-lt"/>
            </a:endParaRPr>
          </a:p>
        </p:txBody>
      </p:sp>
      <p:pic>
        <p:nvPicPr>
          <p:cNvPr id="9218" name="Picture 2" descr="Katholieke Universiteit Leuven - Studenten Rechtsgeleerdheid">
            <a:extLst>
              <a:ext uri="{FF2B5EF4-FFF2-40B4-BE49-F238E27FC236}">
                <a16:creationId xmlns:a16="http://schemas.microsoft.com/office/drawing/2014/main" id="{08FB6188-02D3-4B6C-6B2A-EBDA5BCE2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r="40900"/>
          <a:stretch/>
        </p:blipFill>
        <p:spPr bwMode="auto">
          <a:xfrm>
            <a:off x="4798142" y="130627"/>
            <a:ext cx="6717744" cy="65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kuleuve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08" y="310027"/>
            <a:ext cx="1994043" cy="7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SCA - Departement Natuurkunde en Sterrenkunde">
            <a:extLst>
              <a:ext uri="{FF2B5EF4-FFF2-40B4-BE49-F238E27FC236}">
                <a16:creationId xmlns:a16="http://schemas.microsoft.com/office/drawing/2014/main" id="{E0D0D629-6F1F-CAC0-0063-58B65027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2" y="4949882"/>
            <a:ext cx="1601216" cy="16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WO logo - COK">
            <a:extLst>
              <a:ext uri="{FF2B5EF4-FFF2-40B4-BE49-F238E27FC236}">
                <a16:creationId xmlns:a16="http://schemas.microsoft.com/office/drawing/2014/main" id="{76423261-E235-59A4-4663-94964B10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50" y="5733457"/>
            <a:ext cx="1369077" cy="53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FAR Rebranded and Launched A Fresh, New Look - Foundation ...">
            <a:extLst>
              <a:ext uri="{FF2B5EF4-FFF2-40B4-BE49-F238E27FC236}">
                <a16:creationId xmlns:a16="http://schemas.microsoft.com/office/drawing/2014/main" id="{EEB285FE-9493-B07C-7607-6A00BD10B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11429" r="5086" b="11940"/>
          <a:stretch/>
        </p:blipFill>
        <p:spPr bwMode="auto">
          <a:xfrm>
            <a:off x="2546606" y="4882077"/>
            <a:ext cx="1708556" cy="7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239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8385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994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LDH synthesis via </a:t>
            </a:r>
            <a:r>
              <a:rPr lang="en-US" sz="1800" dirty="0" err="1">
                <a:latin typeface="+mj-lt"/>
              </a:rPr>
              <a:t>coprecipitation</a:t>
            </a:r>
            <a:r>
              <a:rPr lang="en-US" sz="1800" dirty="0">
                <a:latin typeface="+mj-lt"/>
              </a:rPr>
              <a:t>: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Addition of Mg and Al nitrate solution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pH control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Different LDHs were obtained by varying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Solution molar Mg/Al ratio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Synthesis pH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PO</a:t>
            </a:r>
            <a:r>
              <a:rPr lang="en-US" sz="1800" baseline="-25000" dirty="0">
                <a:latin typeface="+mj-lt"/>
              </a:rPr>
              <a:t>4</a:t>
            </a:r>
            <a:r>
              <a:rPr lang="en-US" sz="1800" dirty="0">
                <a:latin typeface="+mj-lt"/>
              </a:rPr>
              <a:t> uptake tested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Batch reactions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Adsorption isotherms</a:t>
            </a:r>
          </a:p>
          <a:p>
            <a:pPr algn="l">
              <a:lnSpc>
                <a:spcPct val="150000"/>
              </a:lnSpc>
            </a:pP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15F53-7ED3-0A33-A4C1-7284B6DB4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8"/>
          <a:stretch/>
        </p:blipFill>
        <p:spPr>
          <a:xfrm>
            <a:off x="5254439" y="1824459"/>
            <a:ext cx="5806268" cy="3811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04A10-AD12-CE42-8833-25FE6AAEDDCF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7130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CD7CB6-4DED-491C-B761-07D21338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104" y="5397718"/>
            <a:ext cx="4233623" cy="77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B55068-969C-480E-9E06-45E14CEFD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38612-FEC1-4399-94FC-C1784CC7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428451" y="4835490"/>
            <a:ext cx="746361" cy="953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E13314-35EF-46A7-8513-B1E8C216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297598" y="4835490"/>
            <a:ext cx="746361" cy="9531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17F749-8D1A-41FA-BD80-0E454EA8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166745" y="4835490"/>
            <a:ext cx="746361" cy="953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E3990-FE4B-47AE-B8DC-0AFCC0840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35891" y="4835490"/>
            <a:ext cx="746361" cy="9531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507BBF-C8ED-4043-ABD6-958B65B4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657" y="4367506"/>
            <a:ext cx="4233623" cy="77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BBF22E-A2D6-43F3-83F9-C35A33C62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84506" y="3799416"/>
            <a:ext cx="746361" cy="953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115944-0865-47F1-A3A8-7CA64D0D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460003" y="3799416"/>
            <a:ext cx="746361" cy="953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39DDF7-5DB9-46C2-A218-68162DBD3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335500" y="3799416"/>
            <a:ext cx="746361" cy="9531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99B2D9-0354-4C82-90A1-73F7A779A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210997" y="3799416"/>
            <a:ext cx="746361" cy="953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773E73-9379-4E9B-BC87-9F3605671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86494" y="3799416"/>
            <a:ext cx="746361" cy="953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D602C8-710C-49C7-8A9B-7D8E66EB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201" y="3336459"/>
            <a:ext cx="4233623" cy="774000"/>
          </a:xfrm>
          <a:prstGeom prst="rect">
            <a:avLst/>
          </a:prstGeom>
        </p:spPr>
      </p:pic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815C90BC-4262-4D66-85EB-2EAAB5BF0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729544"/>
              </p:ext>
            </p:extLst>
          </p:nvPr>
        </p:nvGraphicFramePr>
        <p:xfrm>
          <a:off x="1214333" y="1642628"/>
          <a:ext cx="3175200" cy="29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8C9C581F-F2C6-484E-97BD-EB728942F2B2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LDH(2/1)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5C301-3F59-BD11-43BD-276B6FDCB3EA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3586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CD7CB6-4DED-491C-B761-07D21338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104" y="5397718"/>
            <a:ext cx="4233623" cy="77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B55068-969C-480E-9E06-45E14CEFD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38612-FEC1-4399-94FC-C1784CC7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428451" y="4835490"/>
            <a:ext cx="746361" cy="953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E13314-35EF-46A7-8513-B1E8C216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297598" y="4835490"/>
            <a:ext cx="746361" cy="9531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17F749-8D1A-41FA-BD80-0E454EA8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166745" y="4835490"/>
            <a:ext cx="746361" cy="953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E3990-FE4B-47AE-B8DC-0AFCC0840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35891" y="4835490"/>
            <a:ext cx="746361" cy="9531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507BBF-C8ED-4043-ABD6-958B65B4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657" y="4367506"/>
            <a:ext cx="4233623" cy="77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BBF22E-A2D6-43F3-83F9-C35A33C62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84506" y="3799416"/>
            <a:ext cx="746361" cy="953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115944-0865-47F1-A3A8-7CA64D0D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460003" y="3799416"/>
            <a:ext cx="746361" cy="953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39DDF7-5DB9-46C2-A218-68162DBD3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335500" y="3799416"/>
            <a:ext cx="746361" cy="9531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99B2D9-0354-4C82-90A1-73F7A779A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210997" y="3799416"/>
            <a:ext cx="746361" cy="953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773E73-9379-4E9B-BC87-9F3605671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86494" y="3799416"/>
            <a:ext cx="746361" cy="953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D602C8-710C-49C7-8A9B-7D8E66EB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201" y="3336459"/>
            <a:ext cx="4233623" cy="774000"/>
          </a:xfrm>
          <a:prstGeom prst="rect">
            <a:avLst/>
          </a:prstGeom>
        </p:spPr>
      </p:pic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815C90BC-4262-4D66-85EB-2EAAB5BF0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705039"/>
              </p:ext>
            </p:extLst>
          </p:nvPr>
        </p:nvGraphicFramePr>
        <p:xfrm>
          <a:off x="1214333" y="1642628"/>
          <a:ext cx="3175200" cy="29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413B53F8-810F-4B16-9C7D-43CD3750D2AC}"/>
              </a:ext>
            </a:extLst>
          </p:cNvPr>
          <p:cNvSpPr/>
          <p:nvPr/>
        </p:nvSpPr>
        <p:spPr>
          <a:xfrm>
            <a:off x="4303108" y="2009723"/>
            <a:ext cx="97200" cy="9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AA5D16-3DCF-4CBD-AF0C-716FE46E87EC}"/>
              </a:ext>
            </a:extLst>
          </p:cNvPr>
          <p:cNvSpPr txBox="1"/>
          <p:nvPr/>
        </p:nvSpPr>
        <p:spPr>
          <a:xfrm>
            <a:off x="4489768" y="1918948"/>
            <a:ext cx="9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 (2/1)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0A69FB-C028-4F1F-930B-08F312A69535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LDH(2/1)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881D3-FA06-B613-507C-6204427420F8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127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52B20EA-90CA-455E-9AE6-8AF5627B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25" y="4342604"/>
            <a:ext cx="4233623" cy="774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AE16F7D-4654-42EC-852D-92A209588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200" y="5397718"/>
            <a:ext cx="4233623" cy="774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B55068-969C-480E-9E06-45E14CEFD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E13314-35EF-46A7-8513-B1E8C216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718166" y="4835490"/>
            <a:ext cx="746361" cy="9531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17F749-8D1A-41FA-BD80-0E454EA8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877028" y="4835490"/>
            <a:ext cx="746361" cy="953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E3990-FE4B-47AE-B8DC-0AFCC0840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35891" y="4835490"/>
            <a:ext cx="746361" cy="95316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178ABFA-9C65-4A3C-BE2B-000CB069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656" y="4367506"/>
            <a:ext cx="4233623" cy="77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BBF22E-A2D6-43F3-83F9-C35A33C62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84506" y="3799416"/>
            <a:ext cx="746361" cy="953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115944-0865-47F1-A3A8-7CA64D0D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751835" y="3799416"/>
            <a:ext cx="746361" cy="953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39DDF7-5DB9-46C2-A218-68162DBD3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919164" y="3799416"/>
            <a:ext cx="746361" cy="9531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57D726-4D44-4EBA-B009-1DBF43E7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200" y="3338818"/>
            <a:ext cx="4233623" cy="77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773E73-9379-4E9B-BC87-9F3605671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86494" y="3799416"/>
            <a:ext cx="746361" cy="953166"/>
          </a:xfrm>
          <a:prstGeom prst="rect">
            <a:avLst/>
          </a:prstGeom>
        </p:spPr>
      </p:pic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815C90BC-4262-4D66-85EB-2EAAB5BF0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023029"/>
              </p:ext>
            </p:extLst>
          </p:nvPr>
        </p:nvGraphicFramePr>
        <p:xfrm>
          <a:off x="1214333" y="1642628"/>
          <a:ext cx="3175200" cy="29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413B53F8-810F-4B16-9C7D-43CD3750D2AC}"/>
              </a:ext>
            </a:extLst>
          </p:cNvPr>
          <p:cNvSpPr/>
          <p:nvPr/>
        </p:nvSpPr>
        <p:spPr>
          <a:xfrm>
            <a:off x="4303108" y="2009723"/>
            <a:ext cx="97200" cy="97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AA5D16-3DCF-4CBD-AF0C-716FE46E87EC}"/>
              </a:ext>
            </a:extLst>
          </p:cNvPr>
          <p:cNvSpPr txBox="1"/>
          <p:nvPr/>
        </p:nvSpPr>
        <p:spPr>
          <a:xfrm>
            <a:off x="4489768" y="1918948"/>
            <a:ext cx="9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LDH(2/1)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D5ABD13-F486-423F-B334-203335EDE684}"/>
              </a:ext>
            </a:extLst>
          </p:cNvPr>
          <p:cNvSpPr/>
          <p:nvPr/>
        </p:nvSpPr>
        <p:spPr>
          <a:xfrm>
            <a:off x="4303108" y="2325365"/>
            <a:ext cx="97200" cy="9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3AAA7C-790B-495B-9EE0-D5E8A3722C66}"/>
              </a:ext>
            </a:extLst>
          </p:cNvPr>
          <p:cNvSpPr txBox="1"/>
          <p:nvPr/>
        </p:nvSpPr>
        <p:spPr>
          <a:xfrm>
            <a:off x="4489768" y="2234590"/>
            <a:ext cx="9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LDH(3/1)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EFB491-6C0B-4F6E-8056-00A03E28FDEF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LDH(3/1)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2CE2F-9F1D-2489-B9D5-DF14F27A854C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208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Towards sustainable P use</a:t>
            </a:r>
            <a:endParaRPr lang="nl-BE" sz="4000" dirty="0">
              <a:latin typeface="+mj-lt"/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533400" y="1104900"/>
            <a:ext cx="6457950" cy="155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Intensive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mining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practices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Access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to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rock P or P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fertilizers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on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local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scale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9EF719-7C4D-1917-294A-D656047A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" r="45783"/>
          <a:stretch/>
        </p:blipFill>
        <p:spPr>
          <a:xfrm>
            <a:off x="7249886" y="139933"/>
            <a:ext cx="4257106" cy="65801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4EFF76-28E9-8831-503E-9D6B9535972C}"/>
              </a:ext>
            </a:extLst>
          </p:cNvPr>
          <p:cNvSpPr/>
          <p:nvPr/>
        </p:nvSpPr>
        <p:spPr>
          <a:xfrm>
            <a:off x="10604577" y="6421763"/>
            <a:ext cx="8803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 dirty="0">
                <a:latin typeface="+mj-lt"/>
              </a:rPr>
              <a:t>PJ De Bauw</a:t>
            </a:r>
          </a:p>
        </p:txBody>
      </p:sp>
    </p:spTree>
    <p:extLst>
      <p:ext uri="{BB962C8B-B14F-4D97-AF65-F5344CB8AC3E}">
        <p14:creationId xmlns:p14="http://schemas.microsoft.com/office/powerpoint/2010/main" val="2274743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52B20EA-90CA-455E-9AE6-8AF5627B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25" y="4342604"/>
            <a:ext cx="4233623" cy="774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9AB163E-2BAD-412A-A45D-FEF3DB86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199" y="5397718"/>
            <a:ext cx="4233623" cy="77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B55068-969C-480E-9E06-45E14CEFD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EDB6817-06D5-4046-953D-76DBB9ED2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55" y="4367506"/>
            <a:ext cx="4233623" cy="77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E3990-FE4B-47AE-B8DC-0AFCC0840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862375" y="4861191"/>
            <a:ext cx="746361" cy="9531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BBF22E-A2D6-43F3-83F9-C35A33C62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84506" y="3799416"/>
            <a:ext cx="746361" cy="953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3EB887-55E9-4942-9054-16786976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200" y="3338305"/>
            <a:ext cx="4233623" cy="77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773E73-9379-4E9B-BC87-9F3605671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948950" y="3772359"/>
            <a:ext cx="746361" cy="953166"/>
          </a:xfrm>
          <a:prstGeom prst="rect">
            <a:avLst/>
          </a:prstGeom>
        </p:spPr>
      </p:pic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815C90BC-4262-4D66-85EB-2EAAB5BF0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911614"/>
              </p:ext>
            </p:extLst>
          </p:nvPr>
        </p:nvGraphicFramePr>
        <p:xfrm>
          <a:off x="1214333" y="1642628"/>
          <a:ext cx="3175200" cy="29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413B53F8-810F-4B16-9C7D-43CD3750D2AC}"/>
              </a:ext>
            </a:extLst>
          </p:cNvPr>
          <p:cNvSpPr/>
          <p:nvPr/>
        </p:nvSpPr>
        <p:spPr>
          <a:xfrm>
            <a:off x="4303108" y="2009723"/>
            <a:ext cx="97200" cy="97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AA5D16-3DCF-4CBD-AF0C-716FE46E87EC}"/>
              </a:ext>
            </a:extLst>
          </p:cNvPr>
          <p:cNvSpPr txBox="1"/>
          <p:nvPr/>
        </p:nvSpPr>
        <p:spPr>
          <a:xfrm>
            <a:off x="4489768" y="1918948"/>
            <a:ext cx="9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LDH(2/1)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D5ABD13-F486-423F-B334-203335EDE684}"/>
              </a:ext>
            </a:extLst>
          </p:cNvPr>
          <p:cNvSpPr/>
          <p:nvPr/>
        </p:nvSpPr>
        <p:spPr>
          <a:xfrm>
            <a:off x="4303108" y="2325365"/>
            <a:ext cx="97200" cy="97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3AAA7C-790B-495B-9EE0-D5E8A3722C66}"/>
              </a:ext>
            </a:extLst>
          </p:cNvPr>
          <p:cNvSpPr txBox="1"/>
          <p:nvPr/>
        </p:nvSpPr>
        <p:spPr>
          <a:xfrm>
            <a:off x="4489768" y="2234590"/>
            <a:ext cx="9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LDH(3/1)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5DD0975-5BFB-49FB-8716-19F87DFA5620}"/>
              </a:ext>
            </a:extLst>
          </p:cNvPr>
          <p:cNvSpPr/>
          <p:nvPr/>
        </p:nvSpPr>
        <p:spPr>
          <a:xfrm>
            <a:off x="4303108" y="3107771"/>
            <a:ext cx="97200" cy="9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CCEDAA-51DC-4496-9FAB-65B0B6F84535}"/>
              </a:ext>
            </a:extLst>
          </p:cNvPr>
          <p:cNvSpPr txBox="1"/>
          <p:nvPr/>
        </p:nvSpPr>
        <p:spPr>
          <a:xfrm>
            <a:off x="4489768" y="3016996"/>
            <a:ext cx="9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LDH(4/1)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1C5A59-382A-45A9-A214-B698B6C0C147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LDH(4/1)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422D3-DE1F-5B75-62BA-43BB18ECE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57755">
            <a:off x="8067246" y="4181853"/>
            <a:ext cx="216414" cy="201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08883-A294-8E2F-D6EC-3F893E34D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57755">
            <a:off x="9295255" y="4138512"/>
            <a:ext cx="216414" cy="201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7B8C42-74BB-9DE5-9E8E-5415345DF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57755">
            <a:off x="7949547" y="5221469"/>
            <a:ext cx="216414" cy="20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2E16DD-75A4-6BF3-849E-2020D704B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57755">
            <a:off x="10295421" y="5176663"/>
            <a:ext cx="216414" cy="201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DBB8B-BB48-6408-B6D0-0E8804CE572A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255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993" y="83003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0C0302-19CD-41D8-BF22-8B5FEFD79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13779"/>
              </p:ext>
            </p:extLst>
          </p:nvPr>
        </p:nvGraphicFramePr>
        <p:xfrm>
          <a:off x="1201127" y="1653461"/>
          <a:ext cx="3175000" cy="295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980B1CC3-D273-4964-811B-18D796BD4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04" y="5397718"/>
            <a:ext cx="4233623" cy="77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D6C281-B32D-4B2F-B4F9-F04633E451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8EDF55-475E-4E49-B436-10BE01816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718166" y="4835490"/>
            <a:ext cx="746361" cy="9531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CF5A3-15C2-419B-8337-2F8F76B6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877028" y="4835490"/>
            <a:ext cx="746361" cy="95316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9280866-6D4C-4169-8A67-FF74F2EB1401}"/>
              </a:ext>
            </a:extLst>
          </p:cNvPr>
          <p:cNvCxnSpPr>
            <a:cxnSpLocks/>
            <a:endCxn id="49" idx="3"/>
          </p:cNvCxnSpPr>
          <p:nvPr/>
        </p:nvCxnSpPr>
        <p:spPr>
          <a:xfrm flipH="1">
            <a:off x="5894979" y="4344443"/>
            <a:ext cx="1134858" cy="2599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777A06C-2B0F-408A-BF39-BFBAFF2687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35891" y="4835490"/>
            <a:ext cx="746361" cy="953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BE673A-969F-453D-BB99-66952DFC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57" y="4367506"/>
            <a:ext cx="4233623" cy="77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108DA7-57FC-4BD0-86FC-C81EC964E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779058" y="3799416"/>
            <a:ext cx="746361" cy="953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6A696-BB7D-4955-874C-C499C7FE7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316045" y="3799416"/>
            <a:ext cx="746361" cy="9531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165FF-807B-4B0D-890A-7D02EFC9B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639022" y="3799416"/>
            <a:ext cx="746361" cy="953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DF3574-4A7D-4FA5-A4DA-D9170B1A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201" y="3336459"/>
            <a:ext cx="4233623" cy="774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F78C4C-21FC-435E-8AD8-3EDCC91170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8994755" y="5104213"/>
            <a:ext cx="139952" cy="27860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34EC36D-4FE3-4087-A271-F7D4904312AF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LDH(pH12)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815C7-6FB9-489B-9291-9944E7A98225}"/>
              </a:ext>
            </a:extLst>
          </p:cNvPr>
          <p:cNvSpPr txBox="1"/>
          <p:nvPr/>
        </p:nvSpPr>
        <p:spPr>
          <a:xfrm>
            <a:off x="4844813" y="4404364"/>
            <a:ext cx="105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 dirty="0">
                <a:latin typeface="+mj-lt"/>
              </a:rPr>
              <a:t>PO</a:t>
            </a:r>
            <a:r>
              <a:rPr lang="nl-BE" sz="2000" baseline="-25000" dirty="0">
                <a:latin typeface="+mj-lt"/>
              </a:rPr>
              <a:t>4</a:t>
            </a:r>
            <a:r>
              <a:rPr lang="nl-BE" sz="2000" baseline="30000" dirty="0">
                <a:latin typeface="+mj-lt"/>
              </a:rPr>
              <a:t>3-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F7AFF-FBE6-4D91-8490-059F045673A5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7233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993" y="83003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0C0302-19CD-41D8-BF22-8B5FEFD79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907672"/>
              </p:ext>
            </p:extLst>
          </p:nvPr>
        </p:nvGraphicFramePr>
        <p:xfrm>
          <a:off x="1201127" y="1653461"/>
          <a:ext cx="3175000" cy="295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A17724B6-DF59-4160-8269-D3D659990D3B}"/>
              </a:ext>
            </a:extLst>
          </p:cNvPr>
          <p:cNvSpPr/>
          <p:nvPr/>
        </p:nvSpPr>
        <p:spPr>
          <a:xfrm>
            <a:off x="4289902" y="2498324"/>
            <a:ext cx="97200" cy="9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853247-9030-404D-8E12-12F749064178}"/>
              </a:ext>
            </a:extLst>
          </p:cNvPr>
          <p:cNvSpPr txBox="1"/>
          <p:nvPr/>
        </p:nvSpPr>
        <p:spPr>
          <a:xfrm>
            <a:off x="4476562" y="2393035"/>
            <a:ext cx="1015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LDH(pH12)</a:t>
            </a:r>
            <a:endParaRPr lang="nl-BE" sz="1400" baseline="-25000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B1CC3-D273-4964-811B-18D796BD4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04" y="5397718"/>
            <a:ext cx="4233623" cy="77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D6C281-B32D-4B2F-B4F9-F04633E451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8EDF55-475E-4E49-B436-10BE01816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718166" y="4835490"/>
            <a:ext cx="746361" cy="9531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CF5A3-15C2-419B-8337-2F8F76B6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877028" y="4835490"/>
            <a:ext cx="746361" cy="95316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9280866-6D4C-4169-8A67-FF74F2EB1401}"/>
              </a:ext>
            </a:extLst>
          </p:cNvPr>
          <p:cNvCxnSpPr>
            <a:cxnSpLocks/>
            <a:endCxn id="49" idx="3"/>
          </p:cNvCxnSpPr>
          <p:nvPr/>
        </p:nvCxnSpPr>
        <p:spPr>
          <a:xfrm flipH="1">
            <a:off x="5894979" y="4344443"/>
            <a:ext cx="1134858" cy="2599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777A06C-2B0F-408A-BF39-BFBAFF2687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35891" y="4835490"/>
            <a:ext cx="746361" cy="953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BE673A-969F-453D-BB99-66952DFC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57" y="4367506"/>
            <a:ext cx="4233623" cy="77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108DA7-57FC-4BD0-86FC-C81EC964E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779058" y="3799416"/>
            <a:ext cx="746361" cy="953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6A696-BB7D-4955-874C-C499C7FE7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316045" y="3799416"/>
            <a:ext cx="746361" cy="9531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165FF-807B-4B0D-890A-7D02EFC9B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639022" y="3799416"/>
            <a:ext cx="746361" cy="953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DF3574-4A7D-4FA5-A4DA-D9170B1A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201" y="3336459"/>
            <a:ext cx="4233623" cy="774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F78C4C-21FC-435E-8AD8-3EDCC91170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8994755" y="5104213"/>
            <a:ext cx="139952" cy="27860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34EC36D-4FE3-4087-A271-F7D4904312AF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LDH(pH12)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815C7-6FB9-489B-9291-9944E7A98225}"/>
              </a:ext>
            </a:extLst>
          </p:cNvPr>
          <p:cNvSpPr txBox="1"/>
          <p:nvPr/>
        </p:nvSpPr>
        <p:spPr>
          <a:xfrm>
            <a:off x="4844813" y="4404364"/>
            <a:ext cx="105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 dirty="0">
                <a:latin typeface="+mj-lt"/>
              </a:rPr>
              <a:t>PO</a:t>
            </a:r>
            <a:r>
              <a:rPr lang="nl-BE" sz="2000" baseline="-25000" dirty="0">
                <a:latin typeface="+mj-lt"/>
              </a:rPr>
              <a:t>4</a:t>
            </a:r>
            <a:r>
              <a:rPr lang="nl-BE" sz="2000" baseline="30000" dirty="0">
                <a:latin typeface="+mj-lt"/>
              </a:rPr>
              <a:t>3-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6F133-BA57-1E45-1442-B2FC675C17BD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9200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11093682" y="4076290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93477" y="4105013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EXPERIMENTS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11093682" y="2382459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93682" y="2411182"/>
            <a:ext cx="15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HYPOTHESIS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993" y="83003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688902" y="5203419"/>
            <a:ext cx="32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1687682" y="5173270"/>
            <a:ext cx="324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0C0302-19CD-41D8-BF22-8B5FEFD79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592933"/>
              </p:ext>
            </p:extLst>
          </p:nvPr>
        </p:nvGraphicFramePr>
        <p:xfrm>
          <a:off x="1201127" y="1653461"/>
          <a:ext cx="3175000" cy="295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31C9615-80C9-4DDE-AE4E-AD9936F73E8C}"/>
              </a:ext>
            </a:extLst>
          </p:cNvPr>
          <p:cNvSpPr/>
          <p:nvPr/>
        </p:nvSpPr>
        <p:spPr>
          <a:xfrm>
            <a:off x="4289902" y="2019514"/>
            <a:ext cx="97200" cy="9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7724B6-DF59-4160-8269-D3D659990D3B}"/>
              </a:ext>
            </a:extLst>
          </p:cNvPr>
          <p:cNvSpPr/>
          <p:nvPr/>
        </p:nvSpPr>
        <p:spPr>
          <a:xfrm>
            <a:off x="4289902" y="2498324"/>
            <a:ext cx="97200" cy="97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078A26-E810-4DBC-8142-C3BD32D7B6C2}"/>
              </a:ext>
            </a:extLst>
          </p:cNvPr>
          <p:cNvSpPr txBox="1"/>
          <p:nvPr/>
        </p:nvSpPr>
        <p:spPr>
          <a:xfrm>
            <a:off x="4476561" y="1928739"/>
            <a:ext cx="101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LDH(pH10)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853247-9030-404D-8E12-12F749064178}"/>
              </a:ext>
            </a:extLst>
          </p:cNvPr>
          <p:cNvSpPr txBox="1"/>
          <p:nvPr/>
        </p:nvSpPr>
        <p:spPr>
          <a:xfrm>
            <a:off x="4476562" y="2393035"/>
            <a:ext cx="1015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LDH(pH12)</a:t>
            </a:r>
            <a:endParaRPr lang="nl-BE" sz="1400" baseline="-25000" dirty="0">
              <a:latin typeface="+mj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5F3927-D94A-4564-833E-9A73CFDF54F5}"/>
              </a:ext>
            </a:extLst>
          </p:cNvPr>
          <p:cNvCxnSpPr>
            <a:cxnSpLocks/>
            <a:endCxn id="62" idx="3"/>
          </p:cNvCxnSpPr>
          <p:nvPr/>
        </p:nvCxnSpPr>
        <p:spPr>
          <a:xfrm flipH="1">
            <a:off x="5894979" y="4344443"/>
            <a:ext cx="935894" cy="2599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AC7FD06-074B-4D13-AA83-BA3904A7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04" y="5397718"/>
            <a:ext cx="4233623" cy="77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64BA2F-A82D-4F3F-A624-6D93F631F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59304" y="4835490"/>
            <a:ext cx="746361" cy="9531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608181-9059-46DC-BC60-3236BA6C4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428451" y="4835490"/>
            <a:ext cx="746361" cy="9531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AC9D28-3D63-4717-8FBF-99D709DB5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297598" y="4835490"/>
            <a:ext cx="746361" cy="9531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A1D2EC-2260-4F1F-8C6B-E044787AF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166745" y="4835490"/>
            <a:ext cx="746361" cy="953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5720B3-FDEC-413A-84A3-B028916CC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35891" y="4835490"/>
            <a:ext cx="746361" cy="953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16344D-77AA-4297-BA87-95420FC6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57" y="4367506"/>
            <a:ext cx="4233623" cy="774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F754CF-90D5-4C66-A640-F03D490B18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584506" y="3799416"/>
            <a:ext cx="746361" cy="9531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88F44A-1DEA-40A7-BB43-FA64AA873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460003" y="3799416"/>
            <a:ext cx="746361" cy="9531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FEE93B4-3886-4D5D-B5FE-2E1782D25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335500" y="3799416"/>
            <a:ext cx="746361" cy="9531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8611358-85FC-41D4-B5FF-E197145E5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210997" y="3799416"/>
            <a:ext cx="746361" cy="9531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4C4C0D2-4B92-4176-86E2-0336FA8DCB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086494" y="3799416"/>
            <a:ext cx="746361" cy="95316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05B958E-BFC8-4E5D-9EC9-414D0B1B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201" y="3336459"/>
            <a:ext cx="4233623" cy="774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355EABC-2EFD-4BC6-9EA4-03F8DD6600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6701589" y="4073163"/>
            <a:ext cx="139952" cy="2786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737450E-B99E-4FDF-9FCC-7F5ECD6B9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7573832" y="4067335"/>
            <a:ext cx="139952" cy="2786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A845F1-89AD-4C4A-8168-8923258004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8457345" y="4067335"/>
            <a:ext cx="139952" cy="2786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8D9BD1-9EAB-4A28-892E-33BB09EEA1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9332035" y="4065510"/>
            <a:ext cx="139952" cy="2786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DA3EB48-E131-4172-81DC-671576DC36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10201730" y="4066623"/>
            <a:ext cx="139952" cy="2786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0D96319-6C61-47ED-B67D-D79D4900B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6678564" y="5104212"/>
            <a:ext cx="139952" cy="2786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847DC99-E99B-436E-865C-818055B17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7551138" y="5104212"/>
            <a:ext cx="139952" cy="2786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C3303EC-7633-4EE3-828B-E607E4EE1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8406868" y="5104213"/>
            <a:ext cx="139952" cy="27860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379B0C9-AF2A-4AB8-9990-31E2159530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9278385" y="5104213"/>
            <a:ext cx="139952" cy="27860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6D45C46-511A-4D1B-A749-B104517AA9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4" b="43238" l="9683" r="14695">
                        <a14:foregroundMark x1="12411" y1="36264" x2="12411" y2="3626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56" r="84678" b="51958"/>
          <a:stretch/>
        </p:blipFill>
        <p:spPr>
          <a:xfrm rot="19493363">
            <a:off x="10153456" y="5104209"/>
            <a:ext cx="139952" cy="27860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CE1E3AE-0DB0-4E98-9087-4E9835F90974}"/>
              </a:ext>
            </a:extLst>
          </p:cNvPr>
          <p:cNvSpPr txBox="1"/>
          <p:nvPr/>
        </p:nvSpPr>
        <p:spPr>
          <a:xfrm>
            <a:off x="6584506" y="2925296"/>
            <a:ext cx="175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LDH(pH10)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F0BD1C4-1091-4AC7-88D9-696EC6B6FAE6}"/>
              </a:ext>
            </a:extLst>
          </p:cNvPr>
          <p:cNvSpPr txBox="1"/>
          <p:nvPr/>
        </p:nvSpPr>
        <p:spPr>
          <a:xfrm>
            <a:off x="4844813" y="4404364"/>
            <a:ext cx="105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 dirty="0">
                <a:latin typeface="+mj-lt"/>
              </a:rPr>
              <a:t>HPO</a:t>
            </a:r>
            <a:r>
              <a:rPr lang="nl-BE" sz="2000" baseline="-25000" dirty="0">
                <a:latin typeface="+mj-lt"/>
              </a:rPr>
              <a:t>4</a:t>
            </a:r>
            <a:r>
              <a:rPr lang="nl-BE" sz="2000" baseline="30000" dirty="0">
                <a:latin typeface="+mj-lt"/>
              </a:rPr>
              <a:t>2-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ADA48-7C5F-5DF5-C7E1-BA4363C3071F}"/>
              </a:ext>
            </a:extLst>
          </p:cNvPr>
          <p:cNvSpPr txBox="1"/>
          <p:nvPr/>
        </p:nvSpPr>
        <p:spPr>
          <a:xfrm>
            <a:off x="323956" y="220327"/>
            <a:ext cx="1119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Synthesis and PO</a:t>
            </a:r>
            <a:r>
              <a:rPr lang="en-US" sz="4000" baseline="-25000" dirty="0">
                <a:latin typeface="+mj-lt"/>
              </a:rPr>
              <a:t>4</a:t>
            </a:r>
            <a:r>
              <a:rPr lang="en-US" sz="4000" dirty="0">
                <a:latin typeface="+mj-lt"/>
              </a:rPr>
              <a:t> exchange</a:t>
            </a:r>
            <a:endParaRPr lang="nl-B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185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Towards sustainable P use</a:t>
            </a:r>
            <a:endParaRPr lang="nl-BE" sz="4000" dirty="0">
              <a:latin typeface="+mj-lt"/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533400" y="1104900"/>
            <a:ext cx="6457950" cy="155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Intensive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mining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practices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Access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to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rock P or P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fertilizers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on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local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scale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 err="1">
                <a:solidFill>
                  <a:srgbClr val="080808"/>
                </a:solidFill>
                <a:latin typeface="+mj-lt"/>
              </a:rPr>
              <a:t>Environmental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quality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9" name="Picture 2" descr="Across U.S., Toxic Blooms Pollute Lakes">
            <a:extLst>
              <a:ext uri="{FF2B5EF4-FFF2-40B4-BE49-F238E27FC236}">
                <a16:creationId xmlns:a16="http://schemas.microsoft.com/office/drawing/2014/main" id="{D73DB877-4912-5786-598E-94EA16EE3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2996" r="38067" b="4087"/>
          <a:stretch/>
        </p:blipFill>
        <p:spPr bwMode="auto">
          <a:xfrm>
            <a:off x="7302930" y="125184"/>
            <a:ext cx="4194211" cy="65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22CC46-10F8-8422-92FA-97DE982B6E17}"/>
              </a:ext>
            </a:extLst>
          </p:cNvPr>
          <p:cNvSpPr/>
          <p:nvPr/>
        </p:nvSpPr>
        <p:spPr>
          <a:xfrm>
            <a:off x="10765465" y="6412336"/>
            <a:ext cx="731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sz="1400" dirty="0">
                <a:latin typeface="+mj-lt"/>
              </a:rPr>
              <a:t>EWG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731C4-97D5-7D84-C070-C4BCBBB8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31" y="3008644"/>
            <a:ext cx="5788715" cy="36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84297-4DF1-9731-3C1C-82A8681E2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31" y="3008645"/>
            <a:ext cx="578871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Towards sustainable P use</a:t>
            </a:r>
            <a:endParaRPr lang="nl-BE" sz="4000" dirty="0">
              <a:latin typeface="+mj-lt"/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533400" y="1104900"/>
            <a:ext cx="6457950" cy="155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Intensive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mining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practices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>
                <a:solidFill>
                  <a:srgbClr val="080808"/>
                </a:solidFill>
                <a:latin typeface="+mj-lt"/>
              </a:rPr>
              <a:t>Access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to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rock P or P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fertilizers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on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local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scale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nl-BE" sz="2200" dirty="0" err="1">
                <a:solidFill>
                  <a:srgbClr val="080808"/>
                </a:solidFill>
                <a:latin typeface="+mj-lt"/>
              </a:rPr>
              <a:t>Environmental</a:t>
            </a:r>
            <a:r>
              <a:rPr lang="nl-BE" sz="2200" dirty="0">
                <a:solidFill>
                  <a:srgbClr val="080808"/>
                </a:solidFill>
                <a:latin typeface="+mj-lt"/>
              </a:rPr>
              <a:t> </a:t>
            </a:r>
            <a:r>
              <a:rPr lang="nl-BE" sz="2200" dirty="0" err="1">
                <a:solidFill>
                  <a:srgbClr val="080808"/>
                </a:solidFill>
                <a:latin typeface="+mj-lt"/>
              </a:rPr>
              <a:t>quality</a:t>
            </a:r>
            <a:endParaRPr lang="nl-BE" sz="2200" dirty="0">
              <a:solidFill>
                <a:srgbClr val="080808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200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2CC46-10F8-8422-92FA-97DE982B6E17}"/>
              </a:ext>
            </a:extLst>
          </p:cNvPr>
          <p:cNvSpPr/>
          <p:nvPr/>
        </p:nvSpPr>
        <p:spPr>
          <a:xfrm>
            <a:off x="10765465" y="6412336"/>
            <a:ext cx="731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sz="1400" dirty="0">
                <a:latin typeface="+mj-lt"/>
              </a:rPr>
              <a:t>EWG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FBD49-D79F-0CC2-6245-D65B3E6BBB12}"/>
              </a:ext>
            </a:extLst>
          </p:cNvPr>
          <p:cNvSpPr txBox="1"/>
          <p:nvPr/>
        </p:nvSpPr>
        <p:spPr>
          <a:xfrm>
            <a:off x="31548" y="3249906"/>
            <a:ext cx="6603129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Improve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</a:t>
            </a: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the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P </a:t>
            </a: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use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efficiency </a:t>
            </a:r>
            <a:endParaRPr lang="nl-BE" sz="2400" b="1" dirty="0">
              <a:latin typeface="+mj-lt"/>
            </a:endParaRPr>
          </a:p>
          <a:p>
            <a:pPr marL="914400" lvl="1" indent="-45720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Increase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</a:t>
            </a: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the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</a:t>
            </a: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use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of </a:t>
            </a:r>
            <a:r>
              <a:rPr lang="nl-BE" sz="2400" b="1" dirty="0" err="1">
                <a:latin typeface="+mj-lt"/>
                <a:sym typeface="Wingdings" panose="05000000000000000000" pitchFamily="2" charset="2"/>
              </a:rPr>
              <a:t>alternative</a:t>
            </a:r>
            <a:r>
              <a:rPr lang="nl-BE" sz="2400" b="1" dirty="0">
                <a:latin typeface="+mj-lt"/>
                <a:sym typeface="Wingdings" panose="05000000000000000000" pitchFamily="2" charset="2"/>
              </a:rPr>
              <a:t> sources of P</a:t>
            </a:r>
          </a:p>
        </p:txBody>
      </p:sp>
      <p:pic>
        <p:nvPicPr>
          <p:cNvPr id="14" name="Picture 4" descr="Afbeeldingsresultaat voor rice paddy">
            <a:extLst>
              <a:ext uri="{FF2B5EF4-FFF2-40B4-BE49-F238E27FC236}">
                <a16:creationId xmlns:a16="http://schemas.microsoft.com/office/drawing/2014/main" id="{FD5F087D-B39E-669D-B477-9DC70D8A5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0" r="10554"/>
          <a:stretch/>
        </p:blipFill>
        <p:spPr bwMode="auto">
          <a:xfrm>
            <a:off x="7313511" y="130627"/>
            <a:ext cx="4202375" cy="65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2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Layered double hydroxides (LDHs)</a:t>
            </a:r>
            <a:endParaRPr lang="nl-BE" sz="4000" dirty="0">
              <a:latin typeface="+mj-lt"/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= </a:t>
            </a:r>
            <a:r>
              <a:rPr lang="nl-BE" sz="1800" dirty="0" err="1">
                <a:latin typeface="+mj-lt"/>
              </a:rPr>
              <a:t>Inorganic</a:t>
            </a:r>
            <a:r>
              <a:rPr lang="nl-BE" sz="1800" dirty="0">
                <a:latin typeface="+mj-lt"/>
              </a:rPr>
              <a:t> anion exchange </a:t>
            </a:r>
            <a:r>
              <a:rPr lang="nl-BE" sz="1800" dirty="0" err="1">
                <a:latin typeface="+mj-lt"/>
              </a:rPr>
              <a:t>materials</a:t>
            </a:r>
            <a:r>
              <a:rPr lang="nl-BE" sz="1800" dirty="0">
                <a:latin typeface="+mj-lt"/>
              </a:rPr>
              <a:t>: </a:t>
            </a:r>
            <a:r>
              <a:rPr lang="nl-BE" sz="1800" dirty="0" err="1">
                <a:latin typeface="+mj-lt"/>
              </a:rPr>
              <a:t>divalent</a:t>
            </a:r>
            <a:r>
              <a:rPr lang="nl-BE" sz="1800" dirty="0">
                <a:latin typeface="+mj-lt"/>
              </a:rPr>
              <a:t> (Mg</a:t>
            </a:r>
            <a:r>
              <a:rPr lang="nl-BE" sz="1800" baseline="30000" dirty="0">
                <a:latin typeface="+mj-lt"/>
              </a:rPr>
              <a:t>2+</a:t>
            </a:r>
            <a:r>
              <a:rPr lang="nl-BE" sz="1800" dirty="0">
                <a:latin typeface="+mj-lt"/>
              </a:rPr>
              <a:t>) and trivalent (Al</a:t>
            </a:r>
            <a:r>
              <a:rPr lang="nl-BE" sz="1800" baseline="30000" dirty="0">
                <a:latin typeface="+mj-lt"/>
              </a:rPr>
              <a:t>3+</a:t>
            </a:r>
            <a:r>
              <a:rPr lang="nl-BE" sz="1800" dirty="0">
                <a:latin typeface="+mj-lt"/>
              </a:rPr>
              <a:t>) metal hydroxide </a:t>
            </a:r>
            <a:r>
              <a:rPr lang="nl-BE" sz="1800" dirty="0" err="1">
                <a:latin typeface="+mj-lt"/>
              </a:rPr>
              <a:t>layers</a:t>
            </a:r>
            <a:r>
              <a:rPr lang="nl-BE" sz="1800" dirty="0">
                <a:latin typeface="+mj-lt"/>
              </a:rPr>
              <a:t> and a </a:t>
            </a:r>
            <a:r>
              <a:rPr lang="nl-BE" sz="1800" dirty="0" err="1">
                <a:latin typeface="+mj-lt"/>
              </a:rPr>
              <a:t>negatively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charged</a:t>
            </a:r>
            <a:r>
              <a:rPr lang="nl-BE" sz="1800" dirty="0">
                <a:latin typeface="+mj-lt"/>
              </a:rPr>
              <a:t> anion </a:t>
            </a:r>
            <a:r>
              <a:rPr lang="nl-BE" sz="1800" dirty="0" err="1">
                <a:latin typeface="+mj-lt"/>
              </a:rPr>
              <a:t>interlayer</a:t>
            </a:r>
            <a:endParaRPr lang="nl-BE" sz="18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 err="1">
                <a:latin typeface="+mj-lt"/>
              </a:rPr>
              <a:t>Structurally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relates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to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brucite</a:t>
            </a:r>
            <a:r>
              <a:rPr lang="nl-BE" sz="1800" dirty="0">
                <a:latin typeface="+mj-lt"/>
              </a:rPr>
              <a:t> Mg(OH)</a:t>
            </a:r>
            <a:r>
              <a:rPr lang="nl-BE" sz="1800" baseline="-25000" dirty="0">
                <a:latin typeface="+mj-lt"/>
              </a:rPr>
              <a:t>2</a:t>
            </a:r>
            <a:endParaRPr lang="nl-BE" sz="1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744" y="1968799"/>
            <a:ext cx="3888865" cy="910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6F6C8-48AC-4A88-A9BA-532A126C9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889" y="3273314"/>
            <a:ext cx="4235311" cy="77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0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Layered double hydroxides (LDHs)</a:t>
            </a:r>
            <a:endParaRPr lang="nl-BE" sz="4000" dirty="0">
              <a:latin typeface="+mj-lt"/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= </a:t>
            </a:r>
            <a:r>
              <a:rPr lang="nl-BE" sz="1800" dirty="0" err="1">
                <a:latin typeface="+mj-lt"/>
              </a:rPr>
              <a:t>Inorganic</a:t>
            </a:r>
            <a:r>
              <a:rPr lang="nl-BE" sz="1800" dirty="0">
                <a:latin typeface="+mj-lt"/>
              </a:rPr>
              <a:t> anion exchange </a:t>
            </a:r>
            <a:r>
              <a:rPr lang="nl-BE" sz="1800" dirty="0" err="1">
                <a:latin typeface="+mj-lt"/>
              </a:rPr>
              <a:t>materials</a:t>
            </a:r>
            <a:r>
              <a:rPr lang="nl-BE" sz="1800" dirty="0">
                <a:latin typeface="+mj-lt"/>
              </a:rPr>
              <a:t>: </a:t>
            </a:r>
            <a:r>
              <a:rPr lang="nl-BE" sz="1800" dirty="0" err="1">
                <a:latin typeface="+mj-lt"/>
              </a:rPr>
              <a:t>divalent</a:t>
            </a:r>
            <a:r>
              <a:rPr lang="nl-BE" sz="1800" dirty="0">
                <a:latin typeface="+mj-lt"/>
              </a:rPr>
              <a:t> (Mg</a:t>
            </a:r>
            <a:r>
              <a:rPr lang="nl-BE" sz="1800" baseline="30000" dirty="0">
                <a:latin typeface="+mj-lt"/>
              </a:rPr>
              <a:t>2+</a:t>
            </a:r>
            <a:r>
              <a:rPr lang="nl-BE" sz="1800" dirty="0">
                <a:latin typeface="+mj-lt"/>
              </a:rPr>
              <a:t>) and trivalent (Al</a:t>
            </a:r>
            <a:r>
              <a:rPr lang="nl-BE" sz="1800" baseline="30000" dirty="0">
                <a:latin typeface="+mj-lt"/>
              </a:rPr>
              <a:t>3+</a:t>
            </a:r>
            <a:r>
              <a:rPr lang="nl-BE" sz="1800" dirty="0">
                <a:latin typeface="+mj-lt"/>
              </a:rPr>
              <a:t>) metal hydroxide </a:t>
            </a:r>
            <a:r>
              <a:rPr lang="nl-BE" sz="1800" dirty="0" err="1">
                <a:latin typeface="+mj-lt"/>
              </a:rPr>
              <a:t>layers</a:t>
            </a:r>
            <a:r>
              <a:rPr lang="nl-BE" sz="1800" dirty="0">
                <a:latin typeface="+mj-lt"/>
              </a:rPr>
              <a:t> and a </a:t>
            </a:r>
            <a:r>
              <a:rPr lang="nl-BE" sz="1800" dirty="0" err="1">
                <a:latin typeface="+mj-lt"/>
              </a:rPr>
              <a:t>negatively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charged</a:t>
            </a:r>
            <a:r>
              <a:rPr lang="nl-BE" sz="1800" dirty="0">
                <a:latin typeface="+mj-lt"/>
              </a:rPr>
              <a:t> anion </a:t>
            </a:r>
            <a:r>
              <a:rPr lang="nl-BE" sz="1800" dirty="0" err="1">
                <a:latin typeface="+mj-lt"/>
              </a:rPr>
              <a:t>interlayer</a:t>
            </a:r>
            <a:endParaRPr lang="nl-BE" sz="18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 err="1">
                <a:latin typeface="+mj-lt"/>
              </a:rPr>
              <a:t>Structurally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relates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to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brucite</a:t>
            </a:r>
            <a:r>
              <a:rPr lang="nl-BE" sz="1800" dirty="0">
                <a:latin typeface="+mj-lt"/>
              </a:rPr>
              <a:t> Mg(OH)</a:t>
            </a:r>
            <a:r>
              <a:rPr lang="nl-BE" sz="1800" baseline="-25000" dirty="0">
                <a:latin typeface="+mj-lt"/>
              </a:rPr>
              <a:t>2</a:t>
            </a:r>
            <a:endParaRPr lang="nl-BE" sz="18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 err="1">
                <a:latin typeface="+mj-lt"/>
              </a:rPr>
              <a:t>Introduction</a:t>
            </a:r>
            <a:r>
              <a:rPr lang="nl-BE" sz="1800" dirty="0">
                <a:latin typeface="+mj-lt"/>
              </a:rPr>
              <a:t> of trivalent </a:t>
            </a:r>
            <a:r>
              <a:rPr lang="nl-BE" sz="1800" dirty="0" err="1">
                <a:latin typeface="+mj-lt"/>
              </a:rPr>
              <a:t>cations</a:t>
            </a:r>
            <a:r>
              <a:rPr lang="nl-BE" sz="1800" dirty="0">
                <a:latin typeface="+mj-lt"/>
              </a:rPr>
              <a:t> (</a:t>
            </a:r>
            <a:r>
              <a:rPr lang="nl-BE" sz="1800" b="1" dirty="0">
                <a:solidFill>
                  <a:srgbClr val="9A9CEA"/>
                </a:solidFill>
                <a:latin typeface="+mj-lt"/>
              </a:rPr>
              <a:t>Al</a:t>
            </a:r>
            <a:r>
              <a:rPr lang="nl-BE" sz="1800" b="1" baseline="30000" dirty="0">
                <a:solidFill>
                  <a:srgbClr val="9A9CEA"/>
                </a:solidFill>
                <a:latin typeface="+mj-lt"/>
              </a:rPr>
              <a:t>3+</a:t>
            </a:r>
            <a:r>
              <a:rPr lang="nl-BE" sz="1800" dirty="0">
                <a:latin typeface="+mj-lt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	→ </a:t>
            </a:r>
            <a:r>
              <a:rPr lang="nl-BE" sz="1800" dirty="0" err="1">
                <a:latin typeface="+mj-lt"/>
              </a:rPr>
              <a:t>positively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charged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layers</a:t>
            </a:r>
            <a:endParaRPr lang="nl-BE" sz="1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744" y="1968799"/>
            <a:ext cx="3888865" cy="91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D54CC-E34F-459D-A20B-A30FC2324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838506" y="3742858"/>
            <a:ext cx="746361" cy="953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D05A5-D5EC-4967-B420-8BFD7ECEE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525797" y="3742858"/>
            <a:ext cx="746361" cy="953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D0EBB0-3899-4C7A-A668-4CAF2B556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887458" y="3742858"/>
            <a:ext cx="746361" cy="953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5F2B08-CD59-4829-ABFA-68C93B347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602148" y="3742858"/>
            <a:ext cx="746361" cy="9531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E9AC3-BC1F-4ADD-ACB5-890C58511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340494" y="3742858"/>
            <a:ext cx="746361" cy="953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660851-E015-4624-BE68-8170D6039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30" r="69924"/>
          <a:stretch/>
        </p:blipFill>
        <p:spPr>
          <a:xfrm>
            <a:off x="8486874" y="3742858"/>
            <a:ext cx="357809" cy="95316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41F6A45-14EB-42E1-8883-FA43C3388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01" y="3279901"/>
            <a:ext cx="4233623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11093682" y="688628"/>
            <a:ext cx="1512000" cy="39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102987" y="717351"/>
            <a:ext cx="149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143" y="130628"/>
            <a:ext cx="11370743" cy="6589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6200">
              <a:srgbClr val="DCDCDC">
                <a:alpha val="3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/>
          <p:cNvSpPr txBox="1"/>
          <p:nvPr/>
        </p:nvSpPr>
        <p:spPr>
          <a:xfrm>
            <a:off x="323957" y="220327"/>
            <a:ext cx="866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Layered double hydroxides (LDHs)</a:t>
            </a:r>
            <a:endParaRPr lang="nl-BE" sz="4000" dirty="0">
              <a:latin typeface="+mj-lt"/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33400" y="1104900"/>
            <a:ext cx="10591800" cy="551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= </a:t>
            </a:r>
            <a:r>
              <a:rPr lang="nl-BE" sz="1800" dirty="0" err="1">
                <a:latin typeface="+mj-lt"/>
              </a:rPr>
              <a:t>Inorganic</a:t>
            </a:r>
            <a:r>
              <a:rPr lang="nl-BE" sz="1800" dirty="0">
                <a:latin typeface="+mj-lt"/>
              </a:rPr>
              <a:t> anion exchange </a:t>
            </a:r>
            <a:r>
              <a:rPr lang="nl-BE" sz="1800" dirty="0" err="1">
                <a:latin typeface="+mj-lt"/>
              </a:rPr>
              <a:t>materials</a:t>
            </a:r>
            <a:r>
              <a:rPr lang="nl-BE" sz="1800" dirty="0">
                <a:latin typeface="+mj-lt"/>
              </a:rPr>
              <a:t>: </a:t>
            </a:r>
            <a:r>
              <a:rPr lang="nl-BE" sz="1800" dirty="0" err="1">
                <a:latin typeface="+mj-lt"/>
              </a:rPr>
              <a:t>divalent</a:t>
            </a:r>
            <a:r>
              <a:rPr lang="nl-BE" sz="1800" dirty="0">
                <a:latin typeface="+mj-lt"/>
              </a:rPr>
              <a:t> (Mg</a:t>
            </a:r>
            <a:r>
              <a:rPr lang="nl-BE" sz="1800" baseline="30000" dirty="0">
                <a:latin typeface="+mj-lt"/>
              </a:rPr>
              <a:t>2+</a:t>
            </a:r>
            <a:r>
              <a:rPr lang="nl-BE" sz="1800" dirty="0">
                <a:latin typeface="+mj-lt"/>
              </a:rPr>
              <a:t>) and trivalent (Al</a:t>
            </a:r>
            <a:r>
              <a:rPr lang="nl-BE" sz="1800" baseline="30000" dirty="0">
                <a:latin typeface="+mj-lt"/>
              </a:rPr>
              <a:t>3+</a:t>
            </a:r>
            <a:r>
              <a:rPr lang="nl-BE" sz="1800" dirty="0">
                <a:latin typeface="+mj-lt"/>
              </a:rPr>
              <a:t>) metal hydroxide </a:t>
            </a:r>
            <a:r>
              <a:rPr lang="nl-BE" sz="1800" dirty="0" err="1">
                <a:latin typeface="+mj-lt"/>
              </a:rPr>
              <a:t>layers</a:t>
            </a:r>
            <a:r>
              <a:rPr lang="nl-BE" sz="1800" dirty="0">
                <a:latin typeface="+mj-lt"/>
              </a:rPr>
              <a:t> and a </a:t>
            </a:r>
            <a:r>
              <a:rPr lang="nl-BE" sz="1800" dirty="0" err="1">
                <a:latin typeface="+mj-lt"/>
              </a:rPr>
              <a:t>negatively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charged</a:t>
            </a:r>
            <a:r>
              <a:rPr lang="nl-BE" sz="1800" dirty="0">
                <a:latin typeface="+mj-lt"/>
              </a:rPr>
              <a:t> anion </a:t>
            </a:r>
            <a:r>
              <a:rPr lang="nl-BE" sz="1800" dirty="0" err="1">
                <a:latin typeface="+mj-lt"/>
              </a:rPr>
              <a:t>interlayer</a:t>
            </a:r>
            <a:endParaRPr lang="nl-BE" sz="18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 err="1">
                <a:latin typeface="+mj-lt"/>
              </a:rPr>
              <a:t>Structurally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relates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to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brucite</a:t>
            </a:r>
            <a:r>
              <a:rPr lang="nl-BE" sz="1800" dirty="0">
                <a:latin typeface="+mj-lt"/>
              </a:rPr>
              <a:t> Mg(OH)</a:t>
            </a:r>
            <a:r>
              <a:rPr lang="nl-BE" sz="1800" baseline="-25000" dirty="0">
                <a:latin typeface="+mj-lt"/>
              </a:rPr>
              <a:t>2</a:t>
            </a:r>
            <a:endParaRPr lang="nl-BE" sz="18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 err="1">
                <a:latin typeface="+mj-lt"/>
              </a:rPr>
              <a:t>Introduction</a:t>
            </a:r>
            <a:r>
              <a:rPr lang="nl-BE" sz="1800" dirty="0">
                <a:latin typeface="+mj-lt"/>
              </a:rPr>
              <a:t> of trivalent </a:t>
            </a:r>
            <a:r>
              <a:rPr lang="nl-BE" sz="1800" dirty="0" err="1">
                <a:latin typeface="+mj-lt"/>
              </a:rPr>
              <a:t>cations</a:t>
            </a:r>
            <a:r>
              <a:rPr lang="nl-BE" sz="1800" dirty="0">
                <a:latin typeface="+mj-lt"/>
              </a:rPr>
              <a:t> (</a:t>
            </a:r>
            <a:r>
              <a:rPr lang="nl-BE" sz="1800" b="1" dirty="0">
                <a:solidFill>
                  <a:srgbClr val="9A9CEA"/>
                </a:solidFill>
                <a:latin typeface="+mj-lt"/>
              </a:rPr>
              <a:t>Al</a:t>
            </a:r>
            <a:r>
              <a:rPr lang="nl-BE" sz="1800" b="1" baseline="30000" dirty="0">
                <a:solidFill>
                  <a:srgbClr val="9A9CEA"/>
                </a:solidFill>
                <a:latin typeface="+mj-lt"/>
              </a:rPr>
              <a:t>3+</a:t>
            </a:r>
            <a:r>
              <a:rPr lang="nl-BE" sz="1800" dirty="0">
                <a:latin typeface="+mj-lt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	→ </a:t>
            </a:r>
            <a:r>
              <a:rPr lang="nl-BE" sz="1800" dirty="0" err="1">
                <a:latin typeface="+mj-lt"/>
              </a:rPr>
              <a:t>positively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charged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layers</a:t>
            </a:r>
            <a:endParaRPr lang="nl-BE" sz="1800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 	→ anion exchange </a:t>
            </a:r>
            <a:r>
              <a:rPr lang="nl-BE" sz="1800" dirty="0" err="1">
                <a:latin typeface="+mj-lt"/>
              </a:rPr>
              <a:t>capacity</a:t>
            </a:r>
            <a:endParaRPr lang="nl-BE" sz="1800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	→ </a:t>
            </a:r>
            <a:r>
              <a:rPr lang="nl-BE" sz="1800" dirty="0" err="1">
                <a:latin typeface="+mj-lt"/>
              </a:rPr>
              <a:t>exchangeable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anions</a:t>
            </a:r>
            <a:r>
              <a:rPr lang="nl-BE" sz="1800" dirty="0">
                <a:latin typeface="+mj-lt"/>
              </a:rPr>
              <a:t> in </a:t>
            </a:r>
            <a:r>
              <a:rPr lang="nl-BE" sz="1800" dirty="0" err="1">
                <a:latin typeface="+mj-lt"/>
              </a:rPr>
              <a:t>interlayer</a:t>
            </a:r>
            <a:endParaRPr lang="nl-BE" sz="1800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>
                <a:latin typeface="+mj-lt"/>
              </a:rPr>
              <a:t>LDH have a high </a:t>
            </a:r>
            <a:r>
              <a:rPr lang="nl-BE" sz="1800" dirty="0" err="1">
                <a:latin typeface="+mj-lt"/>
              </a:rPr>
              <a:t>affinity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for</a:t>
            </a:r>
            <a:r>
              <a:rPr lang="nl-BE" sz="1800" dirty="0">
                <a:latin typeface="+mj-lt"/>
              </a:rPr>
              <a:t> PO</a:t>
            </a:r>
            <a:r>
              <a:rPr lang="nl-BE" sz="1800" baseline="-25000" dirty="0">
                <a:latin typeface="+mj-lt"/>
              </a:rPr>
              <a:t>4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anions</a:t>
            </a:r>
            <a:endParaRPr lang="nl-BE" sz="1800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	 → </a:t>
            </a:r>
            <a:r>
              <a:rPr lang="nl-BE" sz="1800" dirty="0" err="1">
                <a:latin typeface="+mj-lt"/>
              </a:rPr>
              <a:t>adsorbent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for</a:t>
            </a:r>
            <a:r>
              <a:rPr lang="nl-BE" sz="1800" dirty="0">
                <a:latin typeface="+mj-lt"/>
              </a:rPr>
              <a:t> PO</a:t>
            </a:r>
            <a:r>
              <a:rPr lang="nl-BE" sz="1800" baseline="-25000" dirty="0">
                <a:latin typeface="+mj-lt"/>
              </a:rPr>
              <a:t>4</a:t>
            </a:r>
          </a:p>
          <a:p>
            <a:pPr algn="l">
              <a:lnSpc>
                <a:spcPct val="150000"/>
              </a:lnSpc>
            </a:pPr>
            <a:r>
              <a:rPr lang="nl-BE" sz="1800" dirty="0">
                <a:latin typeface="+mj-lt"/>
              </a:rPr>
              <a:t>	 → P </a:t>
            </a:r>
            <a:r>
              <a:rPr lang="nl-BE" sz="1800" dirty="0" err="1">
                <a:latin typeface="+mj-lt"/>
              </a:rPr>
              <a:t>desorption</a:t>
            </a:r>
            <a:r>
              <a:rPr lang="nl-BE" sz="1800" dirty="0">
                <a:latin typeface="+mj-lt"/>
              </a:rPr>
              <a:t> and </a:t>
            </a:r>
            <a:r>
              <a:rPr lang="nl-BE" sz="1800" dirty="0" err="1">
                <a:latin typeface="+mj-lt"/>
              </a:rPr>
              <a:t>reuse</a:t>
            </a:r>
            <a:r>
              <a:rPr lang="nl-BE" sz="1800" dirty="0">
                <a:latin typeface="+mj-lt"/>
              </a:rPr>
              <a:t> of </a:t>
            </a:r>
            <a:r>
              <a:rPr lang="nl-BE" sz="1800" dirty="0" err="1">
                <a:latin typeface="+mj-lt"/>
              </a:rPr>
              <a:t>LDHs</a:t>
            </a:r>
            <a:r>
              <a:rPr lang="nl-BE" sz="1800" dirty="0">
                <a:latin typeface="+mj-lt"/>
              </a:rPr>
              <a:t> </a:t>
            </a:r>
            <a:r>
              <a:rPr lang="nl-BE" sz="1800" dirty="0" err="1">
                <a:latin typeface="+mj-lt"/>
              </a:rPr>
              <a:t>questionable</a:t>
            </a:r>
            <a:endParaRPr lang="nl-BE" sz="1800" dirty="0">
              <a:latin typeface="+mj-lt"/>
            </a:endParaRPr>
          </a:p>
          <a:p>
            <a:pPr algn="l">
              <a:lnSpc>
                <a:spcPct val="150000"/>
              </a:lnSpc>
            </a:pPr>
            <a:endParaRPr lang="nl-BE" sz="1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744" y="1968799"/>
            <a:ext cx="3888865" cy="910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A9661F-FA03-49A5-B069-403EF618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04" y="5341160"/>
            <a:ext cx="4233623" cy="774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1DDB5C-6A63-4DA8-A4AE-5F814D3739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813304" y="4778932"/>
            <a:ext cx="746361" cy="9531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B1B64-EE97-4DF8-B3D2-7A1A75E18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559862" y="4778932"/>
            <a:ext cx="746361" cy="953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8D9857-2F42-41A8-9FD0-B64D7440B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320388" y="4778932"/>
            <a:ext cx="746361" cy="95316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8C1230-2431-44BA-AEA7-157584E86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111280" y="4778932"/>
            <a:ext cx="746361" cy="9531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DD16D8-123D-4BDE-926F-6F638AA69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289891" y="4778932"/>
            <a:ext cx="746361" cy="9531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40B47F-56E9-40C1-8129-873055918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30" r="69924"/>
          <a:stretch/>
        </p:blipFill>
        <p:spPr>
          <a:xfrm rot="7488736">
            <a:off x="10002613" y="4778932"/>
            <a:ext cx="357809" cy="953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1CAA0D-E1A5-49FC-9073-449A9712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57" y="4310948"/>
            <a:ext cx="4233623" cy="77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D54CC-E34F-459D-A20B-A30FC2324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6838506" y="3742858"/>
            <a:ext cx="746361" cy="953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D05A5-D5EC-4967-B420-8BFD7ECEE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7525797" y="3742858"/>
            <a:ext cx="746361" cy="953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D0EBB0-3899-4C7A-A668-4CAF2B556F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8887458" y="3742858"/>
            <a:ext cx="746361" cy="953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5F2B08-CD59-4829-ABFA-68C93B3478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9602148" y="3742858"/>
            <a:ext cx="746361" cy="9531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E9AC3-BC1F-4ADD-ACB5-890C58511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9670"/>
          <a:stretch/>
        </p:blipFill>
        <p:spPr>
          <a:xfrm>
            <a:off x="10340494" y="3742858"/>
            <a:ext cx="746361" cy="95316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BD56CE-5D15-4044-961C-71567257335C}"/>
              </a:ext>
            </a:extLst>
          </p:cNvPr>
          <p:cNvCxnSpPr/>
          <p:nvPr/>
        </p:nvCxnSpPr>
        <p:spPr>
          <a:xfrm>
            <a:off x="6978837" y="3872319"/>
            <a:ext cx="0" cy="6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52A348-3176-4C67-8E75-C9FAF69B7CCA}"/>
              </a:ext>
            </a:extLst>
          </p:cNvPr>
          <p:cNvCxnSpPr/>
          <p:nvPr/>
        </p:nvCxnSpPr>
        <p:spPr>
          <a:xfrm>
            <a:off x="6924837" y="3871263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F05CE2-1E27-4291-9242-4C57E3732C4A}"/>
              </a:ext>
            </a:extLst>
          </p:cNvPr>
          <p:cNvCxnSpPr/>
          <p:nvPr/>
        </p:nvCxnSpPr>
        <p:spPr>
          <a:xfrm>
            <a:off x="6924837" y="4549741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B85E61-C5D7-435C-B303-54AE873A4903}"/>
              </a:ext>
            </a:extLst>
          </p:cNvPr>
          <p:cNvSpPr txBox="1"/>
          <p:nvPr/>
        </p:nvSpPr>
        <p:spPr>
          <a:xfrm>
            <a:off x="5844258" y="3934277"/>
            <a:ext cx="108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00" dirty="0" err="1">
                <a:latin typeface="+mj-lt"/>
              </a:rPr>
              <a:t>interlayer</a:t>
            </a:r>
            <a:r>
              <a:rPr lang="nl-BE" sz="1400" dirty="0">
                <a:latin typeface="+mj-lt"/>
              </a:rPr>
              <a:t> </a:t>
            </a:r>
            <a:r>
              <a:rPr lang="nl-BE" sz="1400" dirty="0" err="1">
                <a:latin typeface="+mj-lt"/>
              </a:rPr>
              <a:t>spacing</a:t>
            </a:r>
            <a:endParaRPr lang="nl-BE" sz="1400" dirty="0">
              <a:latin typeface="+mj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3B8EBD-0D5D-498F-8C35-AFA862E02655}"/>
              </a:ext>
            </a:extLst>
          </p:cNvPr>
          <p:cNvCxnSpPr/>
          <p:nvPr/>
        </p:nvCxnSpPr>
        <p:spPr>
          <a:xfrm>
            <a:off x="6978837" y="4904170"/>
            <a:ext cx="0" cy="102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A7ED20-53A3-43B7-A3B6-1552E94D466C}"/>
              </a:ext>
            </a:extLst>
          </p:cNvPr>
          <p:cNvCxnSpPr/>
          <p:nvPr/>
        </p:nvCxnSpPr>
        <p:spPr>
          <a:xfrm>
            <a:off x="6924837" y="4906289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B69913-0AD9-4285-81D8-C51BD1B8C847}"/>
              </a:ext>
            </a:extLst>
          </p:cNvPr>
          <p:cNvCxnSpPr/>
          <p:nvPr/>
        </p:nvCxnSpPr>
        <p:spPr>
          <a:xfrm>
            <a:off x="6924837" y="5934017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4F7A3E3-11A2-4776-BD7D-3BADEFCD1647}"/>
              </a:ext>
            </a:extLst>
          </p:cNvPr>
          <p:cNvSpPr txBox="1"/>
          <p:nvPr/>
        </p:nvSpPr>
        <p:spPr>
          <a:xfrm>
            <a:off x="5839840" y="5255515"/>
            <a:ext cx="1084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00" dirty="0">
                <a:latin typeface="+mj-lt"/>
              </a:rPr>
              <a:t>d </a:t>
            </a:r>
            <a:r>
              <a:rPr lang="nl-BE" sz="1400" dirty="0" err="1">
                <a:latin typeface="+mj-lt"/>
              </a:rPr>
              <a:t>spacing</a:t>
            </a:r>
            <a:endParaRPr lang="nl-BE" sz="1400" dirty="0">
              <a:latin typeface="+mj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627EC85-558C-4014-8101-6FC2612C2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30" r="69924"/>
          <a:stretch/>
        </p:blipFill>
        <p:spPr>
          <a:xfrm>
            <a:off x="8486874" y="3742858"/>
            <a:ext cx="357809" cy="953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82974E-4837-42EE-9F24-275B5578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201" y="3279901"/>
            <a:ext cx="4233623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51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1682</Words>
  <Application>Microsoft Office PowerPoint</Application>
  <PresentationFormat>Widescreen</PresentationFormat>
  <Paragraphs>432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KU Leuven FEB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Maarten Everaert</dc:creator>
  <cp:lastModifiedBy>Maarten Everaert</cp:lastModifiedBy>
  <cp:revision>566</cp:revision>
  <dcterms:created xsi:type="dcterms:W3CDTF">2018-06-05T07:42:43Z</dcterms:created>
  <dcterms:modified xsi:type="dcterms:W3CDTF">2023-09-28T05:50:07Z</dcterms:modified>
</cp:coreProperties>
</file>